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269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9976" y="6437376"/>
            <a:ext cx="8780145" cy="0"/>
          </a:xfrm>
          <a:custGeom>
            <a:avLst/>
            <a:gdLst/>
            <a:ahLst/>
            <a:cxnLst/>
            <a:rect l="l" t="t" r="r" b="b"/>
            <a:pathLst>
              <a:path w="8780145">
                <a:moveTo>
                  <a:pt x="0" y="0"/>
                </a:moveTo>
                <a:lnTo>
                  <a:pt x="8780018" y="0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5999" cy="358305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9" y="1097407"/>
            <a:ext cx="9906635" cy="49530"/>
          </a:xfrm>
          <a:custGeom>
            <a:avLst/>
            <a:gdLst/>
            <a:ahLst/>
            <a:cxnLst/>
            <a:rect l="l" t="t" r="r" b="b"/>
            <a:pathLst>
              <a:path w="9906635" h="49530">
                <a:moveTo>
                  <a:pt x="37" y="11429"/>
                </a:moveTo>
                <a:lnTo>
                  <a:pt x="0" y="28575"/>
                </a:lnTo>
                <a:lnTo>
                  <a:pt x="9906032" y="49402"/>
                </a:lnTo>
                <a:lnTo>
                  <a:pt x="9906032" y="32257"/>
                </a:lnTo>
                <a:lnTo>
                  <a:pt x="37" y="11429"/>
                </a:lnTo>
                <a:close/>
              </a:path>
              <a:path w="9906635" h="49530">
                <a:moveTo>
                  <a:pt x="61" y="0"/>
                </a:moveTo>
                <a:lnTo>
                  <a:pt x="49" y="5714"/>
                </a:lnTo>
                <a:lnTo>
                  <a:pt x="9906032" y="26542"/>
                </a:lnTo>
                <a:lnTo>
                  <a:pt x="9906032" y="20827"/>
                </a:lnTo>
                <a:lnTo>
                  <a:pt x="61" y="0"/>
                </a:lnTo>
                <a:close/>
              </a:path>
            </a:pathLst>
          </a:custGeom>
          <a:solidFill>
            <a:srgbClr val="01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9743" y="121920"/>
            <a:ext cx="1068324" cy="24383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49580" y="6425184"/>
            <a:ext cx="9003665" cy="0"/>
          </a:xfrm>
          <a:custGeom>
            <a:avLst/>
            <a:gdLst/>
            <a:ahLst/>
            <a:cxnLst/>
            <a:rect l="l" t="t" r="r" b="b"/>
            <a:pathLst>
              <a:path w="9003665">
                <a:moveTo>
                  <a:pt x="0" y="0"/>
                </a:moveTo>
                <a:lnTo>
                  <a:pt x="9003538" y="0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0825" y="1318082"/>
            <a:ext cx="6864350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0151" y="1940432"/>
            <a:ext cx="9059545" cy="3215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6.png"/><Relationship Id="rId3" Type="http://schemas.openxmlformats.org/officeDocument/2006/relationships/image" Target="../media/image9.png"/><Relationship Id="rId7" Type="http://schemas.openxmlformats.org/officeDocument/2006/relationships/image" Target="../media/image705.jp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4.jpg"/><Relationship Id="rId5" Type="http://schemas.openxmlformats.org/officeDocument/2006/relationships/image" Target="../media/image703.jpg"/><Relationship Id="rId4" Type="http://schemas.openxmlformats.org/officeDocument/2006/relationships/image" Target="../media/image702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9.jpg"/><Relationship Id="rId5" Type="http://schemas.openxmlformats.org/officeDocument/2006/relationships/image" Target="../media/image693.jpg"/><Relationship Id="rId4" Type="http://schemas.openxmlformats.org/officeDocument/2006/relationships/image" Target="../media/image70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14.jp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5" Type="http://schemas.openxmlformats.org/officeDocument/2006/relationships/image" Target="../media/image712.jpg"/><Relationship Id="rId4" Type="http://schemas.openxmlformats.org/officeDocument/2006/relationships/image" Target="../media/image71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19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8.jpg"/><Relationship Id="rId5" Type="http://schemas.openxmlformats.org/officeDocument/2006/relationships/image" Target="../media/image717.jpg"/><Relationship Id="rId4" Type="http://schemas.openxmlformats.org/officeDocument/2006/relationships/image" Target="../media/image716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24.jp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3.jpg"/><Relationship Id="rId5" Type="http://schemas.openxmlformats.org/officeDocument/2006/relationships/image" Target="../media/image722.jpg"/><Relationship Id="rId4" Type="http://schemas.openxmlformats.org/officeDocument/2006/relationships/image" Target="../media/image721.jp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9.png"/><Relationship Id="rId5" Type="http://schemas.openxmlformats.org/officeDocument/2006/relationships/image" Target="../media/image728.png"/><Relationship Id="rId4" Type="http://schemas.openxmlformats.org/officeDocument/2006/relationships/image" Target="../media/image72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3.jpg"/><Relationship Id="rId4" Type="http://schemas.openxmlformats.org/officeDocument/2006/relationships/image" Target="../media/image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7" Type="http://schemas.openxmlformats.org/officeDocument/2006/relationships/image" Target="../media/image7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8.png"/><Relationship Id="rId5" Type="http://schemas.openxmlformats.org/officeDocument/2006/relationships/image" Target="../media/image737.png"/><Relationship Id="rId4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6.jpg"/><Relationship Id="rId13" Type="http://schemas.openxmlformats.org/officeDocument/2006/relationships/image" Target="../media/image751.png"/><Relationship Id="rId3" Type="http://schemas.openxmlformats.org/officeDocument/2006/relationships/image" Target="../media/image9.png"/><Relationship Id="rId7" Type="http://schemas.openxmlformats.org/officeDocument/2006/relationships/image" Target="../media/image745.jpg"/><Relationship Id="rId12" Type="http://schemas.openxmlformats.org/officeDocument/2006/relationships/image" Target="../media/image750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4.png"/><Relationship Id="rId11" Type="http://schemas.openxmlformats.org/officeDocument/2006/relationships/image" Target="../media/image749.png"/><Relationship Id="rId5" Type="http://schemas.openxmlformats.org/officeDocument/2006/relationships/image" Target="../media/image743.png"/><Relationship Id="rId10" Type="http://schemas.openxmlformats.org/officeDocument/2006/relationships/image" Target="../media/image748.png"/><Relationship Id="rId4" Type="http://schemas.openxmlformats.org/officeDocument/2006/relationships/image" Target="../media/image741.png"/><Relationship Id="rId9" Type="http://schemas.openxmlformats.org/officeDocument/2006/relationships/image" Target="../media/image74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6.jpg"/><Relationship Id="rId13" Type="http://schemas.openxmlformats.org/officeDocument/2006/relationships/image" Target="../media/image749.png"/><Relationship Id="rId3" Type="http://schemas.openxmlformats.org/officeDocument/2006/relationships/image" Target="../media/image9.png"/><Relationship Id="rId7" Type="http://schemas.openxmlformats.org/officeDocument/2006/relationships/image" Target="../media/image745.jpg"/><Relationship Id="rId12" Type="http://schemas.openxmlformats.org/officeDocument/2006/relationships/image" Target="../media/image748.png"/><Relationship Id="rId17" Type="http://schemas.openxmlformats.org/officeDocument/2006/relationships/image" Target="../media/image756.png"/><Relationship Id="rId2" Type="http://schemas.openxmlformats.org/officeDocument/2006/relationships/image" Target="../media/image752.png"/><Relationship Id="rId16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4.png"/><Relationship Id="rId11" Type="http://schemas.openxmlformats.org/officeDocument/2006/relationships/image" Target="../media/image747.png"/><Relationship Id="rId5" Type="http://schemas.openxmlformats.org/officeDocument/2006/relationships/image" Target="../media/image743.png"/><Relationship Id="rId15" Type="http://schemas.openxmlformats.org/officeDocument/2006/relationships/image" Target="../media/image755.png"/><Relationship Id="rId10" Type="http://schemas.openxmlformats.org/officeDocument/2006/relationships/image" Target="../media/image754.jpg"/><Relationship Id="rId4" Type="http://schemas.openxmlformats.org/officeDocument/2006/relationships/image" Target="../media/image741.png"/><Relationship Id="rId9" Type="http://schemas.openxmlformats.org/officeDocument/2006/relationships/image" Target="../media/image753.jpg"/><Relationship Id="rId14" Type="http://schemas.openxmlformats.org/officeDocument/2006/relationships/image" Target="../media/image75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6.jpg"/><Relationship Id="rId13" Type="http://schemas.openxmlformats.org/officeDocument/2006/relationships/image" Target="../media/image747.png"/><Relationship Id="rId18" Type="http://schemas.openxmlformats.org/officeDocument/2006/relationships/image" Target="../media/image761.png"/><Relationship Id="rId3" Type="http://schemas.openxmlformats.org/officeDocument/2006/relationships/image" Target="../media/image9.png"/><Relationship Id="rId21" Type="http://schemas.openxmlformats.org/officeDocument/2006/relationships/image" Target="../media/image762.png"/><Relationship Id="rId7" Type="http://schemas.openxmlformats.org/officeDocument/2006/relationships/image" Target="../media/image745.jpg"/><Relationship Id="rId12" Type="http://schemas.openxmlformats.org/officeDocument/2006/relationships/image" Target="../media/image760.jpg"/><Relationship Id="rId17" Type="http://schemas.openxmlformats.org/officeDocument/2006/relationships/image" Target="../media/image755.png"/><Relationship Id="rId2" Type="http://schemas.openxmlformats.org/officeDocument/2006/relationships/image" Target="../media/image757.png"/><Relationship Id="rId16" Type="http://schemas.openxmlformats.org/officeDocument/2006/relationships/image" Target="../media/image750.png"/><Relationship Id="rId20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8.png"/><Relationship Id="rId11" Type="http://schemas.openxmlformats.org/officeDocument/2006/relationships/image" Target="../media/image759.jpg"/><Relationship Id="rId5" Type="http://schemas.openxmlformats.org/officeDocument/2006/relationships/image" Target="../media/image743.png"/><Relationship Id="rId15" Type="http://schemas.openxmlformats.org/officeDocument/2006/relationships/image" Target="../media/image749.png"/><Relationship Id="rId10" Type="http://schemas.openxmlformats.org/officeDocument/2006/relationships/image" Target="../media/image754.jpg"/><Relationship Id="rId19" Type="http://schemas.openxmlformats.org/officeDocument/2006/relationships/image" Target="../media/image751.png"/><Relationship Id="rId4" Type="http://schemas.openxmlformats.org/officeDocument/2006/relationships/image" Target="../media/image741.png"/><Relationship Id="rId9" Type="http://schemas.openxmlformats.org/officeDocument/2006/relationships/image" Target="../media/image753.jpg"/><Relationship Id="rId14" Type="http://schemas.openxmlformats.org/officeDocument/2006/relationships/image" Target="../media/image74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jpg"/><Relationship Id="rId13" Type="http://schemas.openxmlformats.org/officeDocument/2006/relationships/image" Target="../media/image767.png"/><Relationship Id="rId18" Type="http://schemas.openxmlformats.org/officeDocument/2006/relationships/image" Target="../media/image771.png"/><Relationship Id="rId26" Type="http://schemas.openxmlformats.org/officeDocument/2006/relationships/image" Target="../media/image779.png"/><Relationship Id="rId3" Type="http://schemas.openxmlformats.org/officeDocument/2006/relationships/image" Target="../media/image9.png"/><Relationship Id="rId21" Type="http://schemas.openxmlformats.org/officeDocument/2006/relationships/image" Target="../media/image774.png"/><Relationship Id="rId7" Type="http://schemas.openxmlformats.org/officeDocument/2006/relationships/image" Target="../media/image746.jpg"/><Relationship Id="rId12" Type="http://schemas.openxmlformats.org/officeDocument/2006/relationships/image" Target="../media/image766.png"/><Relationship Id="rId17" Type="http://schemas.openxmlformats.org/officeDocument/2006/relationships/image" Target="../media/image770.png"/><Relationship Id="rId25" Type="http://schemas.openxmlformats.org/officeDocument/2006/relationships/image" Target="../media/image778.png"/><Relationship Id="rId2" Type="http://schemas.openxmlformats.org/officeDocument/2006/relationships/image" Target="../media/image763.png"/><Relationship Id="rId16" Type="http://schemas.openxmlformats.org/officeDocument/2006/relationships/image" Target="../media/image761.png"/><Relationship Id="rId20" Type="http://schemas.openxmlformats.org/officeDocument/2006/relationships/image" Target="../media/image7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jpg"/><Relationship Id="rId11" Type="http://schemas.openxmlformats.org/officeDocument/2006/relationships/image" Target="../media/image765.png"/><Relationship Id="rId24" Type="http://schemas.openxmlformats.org/officeDocument/2006/relationships/image" Target="../media/image777.png"/><Relationship Id="rId5" Type="http://schemas.openxmlformats.org/officeDocument/2006/relationships/image" Target="../media/image764.jpg"/><Relationship Id="rId15" Type="http://schemas.openxmlformats.org/officeDocument/2006/relationships/image" Target="../media/image769.png"/><Relationship Id="rId23" Type="http://schemas.openxmlformats.org/officeDocument/2006/relationships/image" Target="../media/image776.png"/><Relationship Id="rId10" Type="http://schemas.openxmlformats.org/officeDocument/2006/relationships/image" Target="../media/image760.jpg"/><Relationship Id="rId19" Type="http://schemas.openxmlformats.org/officeDocument/2006/relationships/image" Target="../media/image772.png"/><Relationship Id="rId4" Type="http://schemas.openxmlformats.org/officeDocument/2006/relationships/image" Target="../media/image759.jpg"/><Relationship Id="rId9" Type="http://schemas.openxmlformats.org/officeDocument/2006/relationships/image" Target="../media/image754.jpg"/><Relationship Id="rId14" Type="http://schemas.openxmlformats.org/officeDocument/2006/relationships/image" Target="../media/image768.png"/><Relationship Id="rId22" Type="http://schemas.openxmlformats.org/officeDocument/2006/relationships/image" Target="../media/image775.png"/><Relationship Id="rId27" Type="http://schemas.openxmlformats.org/officeDocument/2006/relationships/image" Target="../media/image78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3.png"/><Relationship Id="rId4" Type="http://schemas.openxmlformats.org/officeDocument/2006/relationships/image" Target="../media/image78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86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5.png"/><Relationship Id="rId5" Type="http://schemas.openxmlformats.org/officeDocument/2006/relationships/image" Target="../media/image745.jpg"/><Relationship Id="rId4" Type="http://schemas.openxmlformats.org/officeDocument/2006/relationships/image" Target="../media/image74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png"/><Relationship Id="rId3" Type="http://schemas.openxmlformats.org/officeDocument/2006/relationships/image" Target="../media/image9.png"/><Relationship Id="rId7" Type="http://schemas.openxmlformats.org/officeDocument/2006/relationships/image" Target="../media/image745.jp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5" Type="http://schemas.openxmlformats.org/officeDocument/2006/relationships/image" Target="../media/image788.png"/><Relationship Id="rId4" Type="http://schemas.openxmlformats.org/officeDocument/2006/relationships/image" Target="../media/image78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2.png"/><Relationship Id="rId4" Type="http://schemas.openxmlformats.org/officeDocument/2006/relationships/image" Target="../media/image79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9" Type="http://schemas.openxmlformats.org/officeDocument/2006/relationships/image" Target="../media/image140.png"/><Relationship Id="rId21" Type="http://schemas.openxmlformats.org/officeDocument/2006/relationships/image" Target="../media/image123.png"/><Relationship Id="rId34" Type="http://schemas.openxmlformats.org/officeDocument/2006/relationships/image" Target="../media/image13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2" Type="http://schemas.openxmlformats.org/officeDocument/2006/relationships/image" Target="../media/image105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77.png"/><Relationship Id="rId36" Type="http://schemas.openxmlformats.org/officeDocument/2006/relationships/image" Target="../media/image13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31" Type="http://schemas.openxmlformats.org/officeDocument/2006/relationships/image" Target="../media/image13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8" Type="http://schemas.openxmlformats.org/officeDocument/2006/relationships/image" Target="../media/image110.png"/><Relationship Id="rId3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5.png"/><Relationship Id="rId5" Type="http://schemas.openxmlformats.org/officeDocument/2006/relationships/image" Target="../media/image794.png"/><Relationship Id="rId4" Type="http://schemas.openxmlformats.org/officeDocument/2006/relationships/image" Target="../media/image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7.jp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2.png"/><Relationship Id="rId5" Type="http://schemas.openxmlformats.org/officeDocument/2006/relationships/image" Target="../media/image801.png"/><Relationship Id="rId4" Type="http://schemas.openxmlformats.org/officeDocument/2006/relationships/image" Target="../media/image800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8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9.png"/><Relationship Id="rId7" Type="http://schemas.openxmlformats.org/officeDocument/2006/relationships/image" Target="../media/image112.png"/><Relationship Id="rId12" Type="http://schemas.openxmlformats.org/officeDocument/2006/relationships/image" Target="../media/image15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4.png"/><Relationship Id="rId5" Type="http://schemas.openxmlformats.org/officeDocument/2006/relationships/image" Target="../media/image149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8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5" Type="http://schemas.openxmlformats.org/officeDocument/2006/relationships/image" Target="../media/image167.jp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9.png"/><Relationship Id="rId7" Type="http://schemas.openxmlformats.org/officeDocument/2006/relationships/image" Target="../media/image186.png"/><Relationship Id="rId12" Type="http://schemas.openxmlformats.org/officeDocument/2006/relationships/image" Target="../media/image177.png"/><Relationship Id="rId17" Type="http://schemas.openxmlformats.org/officeDocument/2006/relationships/image" Target="../media/image191.png"/><Relationship Id="rId2" Type="http://schemas.openxmlformats.org/officeDocument/2006/relationships/image" Target="../media/image182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5.png"/><Relationship Id="rId11" Type="http://schemas.openxmlformats.org/officeDocument/2006/relationships/image" Target="../media/image176.png"/><Relationship Id="rId5" Type="http://schemas.openxmlformats.org/officeDocument/2006/relationships/image" Target="../media/image184.png"/><Relationship Id="rId15" Type="http://schemas.openxmlformats.org/officeDocument/2006/relationships/image" Target="../media/image189.png"/><Relationship Id="rId10" Type="http://schemas.openxmlformats.org/officeDocument/2006/relationships/image" Target="../media/image175.png"/><Relationship Id="rId19" Type="http://schemas.openxmlformats.org/officeDocument/2006/relationships/image" Target="../media/image193.png"/><Relationship Id="rId4" Type="http://schemas.openxmlformats.org/officeDocument/2006/relationships/image" Target="../media/image183.png"/><Relationship Id="rId9" Type="http://schemas.openxmlformats.org/officeDocument/2006/relationships/image" Target="../media/image174.png"/><Relationship Id="rId14" Type="http://schemas.openxmlformats.org/officeDocument/2006/relationships/image" Target="../media/image1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175.png"/><Relationship Id="rId3" Type="http://schemas.openxmlformats.org/officeDocument/2006/relationships/image" Target="../media/image9.png"/><Relationship Id="rId7" Type="http://schemas.openxmlformats.org/officeDocument/2006/relationships/image" Target="../media/image186.png"/><Relationship Id="rId12" Type="http://schemas.openxmlformats.org/officeDocument/2006/relationships/image" Target="../media/image199.png"/><Relationship Id="rId17" Type="http://schemas.openxmlformats.org/officeDocument/2006/relationships/image" Target="../media/image174.png"/><Relationship Id="rId2" Type="http://schemas.openxmlformats.org/officeDocument/2006/relationships/image" Target="../media/image194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8.png"/><Relationship Id="rId5" Type="http://schemas.openxmlformats.org/officeDocument/2006/relationships/image" Target="../media/image184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19" Type="http://schemas.openxmlformats.org/officeDocument/2006/relationships/image" Target="../media/image176.png"/><Relationship Id="rId4" Type="http://schemas.openxmlformats.org/officeDocument/2006/relationships/image" Target="../media/image183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9.png"/><Relationship Id="rId21" Type="http://schemas.openxmlformats.org/officeDocument/2006/relationships/image" Target="../media/image22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image" Target="../media/image203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23" Type="http://schemas.openxmlformats.org/officeDocument/2006/relationships/image" Target="../media/image202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26" Type="http://schemas.openxmlformats.org/officeDocument/2006/relationships/image" Target="../media/image246.png"/><Relationship Id="rId39" Type="http://schemas.openxmlformats.org/officeDocument/2006/relationships/image" Target="../media/image259.png"/><Relationship Id="rId21" Type="http://schemas.openxmlformats.org/officeDocument/2006/relationships/image" Target="../media/image241.png"/><Relationship Id="rId34" Type="http://schemas.openxmlformats.org/officeDocument/2006/relationships/image" Target="../media/image254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5" Type="http://schemas.openxmlformats.org/officeDocument/2006/relationships/image" Target="../media/image245.png"/><Relationship Id="rId33" Type="http://schemas.openxmlformats.org/officeDocument/2006/relationships/image" Target="../media/image253.png"/><Relationship Id="rId38" Type="http://schemas.openxmlformats.org/officeDocument/2006/relationships/image" Target="../media/image258.png"/><Relationship Id="rId2" Type="http://schemas.openxmlformats.org/officeDocument/2006/relationships/image" Target="../media/image223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29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24" Type="http://schemas.openxmlformats.org/officeDocument/2006/relationships/image" Target="../media/image244.png"/><Relationship Id="rId32" Type="http://schemas.openxmlformats.org/officeDocument/2006/relationships/image" Target="../media/image252.png"/><Relationship Id="rId37" Type="http://schemas.openxmlformats.org/officeDocument/2006/relationships/image" Target="../media/image257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248.png"/><Relationship Id="rId36" Type="http://schemas.openxmlformats.org/officeDocument/2006/relationships/image" Target="../media/image256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31" Type="http://schemas.openxmlformats.org/officeDocument/2006/relationships/image" Target="../media/image251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Relationship Id="rId27" Type="http://schemas.openxmlformats.org/officeDocument/2006/relationships/image" Target="../media/image247.png"/><Relationship Id="rId30" Type="http://schemas.openxmlformats.org/officeDocument/2006/relationships/image" Target="../media/image250.png"/><Relationship Id="rId35" Type="http://schemas.openxmlformats.org/officeDocument/2006/relationships/image" Target="../media/image255.png"/><Relationship Id="rId8" Type="http://schemas.openxmlformats.org/officeDocument/2006/relationships/image" Target="../media/image228.png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26" Type="http://schemas.openxmlformats.org/officeDocument/2006/relationships/image" Target="../media/image283.png"/><Relationship Id="rId3" Type="http://schemas.openxmlformats.org/officeDocument/2006/relationships/image" Target="../media/image9.png"/><Relationship Id="rId21" Type="http://schemas.openxmlformats.org/officeDocument/2006/relationships/image" Target="../media/image278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5" Type="http://schemas.openxmlformats.org/officeDocument/2006/relationships/image" Target="../media/image282.png"/><Relationship Id="rId33" Type="http://schemas.openxmlformats.org/officeDocument/2006/relationships/image" Target="../media/image290.png"/><Relationship Id="rId2" Type="http://schemas.openxmlformats.org/officeDocument/2006/relationships/image" Target="../media/image260.png"/><Relationship Id="rId16" Type="http://schemas.openxmlformats.org/officeDocument/2006/relationships/image" Target="../media/image273.png"/><Relationship Id="rId20" Type="http://schemas.openxmlformats.org/officeDocument/2006/relationships/image" Target="../media/image277.png"/><Relationship Id="rId29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24" Type="http://schemas.openxmlformats.org/officeDocument/2006/relationships/image" Target="../media/image281.png"/><Relationship Id="rId32" Type="http://schemas.openxmlformats.org/officeDocument/2006/relationships/image" Target="../media/image289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23" Type="http://schemas.openxmlformats.org/officeDocument/2006/relationships/image" Target="../media/image280.png"/><Relationship Id="rId28" Type="http://schemas.openxmlformats.org/officeDocument/2006/relationships/image" Target="../media/image285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31" Type="http://schemas.openxmlformats.org/officeDocument/2006/relationships/image" Target="../media/image288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Relationship Id="rId22" Type="http://schemas.openxmlformats.org/officeDocument/2006/relationships/image" Target="../media/image279.png"/><Relationship Id="rId27" Type="http://schemas.openxmlformats.org/officeDocument/2006/relationships/image" Target="../media/image284.png"/><Relationship Id="rId30" Type="http://schemas.openxmlformats.org/officeDocument/2006/relationships/image" Target="../media/image287.png"/><Relationship Id="rId8" Type="http://schemas.openxmlformats.org/officeDocument/2006/relationships/image" Target="../media/image2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93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image" Target="../media/image1.png"/><Relationship Id="rId16" Type="http://schemas.openxmlformats.org/officeDocument/2006/relationships/image" Target="../media/image30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5" Type="http://schemas.openxmlformats.org/officeDocument/2006/relationships/image" Target="../media/image304.png"/><Relationship Id="rId10" Type="http://schemas.openxmlformats.org/officeDocument/2006/relationships/image" Target="../media/image299.png"/><Relationship Id="rId4" Type="http://schemas.openxmlformats.org/officeDocument/2006/relationships/image" Target="../media/image9.png"/><Relationship Id="rId9" Type="http://schemas.openxmlformats.org/officeDocument/2006/relationships/image" Target="../media/image298.png"/><Relationship Id="rId14" Type="http://schemas.openxmlformats.org/officeDocument/2006/relationships/image" Target="../media/image3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8.png"/><Relationship Id="rId3" Type="http://schemas.openxmlformats.org/officeDocument/2006/relationships/image" Target="../media/image9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316.png"/><Relationship Id="rId5" Type="http://schemas.openxmlformats.org/officeDocument/2006/relationships/image" Target="../media/image311.png"/><Relationship Id="rId15" Type="http://schemas.openxmlformats.org/officeDocument/2006/relationships/image" Target="../media/image320.png"/><Relationship Id="rId10" Type="http://schemas.openxmlformats.org/officeDocument/2006/relationships/image" Target="../media/image315.png"/><Relationship Id="rId4" Type="http://schemas.openxmlformats.org/officeDocument/2006/relationships/image" Target="../media/image310.png"/><Relationship Id="rId9" Type="http://schemas.openxmlformats.org/officeDocument/2006/relationships/image" Target="../media/image314.png"/><Relationship Id="rId14" Type="http://schemas.openxmlformats.org/officeDocument/2006/relationships/image" Target="../media/image3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9.png"/><Relationship Id="rId7" Type="http://schemas.openxmlformats.org/officeDocument/2006/relationships/image" Target="../media/image325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0" Type="http://schemas.openxmlformats.org/officeDocument/2006/relationships/image" Target="../media/image32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9.png"/><Relationship Id="rId7" Type="http://schemas.openxmlformats.org/officeDocument/2006/relationships/image" Target="../media/image32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342.png"/><Relationship Id="rId18" Type="http://schemas.openxmlformats.org/officeDocument/2006/relationships/image" Target="../media/image347.png"/><Relationship Id="rId3" Type="http://schemas.openxmlformats.org/officeDocument/2006/relationships/image" Target="../media/image9.png"/><Relationship Id="rId21" Type="http://schemas.openxmlformats.org/officeDocument/2006/relationships/image" Target="../media/image349.png"/><Relationship Id="rId7" Type="http://schemas.openxmlformats.org/officeDocument/2006/relationships/image" Target="../media/image337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2" Type="http://schemas.openxmlformats.org/officeDocument/2006/relationships/image" Target="../media/image333.png"/><Relationship Id="rId16" Type="http://schemas.openxmlformats.org/officeDocument/2006/relationships/image" Target="../media/image345.png"/><Relationship Id="rId20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11" Type="http://schemas.openxmlformats.org/officeDocument/2006/relationships/image" Target="../media/image242.png"/><Relationship Id="rId5" Type="http://schemas.openxmlformats.org/officeDocument/2006/relationships/image" Target="../media/image335.png"/><Relationship Id="rId15" Type="http://schemas.openxmlformats.org/officeDocument/2006/relationships/image" Target="../media/image344.png"/><Relationship Id="rId10" Type="http://schemas.openxmlformats.org/officeDocument/2006/relationships/image" Target="../media/image340.png"/><Relationship Id="rId19" Type="http://schemas.openxmlformats.org/officeDocument/2006/relationships/image" Target="../media/image329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Relationship Id="rId14" Type="http://schemas.openxmlformats.org/officeDocument/2006/relationships/image" Target="../media/image3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39.png"/><Relationship Id="rId3" Type="http://schemas.openxmlformats.org/officeDocument/2006/relationships/image" Target="../media/image9.png"/><Relationship Id="rId21" Type="http://schemas.openxmlformats.org/officeDocument/2006/relationships/image" Target="../media/image360.png"/><Relationship Id="rId7" Type="http://schemas.openxmlformats.org/officeDocument/2006/relationships/image" Target="../media/image337.png"/><Relationship Id="rId12" Type="http://schemas.openxmlformats.org/officeDocument/2006/relationships/image" Target="../media/image355.png"/><Relationship Id="rId17" Type="http://schemas.openxmlformats.org/officeDocument/2006/relationships/image" Target="../media/image338.png"/><Relationship Id="rId2" Type="http://schemas.openxmlformats.org/officeDocument/2006/relationships/image" Target="../media/image350.png"/><Relationship Id="rId16" Type="http://schemas.openxmlformats.org/officeDocument/2006/relationships/image" Target="../media/image359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11" Type="http://schemas.openxmlformats.org/officeDocument/2006/relationships/image" Target="../media/image354.png"/><Relationship Id="rId5" Type="http://schemas.openxmlformats.org/officeDocument/2006/relationships/image" Target="../media/image335.png"/><Relationship Id="rId15" Type="http://schemas.openxmlformats.org/officeDocument/2006/relationships/image" Target="../media/image358.png"/><Relationship Id="rId23" Type="http://schemas.openxmlformats.org/officeDocument/2006/relationships/image" Target="../media/image341.png"/><Relationship Id="rId10" Type="http://schemas.openxmlformats.org/officeDocument/2006/relationships/image" Target="../media/image353.png"/><Relationship Id="rId19" Type="http://schemas.openxmlformats.org/officeDocument/2006/relationships/image" Target="../media/image340.png"/><Relationship Id="rId4" Type="http://schemas.openxmlformats.org/officeDocument/2006/relationships/image" Target="../media/image334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Relationship Id="rId22" Type="http://schemas.openxmlformats.org/officeDocument/2006/relationships/image" Target="../media/image361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6.png"/><Relationship Id="rId18" Type="http://schemas.openxmlformats.org/officeDocument/2006/relationships/image" Target="../media/image364.png"/><Relationship Id="rId26" Type="http://schemas.openxmlformats.org/officeDocument/2006/relationships/image" Target="../media/image372.png"/><Relationship Id="rId3" Type="http://schemas.openxmlformats.org/officeDocument/2006/relationships/image" Target="../media/image9.png"/><Relationship Id="rId21" Type="http://schemas.openxmlformats.org/officeDocument/2006/relationships/image" Target="../media/image367.png"/><Relationship Id="rId34" Type="http://schemas.openxmlformats.org/officeDocument/2006/relationships/image" Target="../media/image341.png"/><Relationship Id="rId7" Type="http://schemas.openxmlformats.org/officeDocument/2006/relationships/image" Target="../media/image337.png"/><Relationship Id="rId12" Type="http://schemas.openxmlformats.org/officeDocument/2006/relationships/image" Target="../media/image355.png"/><Relationship Id="rId17" Type="http://schemas.openxmlformats.org/officeDocument/2006/relationships/image" Target="../media/image363.png"/><Relationship Id="rId25" Type="http://schemas.openxmlformats.org/officeDocument/2006/relationships/image" Target="../media/image371.png"/><Relationship Id="rId33" Type="http://schemas.openxmlformats.org/officeDocument/2006/relationships/image" Target="../media/image361.png"/><Relationship Id="rId2" Type="http://schemas.openxmlformats.org/officeDocument/2006/relationships/image" Target="../media/image362.png"/><Relationship Id="rId16" Type="http://schemas.openxmlformats.org/officeDocument/2006/relationships/image" Target="../media/image359.png"/><Relationship Id="rId20" Type="http://schemas.openxmlformats.org/officeDocument/2006/relationships/image" Target="../media/image366.png"/><Relationship Id="rId29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11" Type="http://schemas.openxmlformats.org/officeDocument/2006/relationships/image" Target="../media/image354.png"/><Relationship Id="rId24" Type="http://schemas.openxmlformats.org/officeDocument/2006/relationships/image" Target="../media/image370.png"/><Relationship Id="rId32" Type="http://schemas.openxmlformats.org/officeDocument/2006/relationships/image" Target="../media/image360.png"/><Relationship Id="rId5" Type="http://schemas.openxmlformats.org/officeDocument/2006/relationships/image" Target="../media/image335.png"/><Relationship Id="rId15" Type="http://schemas.openxmlformats.org/officeDocument/2006/relationships/image" Target="../media/image358.png"/><Relationship Id="rId23" Type="http://schemas.openxmlformats.org/officeDocument/2006/relationships/image" Target="../media/image369.png"/><Relationship Id="rId28" Type="http://schemas.openxmlformats.org/officeDocument/2006/relationships/image" Target="../media/image374.png"/><Relationship Id="rId10" Type="http://schemas.openxmlformats.org/officeDocument/2006/relationships/image" Target="../media/image353.png"/><Relationship Id="rId19" Type="http://schemas.openxmlformats.org/officeDocument/2006/relationships/image" Target="../media/image365.png"/><Relationship Id="rId31" Type="http://schemas.openxmlformats.org/officeDocument/2006/relationships/image" Target="../media/image242.png"/><Relationship Id="rId4" Type="http://schemas.openxmlformats.org/officeDocument/2006/relationships/image" Target="../media/image334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Relationship Id="rId22" Type="http://schemas.openxmlformats.org/officeDocument/2006/relationships/image" Target="../media/image368.png"/><Relationship Id="rId27" Type="http://schemas.openxmlformats.org/officeDocument/2006/relationships/image" Target="../media/image373.png"/><Relationship Id="rId30" Type="http://schemas.openxmlformats.org/officeDocument/2006/relationships/image" Target="../media/image338.png"/><Relationship Id="rId35" Type="http://schemas.openxmlformats.org/officeDocument/2006/relationships/image" Target="../media/image339.png"/><Relationship Id="rId8" Type="http://schemas.openxmlformats.org/officeDocument/2006/relationships/image" Target="../media/image3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5.png"/><Relationship Id="rId18" Type="http://schemas.openxmlformats.org/officeDocument/2006/relationships/image" Target="../media/image399.png"/><Relationship Id="rId26" Type="http://schemas.openxmlformats.org/officeDocument/2006/relationships/image" Target="../media/image407.png"/><Relationship Id="rId3" Type="http://schemas.openxmlformats.org/officeDocument/2006/relationships/image" Target="../media/image9.png"/><Relationship Id="rId21" Type="http://schemas.openxmlformats.org/officeDocument/2006/relationships/image" Target="../media/image402.png"/><Relationship Id="rId34" Type="http://schemas.openxmlformats.org/officeDocument/2006/relationships/image" Target="../media/image415.png"/><Relationship Id="rId7" Type="http://schemas.openxmlformats.org/officeDocument/2006/relationships/image" Target="../media/image67.png"/><Relationship Id="rId12" Type="http://schemas.openxmlformats.org/officeDocument/2006/relationships/image" Target="../media/image394.png"/><Relationship Id="rId17" Type="http://schemas.openxmlformats.org/officeDocument/2006/relationships/image" Target="../media/image398.png"/><Relationship Id="rId25" Type="http://schemas.openxmlformats.org/officeDocument/2006/relationships/image" Target="../media/image406.png"/><Relationship Id="rId33" Type="http://schemas.openxmlformats.org/officeDocument/2006/relationships/image" Target="../media/image414.png"/><Relationship Id="rId2" Type="http://schemas.openxmlformats.org/officeDocument/2006/relationships/image" Target="../media/image387.png"/><Relationship Id="rId16" Type="http://schemas.openxmlformats.org/officeDocument/2006/relationships/image" Target="../media/image69.png"/><Relationship Id="rId20" Type="http://schemas.openxmlformats.org/officeDocument/2006/relationships/image" Target="../media/image401.png"/><Relationship Id="rId29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393.png"/><Relationship Id="rId24" Type="http://schemas.openxmlformats.org/officeDocument/2006/relationships/image" Target="../media/image405.png"/><Relationship Id="rId32" Type="http://schemas.openxmlformats.org/officeDocument/2006/relationships/image" Target="../media/image413.png"/><Relationship Id="rId5" Type="http://schemas.openxmlformats.org/officeDocument/2006/relationships/image" Target="../media/image388.png"/><Relationship Id="rId15" Type="http://schemas.openxmlformats.org/officeDocument/2006/relationships/image" Target="../media/image397.png"/><Relationship Id="rId23" Type="http://schemas.openxmlformats.org/officeDocument/2006/relationships/image" Target="../media/image404.png"/><Relationship Id="rId28" Type="http://schemas.openxmlformats.org/officeDocument/2006/relationships/image" Target="../media/image409.png"/><Relationship Id="rId36" Type="http://schemas.openxmlformats.org/officeDocument/2006/relationships/image" Target="../media/image417.png"/><Relationship Id="rId10" Type="http://schemas.openxmlformats.org/officeDocument/2006/relationships/image" Target="../media/image392.png"/><Relationship Id="rId19" Type="http://schemas.openxmlformats.org/officeDocument/2006/relationships/image" Target="../media/image400.png"/><Relationship Id="rId31" Type="http://schemas.openxmlformats.org/officeDocument/2006/relationships/image" Target="../media/image412.png"/><Relationship Id="rId4" Type="http://schemas.openxmlformats.org/officeDocument/2006/relationships/image" Target="../media/image65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Relationship Id="rId22" Type="http://schemas.openxmlformats.org/officeDocument/2006/relationships/image" Target="../media/image403.png"/><Relationship Id="rId27" Type="http://schemas.openxmlformats.org/officeDocument/2006/relationships/image" Target="../media/image408.png"/><Relationship Id="rId30" Type="http://schemas.openxmlformats.org/officeDocument/2006/relationships/image" Target="../media/image411.png"/><Relationship Id="rId35" Type="http://schemas.openxmlformats.org/officeDocument/2006/relationships/image" Target="../media/image416.png"/><Relationship Id="rId8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0.png"/><Relationship Id="rId18" Type="http://schemas.openxmlformats.org/officeDocument/2006/relationships/image" Target="../media/image124.png"/><Relationship Id="rId26" Type="http://schemas.openxmlformats.org/officeDocument/2006/relationships/image" Target="../media/image428.png"/><Relationship Id="rId3" Type="http://schemas.openxmlformats.org/officeDocument/2006/relationships/image" Target="../media/image9.png"/><Relationship Id="rId21" Type="http://schemas.openxmlformats.org/officeDocument/2006/relationships/image" Target="../media/image4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421.png"/><Relationship Id="rId25" Type="http://schemas.openxmlformats.org/officeDocument/2006/relationships/image" Target="../media/image427.png"/><Relationship Id="rId33" Type="http://schemas.openxmlformats.org/officeDocument/2006/relationships/image" Target="../media/image433.png"/><Relationship Id="rId2" Type="http://schemas.openxmlformats.org/officeDocument/2006/relationships/image" Target="../media/image418.png"/><Relationship Id="rId16" Type="http://schemas.openxmlformats.org/officeDocument/2006/relationships/image" Target="../media/image121.png"/><Relationship Id="rId20" Type="http://schemas.openxmlformats.org/officeDocument/2006/relationships/image" Target="../media/image423.png"/><Relationship Id="rId29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426.png"/><Relationship Id="rId32" Type="http://schemas.openxmlformats.org/officeDocument/2006/relationships/image" Target="../media/image385.png"/><Relationship Id="rId5" Type="http://schemas.openxmlformats.org/officeDocument/2006/relationships/image" Target="../media/image107.png"/><Relationship Id="rId15" Type="http://schemas.openxmlformats.org/officeDocument/2006/relationships/image" Target="../media/image120.png"/><Relationship Id="rId23" Type="http://schemas.openxmlformats.org/officeDocument/2006/relationships/image" Target="../media/image425.png"/><Relationship Id="rId28" Type="http://schemas.openxmlformats.org/officeDocument/2006/relationships/image" Target="../media/image429.png"/><Relationship Id="rId10" Type="http://schemas.openxmlformats.org/officeDocument/2006/relationships/image" Target="../media/image113.png"/><Relationship Id="rId19" Type="http://schemas.openxmlformats.org/officeDocument/2006/relationships/image" Target="../media/image422.png"/><Relationship Id="rId31" Type="http://schemas.openxmlformats.org/officeDocument/2006/relationships/image" Target="../media/image432.png"/><Relationship Id="rId4" Type="http://schemas.openxmlformats.org/officeDocument/2006/relationships/image" Target="../media/image419.png"/><Relationship Id="rId9" Type="http://schemas.openxmlformats.org/officeDocument/2006/relationships/image" Target="../media/image112.png"/><Relationship Id="rId14" Type="http://schemas.openxmlformats.org/officeDocument/2006/relationships/image" Target="../media/image119.png"/><Relationship Id="rId22" Type="http://schemas.openxmlformats.org/officeDocument/2006/relationships/image" Target="../media/image65.png"/><Relationship Id="rId27" Type="http://schemas.openxmlformats.org/officeDocument/2006/relationships/image" Target="../media/image392.png"/><Relationship Id="rId30" Type="http://schemas.openxmlformats.org/officeDocument/2006/relationships/image" Target="../media/image431.png"/><Relationship Id="rId8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9.png"/><Relationship Id="rId7" Type="http://schemas.openxmlformats.org/officeDocument/2006/relationships/image" Target="../media/image441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5" Type="http://schemas.openxmlformats.org/officeDocument/2006/relationships/image" Target="../media/image439.png"/><Relationship Id="rId10" Type="http://schemas.openxmlformats.org/officeDocument/2006/relationships/image" Target="../media/image444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9.png"/><Relationship Id="rId7" Type="http://schemas.openxmlformats.org/officeDocument/2006/relationships/image" Target="../media/image450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5" Type="http://schemas.openxmlformats.org/officeDocument/2006/relationships/image" Target="../media/image448.png"/><Relationship Id="rId10" Type="http://schemas.openxmlformats.org/officeDocument/2006/relationships/image" Target="../media/image453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463.png"/><Relationship Id="rId18" Type="http://schemas.openxmlformats.org/officeDocument/2006/relationships/image" Target="../media/image468.png"/><Relationship Id="rId26" Type="http://schemas.openxmlformats.org/officeDocument/2006/relationships/image" Target="../media/image476.png"/><Relationship Id="rId3" Type="http://schemas.openxmlformats.org/officeDocument/2006/relationships/image" Target="../media/image9.png"/><Relationship Id="rId21" Type="http://schemas.openxmlformats.org/officeDocument/2006/relationships/image" Target="../media/image471.png"/><Relationship Id="rId7" Type="http://schemas.openxmlformats.org/officeDocument/2006/relationships/image" Target="../media/image459.png"/><Relationship Id="rId12" Type="http://schemas.openxmlformats.org/officeDocument/2006/relationships/image" Target="../media/image462.png"/><Relationship Id="rId17" Type="http://schemas.openxmlformats.org/officeDocument/2006/relationships/image" Target="../media/image467.png"/><Relationship Id="rId25" Type="http://schemas.openxmlformats.org/officeDocument/2006/relationships/image" Target="../media/image475.png"/><Relationship Id="rId2" Type="http://schemas.openxmlformats.org/officeDocument/2006/relationships/image" Target="../media/image455.png"/><Relationship Id="rId16" Type="http://schemas.openxmlformats.org/officeDocument/2006/relationships/image" Target="../media/image466.png"/><Relationship Id="rId20" Type="http://schemas.openxmlformats.org/officeDocument/2006/relationships/image" Target="../media/image470.png"/><Relationship Id="rId29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11" Type="http://schemas.openxmlformats.org/officeDocument/2006/relationships/image" Target="../media/image334.png"/><Relationship Id="rId24" Type="http://schemas.openxmlformats.org/officeDocument/2006/relationships/image" Target="../media/image474.png"/><Relationship Id="rId5" Type="http://schemas.openxmlformats.org/officeDocument/2006/relationships/image" Target="../media/image457.png"/><Relationship Id="rId15" Type="http://schemas.openxmlformats.org/officeDocument/2006/relationships/image" Target="../media/image465.png"/><Relationship Id="rId23" Type="http://schemas.openxmlformats.org/officeDocument/2006/relationships/image" Target="../media/image473.png"/><Relationship Id="rId28" Type="http://schemas.openxmlformats.org/officeDocument/2006/relationships/image" Target="../media/image478.png"/><Relationship Id="rId10" Type="http://schemas.openxmlformats.org/officeDocument/2006/relationships/image" Target="../media/image461.png"/><Relationship Id="rId19" Type="http://schemas.openxmlformats.org/officeDocument/2006/relationships/image" Target="../media/image469.png"/><Relationship Id="rId4" Type="http://schemas.openxmlformats.org/officeDocument/2006/relationships/image" Target="../media/image456.png"/><Relationship Id="rId9" Type="http://schemas.openxmlformats.org/officeDocument/2006/relationships/image" Target="../media/image460.png"/><Relationship Id="rId14" Type="http://schemas.openxmlformats.org/officeDocument/2006/relationships/image" Target="../media/image464.png"/><Relationship Id="rId22" Type="http://schemas.openxmlformats.org/officeDocument/2006/relationships/image" Target="../media/image472.png"/><Relationship Id="rId27" Type="http://schemas.openxmlformats.org/officeDocument/2006/relationships/image" Target="../media/image4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38.jp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13" Type="http://schemas.openxmlformats.org/officeDocument/2006/relationships/image" Target="../media/image490.png"/><Relationship Id="rId18" Type="http://schemas.openxmlformats.org/officeDocument/2006/relationships/image" Target="../media/image495.png"/><Relationship Id="rId3" Type="http://schemas.openxmlformats.org/officeDocument/2006/relationships/image" Target="../media/image9.png"/><Relationship Id="rId7" Type="http://schemas.openxmlformats.org/officeDocument/2006/relationships/image" Target="../media/image484.png"/><Relationship Id="rId12" Type="http://schemas.openxmlformats.org/officeDocument/2006/relationships/image" Target="../media/image489.png"/><Relationship Id="rId17" Type="http://schemas.openxmlformats.org/officeDocument/2006/relationships/image" Target="../media/image494.png"/><Relationship Id="rId2" Type="http://schemas.openxmlformats.org/officeDocument/2006/relationships/image" Target="../media/image480.png"/><Relationship Id="rId16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11" Type="http://schemas.openxmlformats.org/officeDocument/2006/relationships/image" Target="../media/image488.png"/><Relationship Id="rId5" Type="http://schemas.openxmlformats.org/officeDocument/2006/relationships/image" Target="../media/image482.png"/><Relationship Id="rId15" Type="http://schemas.openxmlformats.org/officeDocument/2006/relationships/image" Target="../media/image492.png"/><Relationship Id="rId10" Type="http://schemas.openxmlformats.org/officeDocument/2006/relationships/image" Target="../media/image487.png"/><Relationship Id="rId4" Type="http://schemas.openxmlformats.org/officeDocument/2006/relationships/image" Target="../media/image481.png"/><Relationship Id="rId9" Type="http://schemas.openxmlformats.org/officeDocument/2006/relationships/image" Target="../media/image486.png"/><Relationship Id="rId14" Type="http://schemas.openxmlformats.org/officeDocument/2006/relationships/image" Target="../media/image4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jpg"/><Relationship Id="rId4" Type="http://schemas.openxmlformats.org/officeDocument/2006/relationships/image" Target="../media/image50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2.png"/><Relationship Id="rId5" Type="http://schemas.openxmlformats.org/officeDocument/2006/relationships/image" Target="../media/image511.png"/><Relationship Id="rId4" Type="http://schemas.openxmlformats.org/officeDocument/2006/relationships/image" Target="../media/image51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25.png"/><Relationship Id="rId3" Type="http://schemas.openxmlformats.org/officeDocument/2006/relationships/image" Target="../media/image9.png"/><Relationship Id="rId7" Type="http://schemas.openxmlformats.org/officeDocument/2006/relationships/image" Target="../media/image519.png"/><Relationship Id="rId12" Type="http://schemas.openxmlformats.org/officeDocument/2006/relationships/image" Target="../media/image524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8.png"/><Relationship Id="rId11" Type="http://schemas.openxmlformats.org/officeDocument/2006/relationships/image" Target="../media/image523.png"/><Relationship Id="rId5" Type="http://schemas.openxmlformats.org/officeDocument/2006/relationships/image" Target="../media/image517.png"/><Relationship Id="rId10" Type="http://schemas.openxmlformats.org/officeDocument/2006/relationships/image" Target="../media/image522.png"/><Relationship Id="rId4" Type="http://schemas.openxmlformats.org/officeDocument/2006/relationships/image" Target="../media/image516.png"/><Relationship Id="rId9" Type="http://schemas.openxmlformats.org/officeDocument/2006/relationships/image" Target="../media/image5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7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13" Type="http://schemas.openxmlformats.org/officeDocument/2006/relationships/image" Target="../media/image537.png"/><Relationship Id="rId3" Type="http://schemas.openxmlformats.org/officeDocument/2006/relationships/image" Target="../media/image9.png"/><Relationship Id="rId7" Type="http://schemas.openxmlformats.org/officeDocument/2006/relationships/image" Target="../media/image531.png"/><Relationship Id="rId12" Type="http://schemas.openxmlformats.org/officeDocument/2006/relationships/image" Target="../media/image536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35.png"/><Relationship Id="rId5" Type="http://schemas.openxmlformats.org/officeDocument/2006/relationships/image" Target="../media/image529.png"/><Relationship Id="rId10" Type="http://schemas.openxmlformats.org/officeDocument/2006/relationships/image" Target="../media/image534.png"/><Relationship Id="rId4" Type="http://schemas.openxmlformats.org/officeDocument/2006/relationships/image" Target="../media/image516.png"/><Relationship Id="rId9" Type="http://schemas.openxmlformats.org/officeDocument/2006/relationships/image" Target="../media/image53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13" Type="http://schemas.openxmlformats.org/officeDocument/2006/relationships/image" Target="../media/image548.png"/><Relationship Id="rId3" Type="http://schemas.openxmlformats.org/officeDocument/2006/relationships/image" Target="../media/image9.png"/><Relationship Id="rId7" Type="http://schemas.openxmlformats.org/officeDocument/2006/relationships/image" Target="../media/image542.png"/><Relationship Id="rId12" Type="http://schemas.openxmlformats.org/officeDocument/2006/relationships/image" Target="../media/image547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11" Type="http://schemas.openxmlformats.org/officeDocument/2006/relationships/image" Target="../media/image546.png"/><Relationship Id="rId5" Type="http://schemas.openxmlformats.org/officeDocument/2006/relationships/image" Target="../media/image540.png"/><Relationship Id="rId10" Type="http://schemas.openxmlformats.org/officeDocument/2006/relationships/image" Target="../media/image545.png"/><Relationship Id="rId4" Type="http://schemas.openxmlformats.org/officeDocument/2006/relationships/image" Target="../media/image539.png"/><Relationship Id="rId9" Type="http://schemas.openxmlformats.org/officeDocument/2006/relationships/image" Target="../media/image5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3" Type="http://schemas.openxmlformats.org/officeDocument/2006/relationships/image" Target="../media/image9.png"/><Relationship Id="rId7" Type="http://schemas.openxmlformats.org/officeDocument/2006/relationships/image" Target="../media/image558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7.png"/><Relationship Id="rId5" Type="http://schemas.openxmlformats.org/officeDocument/2006/relationships/image" Target="../media/image556.jpg"/><Relationship Id="rId4" Type="http://schemas.openxmlformats.org/officeDocument/2006/relationships/image" Target="../media/image555.png"/><Relationship Id="rId9" Type="http://schemas.openxmlformats.org/officeDocument/2006/relationships/image" Target="../media/image5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13" Type="http://schemas.openxmlformats.org/officeDocument/2006/relationships/image" Target="../media/image573.png"/><Relationship Id="rId18" Type="http://schemas.openxmlformats.org/officeDocument/2006/relationships/image" Target="../media/image578.png"/><Relationship Id="rId3" Type="http://schemas.openxmlformats.org/officeDocument/2006/relationships/image" Target="../media/image9.png"/><Relationship Id="rId7" Type="http://schemas.openxmlformats.org/officeDocument/2006/relationships/image" Target="../media/image567.png"/><Relationship Id="rId12" Type="http://schemas.openxmlformats.org/officeDocument/2006/relationships/image" Target="../media/image572.png"/><Relationship Id="rId17" Type="http://schemas.openxmlformats.org/officeDocument/2006/relationships/image" Target="../media/image577.png"/><Relationship Id="rId2" Type="http://schemas.openxmlformats.org/officeDocument/2006/relationships/image" Target="../media/image563.png"/><Relationship Id="rId16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11" Type="http://schemas.openxmlformats.org/officeDocument/2006/relationships/image" Target="../media/image571.png"/><Relationship Id="rId5" Type="http://schemas.openxmlformats.org/officeDocument/2006/relationships/image" Target="../media/image565.png"/><Relationship Id="rId15" Type="http://schemas.openxmlformats.org/officeDocument/2006/relationships/image" Target="../media/image575.png"/><Relationship Id="rId10" Type="http://schemas.openxmlformats.org/officeDocument/2006/relationships/image" Target="../media/image570.png"/><Relationship Id="rId4" Type="http://schemas.openxmlformats.org/officeDocument/2006/relationships/image" Target="../media/image564.png"/><Relationship Id="rId9" Type="http://schemas.openxmlformats.org/officeDocument/2006/relationships/image" Target="../media/image569.png"/><Relationship Id="rId14" Type="http://schemas.openxmlformats.org/officeDocument/2006/relationships/image" Target="../media/image57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13" Type="http://schemas.openxmlformats.org/officeDocument/2006/relationships/image" Target="../media/image573.png"/><Relationship Id="rId18" Type="http://schemas.openxmlformats.org/officeDocument/2006/relationships/image" Target="../media/image578.png"/><Relationship Id="rId3" Type="http://schemas.openxmlformats.org/officeDocument/2006/relationships/image" Target="../media/image9.png"/><Relationship Id="rId7" Type="http://schemas.openxmlformats.org/officeDocument/2006/relationships/image" Target="../media/image567.png"/><Relationship Id="rId12" Type="http://schemas.openxmlformats.org/officeDocument/2006/relationships/image" Target="../media/image572.png"/><Relationship Id="rId17" Type="http://schemas.openxmlformats.org/officeDocument/2006/relationships/image" Target="../media/image577.png"/><Relationship Id="rId2" Type="http://schemas.openxmlformats.org/officeDocument/2006/relationships/image" Target="../media/image579.png"/><Relationship Id="rId16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11" Type="http://schemas.openxmlformats.org/officeDocument/2006/relationships/image" Target="../media/image571.png"/><Relationship Id="rId5" Type="http://schemas.openxmlformats.org/officeDocument/2006/relationships/image" Target="../media/image565.png"/><Relationship Id="rId15" Type="http://schemas.openxmlformats.org/officeDocument/2006/relationships/image" Target="../media/image575.png"/><Relationship Id="rId10" Type="http://schemas.openxmlformats.org/officeDocument/2006/relationships/image" Target="../media/image570.png"/><Relationship Id="rId4" Type="http://schemas.openxmlformats.org/officeDocument/2006/relationships/image" Target="../media/image580.png"/><Relationship Id="rId9" Type="http://schemas.openxmlformats.org/officeDocument/2006/relationships/image" Target="../media/image569.png"/><Relationship Id="rId14" Type="http://schemas.openxmlformats.org/officeDocument/2006/relationships/image" Target="../media/image57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13" Type="http://schemas.openxmlformats.org/officeDocument/2006/relationships/image" Target="../media/image572.png"/><Relationship Id="rId18" Type="http://schemas.openxmlformats.org/officeDocument/2006/relationships/image" Target="../media/image577.png"/><Relationship Id="rId3" Type="http://schemas.openxmlformats.org/officeDocument/2006/relationships/image" Target="../media/image581.png"/><Relationship Id="rId7" Type="http://schemas.openxmlformats.org/officeDocument/2006/relationships/image" Target="../media/image565.png"/><Relationship Id="rId12" Type="http://schemas.openxmlformats.org/officeDocument/2006/relationships/image" Target="../media/image571.png"/><Relationship Id="rId17" Type="http://schemas.openxmlformats.org/officeDocument/2006/relationships/image" Target="../media/image576.png"/><Relationship Id="rId2" Type="http://schemas.openxmlformats.org/officeDocument/2006/relationships/image" Target="../media/image1.png"/><Relationship Id="rId16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11" Type="http://schemas.openxmlformats.org/officeDocument/2006/relationships/image" Target="../media/image570.png"/><Relationship Id="rId5" Type="http://schemas.openxmlformats.org/officeDocument/2006/relationships/image" Target="../media/image564.png"/><Relationship Id="rId15" Type="http://schemas.openxmlformats.org/officeDocument/2006/relationships/image" Target="../media/image574.png"/><Relationship Id="rId10" Type="http://schemas.openxmlformats.org/officeDocument/2006/relationships/image" Target="../media/image569.png"/><Relationship Id="rId19" Type="http://schemas.openxmlformats.org/officeDocument/2006/relationships/image" Target="../media/image578.png"/><Relationship Id="rId4" Type="http://schemas.openxmlformats.org/officeDocument/2006/relationships/image" Target="../media/image9.png"/><Relationship Id="rId9" Type="http://schemas.openxmlformats.org/officeDocument/2006/relationships/image" Target="../media/image568.png"/><Relationship Id="rId14" Type="http://schemas.openxmlformats.org/officeDocument/2006/relationships/image" Target="../media/image57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13" Type="http://schemas.openxmlformats.org/officeDocument/2006/relationships/image" Target="../media/image573.png"/><Relationship Id="rId18" Type="http://schemas.openxmlformats.org/officeDocument/2006/relationships/image" Target="../media/image578.png"/><Relationship Id="rId3" Type="http://schemas.openxmlformats.org/officeDocument/2006/relationships/image" Target="../media/image9.png"/><Relationship Id="rId7" Type="http://schemas.openxmlformats.org/officeDocument/2006/relationships/image" Target="../media/image567.png"/><Relationship Id="rId12" Type="http://schemas.openxmlformats.org/officeDocument/2006/relationships/image" Target="../media/image572.png"/><Relationship Id="rId17" Type="http://schemas.openxmlformats.org/officeDocument/2006/relationships/image" Target="../media/image577.png"/><Relationship Id="rId2" Type="http://schemas.openxmlformats.org/officeDocument/2006/relationships/image" Target="../media/image582.png"/><Relationship Id="rId16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11" Type="http://schemas.openxmlformats.org/officeDocument/2006/relationships/image" Target="../media/image571.png"/><Relationship Id="rId5" Type="http://schemas.openxmlformats.org/officeDocument/2006/relationships/image" Target="../media/image565.png"/><Relationship Id="rId15" Type="http://schemas.openxmlformats.org/officeDocument/2006/relationships/image" Target="../media/image575.png"/><Relationship Id="rId10" Type="http://schemas.openxmlformats.org/officeDocument/2006/relationships/image" Target="../media/image570.png"/><Relationship Id="rId4" Type="http://schemas.openxmlformats.org/officeDocument/2006/relationships/image" Target="../media/image564.png"/><Relationship Id="rId9" Type="http://schemas.openxmlformats.org/officeDocument/2006/relationships/image" Target="../media/image569.png"/><Relationship Id="rId14" Type="http://schemas.openxmlformats.org/officeDocument/2006/relationships/image" Target="../media/image57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13" Type="http://schemas.openxmlformats.org/officeDocument/2006/relationships/image" Target="../media/image573.png"/><Relationship Id="rId18" Type="http://schemas.openxmlformats.org/officeDocument/2006/relationships/image" Target="../media/image578.png"/><Relationship Id="rId3" Type="http://schemas.openxmlformats.org/officeDocument/2006/relationships/image" Target="../media/image9.png"/><Relationship Id="rId7" Type="http://schemas.openxmlformats.org/officeDocument/2006/relationships/image" Target="../media/image568.png"/><Relationship Id="rId12" Type="http://schemas.openxmlformats.org/officeDocument/2006/relationships/image" Target="../media/image572.png"/><Relationship Id="rId17" Type="http://schemas.openxmlformats.org/officeDocument/2006/relationships/image" Target="../media/image577.png"/><Relationship Id="rId2" Type="http://schemas.openxmlformats.org/officeDocument/2006/relationships/image" Target="../media/image583.png"/><Relationship Id="rId16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11" Type="http://schemas.openxmlformats.org/officeDocument/2006/relationships/image" Target="../media/image571.png"/><Relationship Id="rId5" Type="http://schemas.openxmlformats.org/officeDocument/2006/relationships/image" Target="../media/image565.png"/><Relationship Id="rId15" Type="http://schemas.openxmlformats.org/officeDocument/2006/relationships/image" Target="../media/image575.png"/><Relationship Id="rId10" Type="http://schemas.openxmlformats.org/officeDocument/2006/relationships/image" Target="../media/image569.png"/><Relationship Id="rId4" Type="http://schemas.openxmlformats.org/officeDocument/2006/relationships/image" Target="../media/image564.png"/><Relationship Id="rId9" Type="http://schemas.openxmlformats.org/officeDocument/2006/relationships/image" Target="../media/image570.png"/><Relationship Id="rId14" Type="http://schemas.openxmlformats.org/officeDocument/2006/relationships/image" Target="../media/image57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png"/><Relationship Id="rId13" Type="http://schemas.openxmlformats.org/officeDocument/2006/relationships/image" Target="../media/image594.png"/><Relationship Id="rId18" Type="http://schemas.openxmlformats.org/officeDocument/2006/relationships/image" Target="../media/image599.png"/><Relationship Id="rId26" Type="http://schemas.openxmlformats.org/officeDocument/2006/relationships/image" Target="../media/image607.png"/><Relationship Id="rId3" Type="http://schemas.openxmlformats.org/officeDocument/2006/relationships/image" Target="../media/image9.png"/><Relationship Id="rId21" Type="http://schemas.openxmlformats.org/officeDocument/2006/relationships/image" Target="../media/image602.png"/><Relationship Id="rId7" Type="http://schemas.openxmlformats.org/officeDocument/2006/relationships/image" Target="../media/image588.png"/><Relationship Id="rId12" Type="http://schemas.openxmlformats.org/officeDocument/2006/relationships/image" Target="../media/image593.png"/><Relationship Id="rId17" Type="http://schemas.openxmlformats.org/officeDocument/2006/relationships/image" Target="../media/image598.png"/><Relationship Id="rId25" Type="http://schemas.openxmlformats.org/officeDocument/2006/relationships/image" Target="../media/image606.png"/><Relationship Id="rId2" Type="http://schemas.openxmlformats.org/officeDocument/2006/relationships/image" Target="../media/image584.png"/><Relationship Id="rId16" Type="http://schemas.openxmlformats.org/officeDocument/2006/relationships/image" Target="../media/image597.png"/><Relationship Id="rId20" Type="http://schemas.openxmlformats.org/officeDocument/2006/relationships/image" Target="../media/image601.png"/><Relationship Id="rId29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7.png"/><Relationship Id="rId11" Type="http://schemas.openxmlformats.org/officeDocument/2006/relationships/image" Target="../media/image592.png"/><Relationship Id="rId24" Type="http://schemas.openxmlformats.org/officeDocument/2006/relationships/image" Target="../media/image605.png"/><Relationship Id="rId5" Type="http://schemas.openxmlformats.org/officeDocument/2006/relationships/image" Target="../media/image586.png"/><Relationship Id="rId15" Type="http://schemas.openxmlformats.org/officeDocument/2006/relationships/image" Target="../media/image596.png"/><Relationship Id="rId23" Type="http://schemas.openxmlformats.org/officeDocument/2006/relationships/image" Target="../media/image604.png"/><Relationship Id="rId28" Type="http://schemas.openxmlformats.org/officeDocument/2006/relationships/image" Target="../media/image609.png"/><Relationship Id="rId10" Type="http://schemas.openxmlformats.org/officeDocument/2006/relationships/image" Target="../media/image591.png"/><Relationship Id="rId19" Type="http://schemas.openxmlformats.org/officeDocument/2006/relationships/image" Target="../media/image600.png"/><Relationship Id="rId31" Type="http://schemas.openxmlformats.org/officeDocument/2006/relationships/image" Target="../media/image612.png"/><Relationship Id="rId4" Type="http://schemas.openxmlformats.org/officeDocument/2006/relationships/image" Target="../media/image585.jpg"/><Relationship Id="rId9" Type="http://schemas.openxmlformats.org/officeDocument/2006/relationships/image" Target="../media/image590.png"/><Relationship Id="rId14" Type="http://schemas.openxmlformats.org/officeDocument/2006/relationships/image" Target="../media/image595.png"/><Relationship Id="rId22" Type="http://schemas.openxmlformats.org/officeDocument/2006/relationships/image" Target="../media/image603.png"/><Relationship Id="rId27" Type="http://schemas.openxmlformats.org/officeDocument/2006/relationships/image" Target="../media/image608.png"/><Relationship Id="rId30" Type="http://schemas.openxmlformats.org/officeDocument/2006/relationships/image" Target="../media/image6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12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5" Type="http://schemas.openxmlformats.org/officeDocument/2006/relationships/hyperlink" Target="http://deeplearning.stanford.edu/wiki/index.php/Feature_extraction_using_convolution" TargetMode="External"/><Relationship Id="rId4" Type="http://schemas.openxmlformats.org/officeDocument/2006/relationships/image" Target="../media/image6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5" Type="http://schemas.openxmlformats.org/officeDocument/2006/relationships/image" Target="../media/image615.png"/><Relationship Id="rId4" Type="http://schemas.openxmlformats.org/officeDocument/2006/relationships/image" Target="../media/image6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2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5.png"/><Relationship Id="rId4" Type="http://schemas.openxmlformats.org/officeDocument/2006/relationships/image" Target="../media/image6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7" Type="http://schemas.openxmlformats.org/officeDocument/2006/relationships/image" Target="../media/image6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8.png"/><Relationship Id="rId5" Type="http://schemas.openxmlformats.org/officeDocument/2006/relationships/image" Target="../media/image627.png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35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4.png"/><Relationship Id="rId5" Type="http://schemas.openxmlformats.org/officeDocument/2006/relationships/image" Target="../media/image633.jpg"/><Relationship Id="rId4" Type="http://schemas.openxmlformats.org/officeDocument/2006/relationships/image" Target="../media/image632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8.png"/><Relationship Id="rId4" Type="http://schemas.openxmlformats.org/officeDocument/2006/relationships/image" Target="../media/image637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8.png"/><Relationship Id="rId4" Type="http://schemas.openxmlformats.org/officeDocument/2006/relationships/image" Target="../media/image647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png"/><Relationship Id="rId3" Type="http://schemas.openxmlformats.org/officeDocument/2006/relationships/image" Target="../media/image9.png"/><Relationship Id="rId7" Type="http://schemas.openxmlformats.org/officeDocument/2006/relationships/image" Target="../media/image653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10" Type="http://schemas.openxmlformats.org/officeDocument/2006/relationships/image" Target="../media/image656.png"/><Relationship Id="rId4" Type="http://schemas.openxmlformats.org/officeDocument/2006/relationships/image" Target="../media/image650.png"/><Relationship Id="rId9" Type="http://schemas.openxmlformats.org/officeDocument/2006/relationships/image" Target="../media/image65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9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2" Type="http://schemas.openxmlformats.org/officeDocument/2006/relationships/image" Target="../media/image62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8" Type="http://schemas.openxmlformats.org/officeDocument/2006/relationships/image" Target="../media/image6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png"/><Relationship Id="rId13" Type="http://schemas.openxmlformats.org/officeDocument/2006/relationships/image" Target="../media/image667.png"/><Relationship Id="rId18" Type="http://schemas.openxmlformats.org/officeDocument/2006/relationships/image" Target="../media/image672.png"/><Relationship Id="rId3" Type="http://schemas.openxmlformats.org/officeDocument/2006/relationships/image" Target="../media/image9.png"/><Relationship Id="rId7" Type="http://schemas.openxmlformats.org/officeDocument/2006/relationships/image" Target="../media/image661.png"/><Relationship Id="rId12" Type="http://schemas.openxmlformats.org/officeDocument/2006/relationships/image" Target="../media/image666.png"/><Relationship Id="rId17" Type="http://schemas.openxmlformats.org/officeDocument/2006/relationships/image" Target="../media/image671.png"/><Relationship Id="rId2" Type="http://schemas.openxmlformats.org/officeDocument/2006/relationships/image" Target="../media/image657.png"/><Relationship Id="rId16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665.png"/><Relationship Id="rId5" Type="http://schemas.openxmlformats.org/officeDocument/2006/relationships/image" Target="../media/image659.png"/><Relationship Id="rId15" Type="http://schemas.openxmlformats.org/officeDocument/2006/relationships/image" Target="../media/image669.png"/><Relationship Id="rId10" Type="http://schemas.openxmlformats.org/officeDocument/2006/relationships/image" Target="../media/image664.jpg"/><Relationship Id="rId4" Type="http://schemas.openxmlformats.org/officeDocument/2006/relationships/image" Target="../media/image658.png"/><Relationship Id="rId9" Type="http://schemas.openxmlformats.org/officeDocument/2006/relationships/image" Target="../media/image663.png"/><Relationship Id="rId14" Type="http://schemas.openxmlformats.org/officeDocument/2006/relationships/image" Target="../media/image6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jpg"/><Relationship Id="rId5" Type="http://schemas.openxmlformats.org/officeDocument/2006/relationships/image" Target="../media/image675.jpg"/><Relationship Id="rId4" Type="http://schemas.openxmlformats.org/officeDocument/2006/relationships/image" Target="../media/image674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png"/><Relationship Id="rId3" Type="http://schemas.openxmlformats.org/officeDocument/2006/relationships/image" Target="../media/image9.png"/><Relationship Id="rId7" Type="http://schemas.openxmlformats.org/officeDocument/2006/relationships/image" Target="../media/image680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9.png"/><Relationship Id="rId5" Type="http://schemas.openxmlformats.org/officeDocument/2006/relationships/image" Target="../media/image662.png"/><Relationship Id="rId4" Type="http://schemas.openxmlformats.org/officeDocument/2006/relationships/image" Target="../media/image67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3" Type="http://schemas.openxmlformats.org/officeDocument/2006/relationships/image" Target="../media/image9.png"/><Relationship Id="rId7" Type="http://schemas.openxmlformats.org/officeDocument/2006/relationships/image" Target="../media/image665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5.png"/><Relationship Id="rId5" Type="http://schemas.openxmlformats.org/officeDocument/2006/relationships/image" Target="../media/image684.png"/><Relationship Id="rId4" Type="http://schemas.openxmlformats.org/officeDocument/2006/relationships/image" Target="../media/image6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4.png"/><Relationship Id="rId5" Type="http://schemas.openxmlformats.org/officeDocument/2006/relationships/image" Target="../media/image693.jpg"/><Relationship Id="rId4" Type="http://schemas.openxmlformats.org/officeDocument/2006/relationships/image" Target="../media/image692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7.png"/><Relationship Id="rId4" Type="http://schemas.openxmlformats.org/officeDocument/2006/relationships/image" Target="../media/image696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jpg"/><Relationship Id="rId4" Type="http://schemas.openxmlformats.org/officeDocument/2006/relationships/image" Target="../media/image6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905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" y="402336"/>
              <a:ext cx="1068324" cy="2438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648" y="2287523"/>
              <a:ext cx="1885950" cy="2171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456" y="2950438"/>
              <a:ext cx="1447038" cy="5235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7645" y="2850642"/>
              <a:ext cx="0" cy="768350"/>
            </a:xfrm>
            <a:custGeom>
              <a:avLst/>
              <a:gdLst/>
              <a:ahLst/>
              <a:cxnLst/>
              <a:rect l="l" t="t" r="r" b="b"/>
              <a:pathLst>
                <a:path h="768350">
                  <a:moveTo>
                    <a:pt x="0" y="0"/>
                  </a:moveTo>
                  <a:lnTo>
                    <a:pt x="0" y="768350"/>
                  </a:lnTo>
                </a:path>
              </a:pathLst>
            </a:custGeom>
            <a:ln w="28575">
              <a:solidFill>
                <a:srgbClr val="01BC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7119" y="5618988"/>
              <a:ext cx="1927860" cy="496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5719" y="6242303"/>
              <a:ext cx="1489709" cy="20040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427B6B5-3B27-4E91-8822-164F19913DFB}"/>
              </a:ext>
            </a:extLst>
          </p:cNvPr>
          <p:cNvSpPr txBox="1"/>
          <p:nvPr/>
        </p:nvSpPr>
        <p:spPr>
          <a:xfrm>
            <a:off x="3429000" y="2895600"/>
            <a:ext cx="6242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ko-KR" altLang="en-US" dirty="0" err="1"/>
              <a:t>머신러닝과</a:t>
            </a:r>
            <a:r>
              <a:rPr lang="ko-KR" altLang="en-US" dirty="0"/>
              <a:t> 달리 </a:t>
            </a:r>
            <a:r>
              <a:rPr lang="en-US" altLang="ko-KR" dirty="0"/>
              <a:t>output</a:t>
            </a:r>
            <a:r>
              <a:rPr lang="ko-KR" altLang="en-US" dirty="0"/>
              <a:t>의 개수를 지정할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그러나 굳이 </a:t>
            </a:r>
            <a:r>
              <a:rPr lang="ko-KR" altLang="en-US" dirty="0" err="1"/>
              <a:t>그럴필요</a:t>
            </a:r>
            <a:r>
              <a:rPr lang="ko-KR" altLang="en-US" dirty="0"/>
              <a:t> </a:t>
            </a:r>
            <a:r>
              <a:rPr lang="ko-KR" altLang="en-US" dirty="0" err="1"/>
              <a:t>없을땐</a:t>
            </a:r>
            <a:r>
              <a:rPr lang="ko-KR" altLang="en-US" dirty="0"/>
              <a:t> </a:t>
            </a:r>
            <a:r>
              <a:rPr lang="ko-KR" altLang="en-US" dirty="0" err="1"/>
              <a:t>안쓰는게</a:t>
            </a:r>
            <a:r>
              <a:rPr lang="ko-KR" altLang="en-US" dirty="0"/>
              <a:t> 낫다</a:t>
            </a:r>
            <a:r>
              <a:rPr lang="en-US" altLang="ko-KR" dirty="0"/>
              <a:t>. </a:t>
            </a:r>
            <a:r>
              <a:rPr lang="ko-KR" altLang="en-US" dirty="0"/>
              <a:t>성능이 떨어짐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4346" y="6536580"/>
            <a:ext cx="96739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29965" y="2356485"/>
            <a:ext cx="3683635" cy="2892425"/>
            <a:chOff x="3529965" y="2356485"/>
            <a:chExt cx="3683635" cy="2892425"/>
          </a:xfrm>
        </p:grpSpPr>
        <p:sp>
          <p:nvSpPr>
            <p:cNvPr id="5" name="object 5"/>
            <p:cNvSpPr/>
            <p:nvPr/>
          </p:nvSpPr>
          <p:spPr>
            <a:xfrm>
              <a:off x="6280404" y="2377440"/>
              <a:ext cx="932815" cy="2871470"/>
            </a:xfrm>
            <a:custGeom>
              <a:avLst/>
              <a:gdLst/>
              <a:ahLst/>
              <a:cxnLst/>
              <a:rect l="l" t="t" r="r" b="b"/>
              <a:pathLst>
                <a:path w="932815" h="2871470">
                  <a:moveTo>
                    <a:pt x="932688" y="0"/>
                  </a:moveTo>
                  <a:lnTo>
                    <a:pt x="0" y="0"/>
                  </a:lnTo>
                  <a:lnTo>
                    <a:pt x="0" y="2871216"/>
                  </a:lnTo>
                  <a:lnTo>
                    <a:pt x="932688" y="2871216"/>
                  </a:lnTo>
                  <a:lnTo>
                    <a:pt x="932688" y="0"/>
                  </a:lnTo>
                  <a:close/>
                </a:path>
              </a:pathLst>
            </a:custGeom>
            <a:solidFill>
              <a:srgbClr val="ECF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25946" y="3458718"/>
              <a:ext cx="645160" cy="645160"/>
            </a:xfrm>
            <a:custGeom>
              <a:avLst/>
              <a:gdLst/>
              <a:ahLst/>
              <a:cxnLst/>
              <a:rect l="l" t="t" r="r" b="b"/>
              <a:pathLst>
                <a:path w="645159" h="645160">
                  <a:moveTo>
                    <a:pt x="322325" y="0"/>
                  </a:moveTo>
                  <a:lnTo>
                    <a:pt x="274686" y="3493"/>
                  </a:lnTo>
                  <a:lnTo>
                    <a:pt x="229220" y="13643"/>
                  </a:lnTo>
                  <a:lnTo>
                    <a:pt x="186424" y="29951"/>
                  </a:lnTo>
                  <a:lnTo>
                    <a:pt x="146799" y="51919"/>
                  </a:lnTo>
                  <a:lnTo>
                    <a:pt x="110840" y="79048"/>
                  </a:lnTo>
                  <a:lnTo>
                    <a:pt x="79048" y="110840"/>
                  </a:lnTo>
                  <a:lnTo>
                    <a:pt x="51919" y="146799"/>
                  </a:lnTo>
                  <a:lnTo>
                    <a:pt x="29951" y="186424"/>
                  </a:lnTo>
                  <a:lnTo>
                    <a:pt x="13643" y="229220"/>
                  </a:lnTo>
                  <a:lnTo>
                    <a:pt x="3493" y="274686"/>
                  </a:lnTo>
                  <a:lnTo>
                    <a:pt x="0" y="322326"/>
                  </a:lnTo>
                  <a:lnTo>
                    <a:pt x="3493" y="369965"/>
                  </a:lnTo>
                  <a:lnTo>
                    <a:pt x="13643" y="415431"/>
                  </a:lnTo>
                  <a:lnTo>
                    <a:pt x="29951" y="458227"/>
                  </a:lnTo>
                  <a:lnTo>
                    <a:pt x="51919" y="497852"/>
                  </a:lnTo>
                  <a:lnTo>
                    <a:pt x="79048" y="533811"/>
                  </a:lnTo>
                  <a:lnTo>
                    <a:pt x="110840" y="565603"/>
                  </a:lnTo>
                  <a:lnTo>
                    <a:pt x="146799" y="592732"/>
                  </a:lnTo>
                  <a:lnTo>
                    <a:pt x="186424" y="614700"/>
                  </a:lnTo>
                  <a:lnTo>
                    <a:pt x="229220" y="631008"/>
                  </a:lnTo>
                  <a:lnTo>
                    <a:pt x="274686" y="641158"/>
                  </a:lnTo>
                  <a:lnTo>
                    <a:pt x="322325" y="644652"/>
                  </a:lnTo>
                  <a:lnTo>
                    <a:pt x="369965" y="641158"/>
                  </a:lnTo>
                  <a:lnTo>
                    <a:pt x="415431" y="631008"/>
                  </a:lnTo>
                  <a:lnTo>
                    <a:pt x="458227" y="614700"/>
                  </a:lnTo>
                  <a:lnTo>
                    <a:pt x="497852" y="592732"/>
                  </a:lnTo>
                  <a:lnTo>
                    <a:pt x="533811" y="565603"/>
                  </a:lnTo>
                  <a:lnTo>
                    <a:pt x="565603" y="533811"/>
                  </a:lnTo>
                  <a:lnTo>
                    <a:pt x="592732" y="497852"/>
                  </a:lnTo>
                  <a:lnTo>
                    <a:pt x="614700" y="458227"/>
                  </a:lnTo>
                  <a:lnTo>
                    <a:pt x="631008" y="415431"/>
                  </a:lnTo>
                  <a:lnTo>
                    <a:pt x="641158" y="369965"/>
                  </a:lnTo>
                  <a:lnTo>
                    <a:pt x="644651" y="322326"/>
                  </a:lnTo>
                  <a:lnTo>
                    <a:pt x="641158" y="274686"/>
                  </a:lnTo>
                  <a:lnTo>
                    <a:pt x="631008" y="229220"/>
                  </a:lnTo>
                  <a:lnTo>
                    <a:pt x="614700" y="186424"/>
                  </a:lnTo>
                  <a:lnTo>
                    <a:pt x="592732" y="146799"/>
                  </a:lnTo>
                  <a:lnTo>
                    <a:pt x="565603" y="110840"/>
                  </a:lnTo>
                  <a:lnTo>
                    <a:pt x="533811" y="79048"/>
                  </a:lnTo>
                  <a:lnTo>
                    <a:pt x="497852" y="51919"/>
                  </a:lnTo>
                  <a:lnTo>
                    <a:pt x="458227" y="29951"/>
                  </a:lnTo>
                  <a:lnTo>
                    <a:pt x="415431" y="13643"/>
                  </a:lnTo>
                  <a:lnTo>
                    <a:pt x="369965" y="3493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9490" y="2366010"/>
              <a:ext cx="3531235" cy="1737360"/>
            </a:xfrm>
            <a:custGeom>
              <a:avLst/>
              <a:gdLst/>
              <a:ahLst/>
              <a:cxnLst/>
              <a:rect l="l" t="t" r="r" b="b"/>
              <a:pathLst>
                <a:path w="3531234" h="1737360">
                  <a:moveTo>
                    <a:pt x="2886456" y="1415033"/>
                  </a:moveTo>
                  <a:lnTo>
                    <a:pt x="2889949" y="1367394"/>
                  </a:lnTo>
                  <a:lnTo>
                    <a:pt x="2900099" y="1321928"/>
                  </a:lnTo>
                  <a:lnTo>
                    <a:pt x="2916407" y="1279132"/>
                  </a:lnTo>
                  <a:lnTo>
                    <a:pt x="2938375" y="1239507"/>
                  </a:lnTo>
                  <a:lnTo>
                    <a:pt x="2965504" y="1203548"/>
                  </a:lnTo>
                  <a:lnTo>
                    <a:pt x="2997296" y="1171756"/>
                  </a:lnTo>
                  <a:lnTo>
                    <a:pt x="3033255" y="1144627"/>
                  </a:lnTo>
                  <a:lnTo>
                    <a:pt x="3072880" y="1122659"/>
                  </a:lnTo>
                  <a:lnTo>
                    <a:pt x="3115676" y="1106351"/>
                  </a:lnTo>
                  <a:lnTo>
                    <a:pt x="3161142" y="1096201"/>
                  </a:lnTo>
                  <a:lnTo>
                    <a:pt x="3208782" y="1092707"/>
                  </a:lnTo>
                  <a:lnTo>
                    <a:pt x="3256421" y="1096201"/>
                  </a:lnTo>
                  <a:lnTo>
                    <a:pt x="3301887" y="1106351"/>
                  </a:lnTo>
                  <a:lnTo>
                    <a:pt x="3344683" y="1122659"/>
                  </a:lnTo>
                  <a:lnTo>
                    <a:pt x="3384308" y="1144627"/>
                  </a:lnTo>
                  <a:lnTo>
                    <a:pt x="3420267" y="1171756"/>
                  </a:lnTo>
                  <a:lnTo>
                    <a:pt x="3452059" y="1203548"/>
                  </a:lnTo>
                  <a:lnTo>
                    <a:pt x="3479188" y="1239507"/>
                  </a:lnTo>
                  <a:lnTo>
                    <a:pt x="3501156" y="1279132"/>
                  </a:lnTo>
                  <a:lnTo>
                    <a:pt x="3517464" y="1321928"/>
                  </a:lnTo>
                  <a:lnTo>
                    <a:pt x="3527614" y="1367394"/>
                  </a:lnTo>
                  <a:lnTo>
                    <a:pt x="3531108" y="1415033"/>
                  </a:lnTo>
                  <a:lnTo>
                    <a:pt x="3527614" y="1462673"/>
                  </a:lnTo>
                  <a:lnTo>
                    <a:pt x="3517464" y="1508139"/>
                  </a:lnTo>
                  <a:lnTo>
                    <a:pt x="3501156" y="1550935"/>
                  </a:lnTo>
                  <a:lnTo>
                    <a:pt x="3479188" y="1590560"/>
                  </a:lnTo>
                  <a:lnTo>
                    <a:pt x="3452059" y="1626519"/>
                  </a:lnTo>
                  <a:lnTo>
                    <a:pt x="3420267" y="1658311"/>
                  </a:lnTo>
                  <a:lnTo>
                    <a:pt x="3384308" y="1685440"/>
                  </a:lnTo>
                  <a:lnTo>
                    <a:pt x="3344683" y="1707408"/>
                  </a:lnTo>
                  <a:lnTo>
                    <a:pt x="3301887" y="1723716"/>
                  </a:lnTo>
                  <a:lnTo>
                    <a:pt x="3256421" y="1733866"/>
                  </a:lnTo>
                  <a:lnTo>
                    <a:pt x="3208782" y="1737359"/>
                  </a:lnTo>
                  <a:lnTo>
                    <a:pt x="3161142" y="1733866"/>
                  </a:lnTo>
                  <a:lnTo>
                    <a:pt x="3115676" y="1723716"/>
                  </a:lnTo>
                  <a:lnTo>
                    <a:pt x="3072880" y="1707408"/>
                  </a:lnTo>
                  <a:lnTo>
                    <a:pt x="3033255" y="1685440"/>
                  </a:lnTo>
                  <a:lnTo>
                    <a:pt x="2997296" y="1658311"/>
                  </a:lnTo>
                  <a:lnTo>
                    <a:pt x="2965504" y="1626519"/>
                  </a:lnTo>
                  <a:lnTo>
                    <a:pt x="2938375" y="1590560"/>
                  </a:lnTo>
                  <a:lnTo>
                    <a:pt x="2916407" y="1550935"/>
                  </a:lnTo>
                  <a:lnTo>
                    <a:pt x="2900099" y="1508139"/>
                  </a:lnTo>
                  <a:lnTo>
                    <a:pt x="2889949" y="1462673"/>
                  </a:lnTo>
                  <a:lnTo>
                    <a:pt x="2886456" y="1415033"/>
                  </a:lnTo>
                  <a:close/>
                </a:path>
                <a:path w="3531234" h="1737360">
                  <a:moveTo>
                    <a:pt x="0" y="322325"/>
                  </a:moveTo>
                  <a:lnTo>
                    <a:pt x="3493" y="274686"/>
                  </a:lnTo>
                  <a:lnTo>
                    <a:pt x="13643" y="229220"/>
                  </a:lnTo>
                  <a:lnTo>
                    <a:pt x="29951" y="186424"/>
                  </a:lnTo>
                  <a:lnTo>
                    <a:pt x="51919" y="146799"/>
                  </a:lnTo>
                  <a:lnTo>
                    <a:pt x="79048" y="110840"/>
                  </a:lnTo>
                  <a:lnTo>
                    <a:pt x="110840" y="79048"/>
                  </a:lnTo>
                  <a:lnTo>
                    <a:pt x="146799" y="51919"/>
                  </a:lnTo>
                  <a:lnTo>
                    <a:pt x="186424" y="29951"/>
                  </a:lnTo>
                  <a:lnTo>
                    <a:pt x="229220" y="13643"/>
                  </a:lnTo>
                  <a:lnTo>
                    <a:pt x="274686" y="3493"/>
                  </a:lnTo>
                  <a:lnTo>
                    <a:pt x="322325" y="0"/>
                  </a:lnTo>
                  <a:lnTo>
                    <a:pt x="369965" y="3493"/>
                  </a:lnTo>
                  <a:lnTo>
                    <a:pt x="415431" y="13643"/>
                  </a:lnTo>
                  <a:lnTo>
                    <a:pt x="458227" y="29951"/>
                  </a:lnTo>
                  <a:lnTo>
                    <a:pt x="497852" y="51919"/>
                  </a:lnTo>
                  <a:lnTo>
                    <a:pt x="533811" y="79048"/>
                  </a:lnTo>
                  <a:lnTo>
                    <a:pt x="565603" y="110840"/>
                  </a:lnTo>
                  <a:lnTo>
                    <a:pt x="592732" y="146799"/>
                  </a:lnTo>
                  <a:lnTo>
                    <a:pt x="614700" y="186424"/>
                  </a:lnTo>
                  <a:lnTo>
                    <a:pt x="631008" y="229220"/>
                  </a:lnTo>
                  <a:lnTo>
                    <a:pt x="641158" y="274686"/>
                  </a:lnTo>
                  <a:lnTo>
                    <a:pt x="644651" y="322325"/>
                  </a:lnTo>
                  <a:lnTo>
                    <a:pt x="641158" y="369965"/>
                  </a:lnTo>
                  <a:lnTo>
                    <a:pt x="631008" y="415431"/>
                  </a:lnTo>
                  <a:lnTo>
                    <a:pt x="614700" y="458227"/>
                  </a:lnTo>
                  <a:lnTo>
                    <a:pt x="592732" y="497852"/>
                  </a:lnTo>
                  <a:lnTo>
                    <a:pt x="565603" y="533811"/>
                  </a:lnTo>
                  <a:lnTo>
                    <a:pt x="533811" y="565603"/>
                  </a:lnTo>
                  <a:lnTo>
                    <a:pt x="497852" y="592732"/>
                  </a:lnTo>
                  <a:lnTo>
                    <a:pt x="458227" y="614700"/>
                  </a:lnTo>
                  <a:lnTo>
                    <a:pt x="415431" y="631008"/>
                  </a:lnTo>
                  <a:lnTo>
                    <a:pt x="369965" y="641158"/>
                  </a:lnTo>
                  <a:lnTo>
                    <a:pt x="322325" y="644651"/>
                  </a:lnTo>
                  <a:lnTo>
                    <a:pt x="274686" y="641158"/>
                  </a:lnTo>
                  <a:lnTo>
                    <a:pt x="229220" y="631008"/>
                  </a:lnTo>
                  <a:lnTo>
                    <a:pt x="186424" y="614700"/>
                  </a:lnTo>
                  <a:lnTo>
                    <a:pt x="146799" y="592732"/>
                  </a:lnTo>
                  <a:lnTo>
                    <a:pt x="110840" y="565603"/>
                  </a:lnTo>
                  <a:lnTo>
                    <a:pt x="79048" y="533811"/>
                  </a:lnTo>
                  <a:lnTo>
                    <a:pt x="51919" y="497852"/>
                  </a:lnTo>
                  <a:lnTo>
                    <a:pt x="29951" y="458227"/>
                  </a:lnTo>
                  <a:lnTo>
                    <a:pt x="13643" y="415431"/>
                  </a:lnTo>
                  <a:lnTo>
                    <a:pt x="3493" y="369965"/>
                  </a:lnTo>
                  <a:lnTo>
                    <a:pt x="0" y="322325"/>
                  </a:lnTo>
                  <a:close/>
                </a:path>
                <a:path w="3531234" h="1737360">
                  <a:moveTo>
                    <a:pt x="0" y="1415033"/>
                  </a:moveTo>
                  <a:lnTo>
                    <a:pt x="3493" y="1367394"/>
                  </a:lnTo>
                  <a:lnTo>
                    <a:pt x="13643" y="1321928"/>
                  </a:lnTo>
                  <a:lnTo>
                    <a:pt x="29951" y="1279132"/>
                  </a:lnTo>
                  <a:lnTo>
                    <a:pt x="51919" y="1239507"/>
                  </a:lnTo>
                  <a:lnTo>
                    <a:pt x="79048" y="1203548"/>
                  </a:lnTo>
                  <a:lnTo>
                    <a:pt x="110840" y="1171756"/>
                  </a:lnTo>
                  <a:lnTo>
                    <a:pt x="146799" y="1144627"/>
                  </a:lnTo>
                  <a:lnTo>
                    <a:pt x="186424" y="1122659"/>
                  </a:lnTo>
                  <a:lnTo>
                    <a:pt x="229220" y="1106351"/>
                  </a:lnTo>
                  <a:lnTo>
                    <a:pt x="274686" y="1096201"/>
                  </a:lnTo>
                  <a:lnTo>
                    <a:pt x="322325" y="1092707"/>
                  </a:lnTo>
                  <a:lnTo>
                    <a:pt x="369965" y="1096201"/>
                  </a:lnTo>
                  <a:lnTo>
                    <a:pt x="415431" y="1106351"/>
                  </a:lnTo>
                  <a:lnTo>
                    <a:pt x="458227" y="1122659"/>
                  </a:lnTo>
                  <a:lnTo>
                    <a:pt x="497852" y="1144627"/>
                  </a:lnTo>
                  <a:lnTo>
                    <a:pt x="533811" y="1171756"/>
                  </a:lnTo>
                  <a:lnTo>
                    <a:pt x="565603" y="1203548"/>
                  </a:lnTo>
                  <a:lnTo>
                    <a:pt x="592732" y="1239507"/>
                  </a:lnTo>
                  <a:lnTo>
                    <a:pt x="614700" y="1279132"/>
                  </a:lnTo>
                  <a:lnTo>
                    <a:pt x="631008" y="1321928"/>
                  </a:lnTo>
                  <a:lnTo>
                    <a:pt x="641158" y="1367394"/>
                  </a:lnTo>
                  <a:lnTo>
                    <a:pt x="644651" y="1415033"/>
                  </a:lnTo>
                  <a:lnTo>
                    <a:pt x="641158" y="1462673"/>
                  </a:lnTo>
                  <a:lnTo>
                    <a:pt x="631008" y="1508139"/>
                  </a:lnTo>
                  <a:lnTo>
                    <a:pt x="614700" y="1550935"/>
                  </a:lnTo>
                  <a:lnTo>
                    <a:pt x="592732" y="1590560"/>
                  </a:lnTo>
                  <a:lnTo>
                    <a:pt x="565603" y="1626519"/>
                  </a:lnTo>
                  <a:lnTo>
                    <a:pt x="533811" y="1658311"/>
                  </a:lnTo>
                  <a:lnTo>
                    <a:pt x="497852" y="1685440"/>
                  </a:lnTo>
                  <a:lnTo>
                    <a:pt x="458227" y="1707408"/>
                  </a:lnTo>
                  <a:lnTo>
                    <a:pt x="415431" y="1723716"/>
                  </a:lnTo>
                  <a:lnTo>
                    <a:pt x="369965" y="1733866"/>
                  </a:lnTo>
                  <a:lnTo>
                    <a:pt x="322325" y="1737359"/>
                  </a:lnTo>
                  <a:lnTo>
                    <a:pt x="274686" y="1733866"/>
                  </a:lnTo>
                  <a:lnTo>
                    <a:pt x="229220" y="1723716"/>
                  </a:lnTo>
                  <a:lnTo>
                    <a:pt x="186424" y="1707408"/>
                  </a:lnTo>
                  <a:lnTo>
                    <a:pt x="146799" y="1685440"/>
                  </a:lnTo>
                  <a:lnTo>
                    <a:pt x="110840" y="1658311"/>
                  </a:lnTo>
                  <a:lnTo>
                    <a:pt x="79048" y="1626519"/>
                  </a:lnTo>
                  <a:lnTo>
                    <a:pt x="51919" y="1590560"/>
                  </a:lnTo>
                  <a:lnTo>
                    <a:pt x="29951" y="1550935"/>
                  </a:lnTo>
                  <a:lnTo>
                    <a:pt x="13643" y="1508139"/>
                  </a:lnTo>
                  <a:lnTo>
                    <a:pt x="3493" y="1462673"/>
                  </a:lnTo>
                  <a:lnTo>
                    <a:pt x="0" y="1415033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83380" y="2688336"/>
              <a:ext cx="2242185" cy="1092200"/>
            </a:xfrm>
            <a:custGeom>
              <a:avLst/>
              <a:gdLst/>
              <a:ahLst/>
              <a:cxnLst/>
              <a:rect l="l" t="t" r="r" b="b"/>
              <a:pathLst>
                <a:path w="2242185" h="1092200">
                  <a:moveTo>
                    <a:pt x="0" y="0"/>
                  </a:moveTo>
                  <a:lnTo>
                    <a:pt x="2241677" y="1092072"/>
                  </a:lnTo>
                </a:path>
                <a:path w="2242185" h="1092200">
                  <a:moveTo>
                    <a:pt x="0" y="1091183"/>
                  </a:moveTo>
                  <a:lnTo>
                    <a:pt x="2241677" y="1091183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39490" y="4549902"/>
              <a:ext cx="645160" cy="646430"/>
            </a:xfrm>
            <a:custGeom>
              <a:avLst/>
              <a:gdLst/>
              <a:ahLst/>
              <a:cxnLst/>
              <a:rect l="l" t="t" r="r" b="b"/>
              <a:pathLst>
                <a:path w="645160" h="646429">
                  <a:moveTo>
                    <a:pt x="0" y="323088"/>
                  </a:moveTo>
                  <a:lnTo>
                    <a:pt x="3493" y="275344"/>
                  </a:lnTo>
                  <a:lnTo>
                    <a:pt x="13643" y="229776"/>
                  </a:lnTo>
                  <a:lnTo>
                    <a:pt x="29951" y="186882"/>
                  </a:lnTo>
                  <a:lnTo>
                    <a:pt x="51919" y="147163"/>
                  </a:lnTo>
                  <a:lnTo>
                    <a:pt x="79048" y="111119"/>
                  </a:lnTo>
                  <a:lnTo>
                    <a:pt x="110840" y="79248"/>
                  </a:lnTo>
                  <a:lnTo>
                    <a:pt x="146799" y="52051"/>
                  </a:lnTo>
                  <a:lnTo>
                    <a:pt x="186424" y="30028"/>
                  </a:lnTo>
                  <a:lnTo>
                    <a:pt x="229220" y="13679"/>
                  </a:lnTo>
                  <a:lnTo>
                    <a:pt x="274686" y="3503"/>
                  </a:lnTo>
                  <a:lnTo>
                    <a:pt x="322325" y="0"/>
                  </a:lnTo>
                  <a:lnTo>
                    <a:pt x="369965" y="3503"/>
                  </a:lnTo>
                  <a:lnTo>
                    <a:pt x="415431" y="13679"/>
                  </a:lnTo>
                  <a:lnTo>
                    <a:pt x="458227" y="30028"/>
                  </a:lnTo>
                  <a:lnTo>
                    <a:pt x="497852" y="52051"/>
                  </a:lnTo>
                  <a:lnTo>
                    <a:pt x="533811" y="79248"/>
                  </a:lnTo>
                  <a:lnTo>
                    <a:pt x="565603" y="111119"/>
                  </a:lnTo>
                  <a:lnTo>
                    <a:pt x="592732" y="147163"/>
                  </a:lnTo>
                  <a:lnTo>
                    <a:pt x="614700" y="186882"/>
                  </a:lnTo>
                  <a:lnTo>
                    <a:pt x="631008" y="229776"/>
                  </a:lnTo>
                  <a:lnTo>
                    <a:pt x="641158" y="275344"/>
                  </a:lnTo>
                  <a:lnTo>
                    <a:pt x="644651" y="323088"/>
                  </a:lnTo>
                  <a:lnTo>
                    <a:pt x="641158" y="370831"/>
                  </a:lnTo>
                  <a:lnTo>
                    <a:pt x="631008" y="416399"/>
                  </a:lnTo>
                  <a:lnTo>
                    <a:pt x="614700" y="459293"/>
                  </a:lnTo>
                  <a:lnTo>
                    <a:pt x="592732" y="499012"/>
                  </a:lnTo>
                  <a:lnTo>
                    <a:pt x="565603" y="535056"/>
                  </a:lnTo>
                  <a:lnTo>
                    <a:pt x="533811" y="566927"/>
                  </a:lnTo>
                  <a:lnTo>
                    <a:pt x="497852" y="594124"/>
                  </a:lnTo>
                  <a:lnTo>
                    <a:pt x="458227" y="616147"/>
                  </a:lnTo>
                  <a:lnTo>
                    <a:pt x="415431" y="632496"/>
                  </a:lnTo>
                  <a:lnTo>
                    <a:pt x="369965" y="642672"/>
                  </a:lnTo>
                  <a:lnTo>
                    <a:pt x="322325" y="646176"/>
                  </a:lnTo>
                  <a:lnTo>
                    <a:pt x="274686" y="642672"/>
                  </a:lnTo>
                  <a:lnTo>
                    <a:pt x="229220" y="632496"/>
                  </a:lnTo>
                  <a:lnTo>
                    <a:pt x="186424" y="616147"/>
                  </a:lnTo>
                  <a:lnTo>
                    <a:pt x="146799" y="594124"/>
                  </a:lnTo>
                  <a:lnTo>
                    <a:pt x="110840" y="566927"/>
                  </a:lnTo>
                  <a:lnTo>
                    <a:pt x="79048" y="535056"/>
                  </a:lnTo>
                  <a:lnTo>
                    <a:pt x="51919" y="499012"/>
                  </a:lnTo>
                  <a:lnTo>
                    <a:pt x="29951" y="459293"/>
                  </a:lnTo>
                  <a:lnTo>
                    <a:pt x="13643" y="416399"/>
                  </a:lnTo>
                  <a:lnTo>
                    <a:pt x="3493" y="370831"/>
                  </a:lnTo>
                  <a:lnTo>
                    <a:pt x="0" y="323088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83380" y="3779520"/>
              <a:ext cx="2242185" cy="1092200"/>
            </a:xfrm>
            <a:custGeom>
              <a:avLst/>
              <a:gdLst/>
              <a:ahLst/>
              <a:cxnLst/>
              <a:rect l="l" t="t" r="r" b="b"/>
              <a:pathLst>
                <a:path w="2242185" h="1092200">
                  <a:moveTo>
                    <a:pt x="0" y="1092072"/>
                  </a:moveTo>
                  <a:lnTo>
                    <a:pt x="2241677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77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딥러</a:t>
            </a:r>
            <a:r>
              <a:rPr sz="2800" spc="315" dirty="0">
                <a:latin typeface="LG Smart UI Bold"/>
                <a:cs typeface="LG Smart UI Bold"/>
              </a:rPr>
              <a:t>닝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구조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8319" y="1333322"/>
            <a:ext cx="3403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dirty="0">
                <a:latin typeface="Cambria Math"/>
                <a:cs typeface="Cambria Math"/>
              </a:rPr>
              <a:t>L</a:t>
            </a:r>
            <a:r>
              <a:rPr sz="2000" spc="-30" dirty="0">
                <a:latin typeface="Cambria Math"/>
                <a:cs typeface="Cambria Math"/>
              </a:rPr>
              <a:t>a</a:t>
            </a:r>
            <a:r>
              <a:rPr sz="2000" spc="-40" dirty="0">
                <a:latin typeface="Cambria Math"/>
                <a:cs typeface="Cambria Math"/>
              </a:rPr>
              <a:t>y</a:t>
            </a:r>
            <a:r>
              <a:rPr sz="2000" spc="-10" dirty="0">
                <a:latin typeface="Cambria Math"/>
                <a:cs typeface="Cambria Math"/>
              </a:rPr>
              <a:t>e</a:t>
            </a:r>
            <a:r>
              <a:rPr sz="2000" dirty="0">
                <a:latin typeface="Cambria Math"/>
                <a:cs typeface="Cambria Math"/>
              </a:rPr>
              <a:t>r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: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spc="5" dirty="0">
                <a:latin typeface="맑은 고딕"/>
                <a:cs typeface="맑은 고딕"/>
              </a:rPr>
              <a:t>층</a:t>
            </a:r>
            <a:r>
              <a:rPr sz="2000" spc="-27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1</a:t>
            </a:r>
            <a:r>
              <a:rPr sz="2000" dirty="0">
                <a:latin typeface="맑은 고딕"/>
                <a:cs typeface="맑은 고딕"/>
              </a:rPr>
              <a:t>개</a:t>
            </a:r>
            <a:r>
              <a:rPr sz="2000" spc="5" dirty="0">
                <a:latin typeface="맑은 고딕"/>
                <a:cs typeface="맑은 고딕"/>
              </a:rPr>
              <a:t>로</a:t>
            </a:r>
            <a:r>
              <a:rPr sz="2000" spc="-26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구성</a:t>
            </a:r>
            <a:r>
              <a:rPr sz="2000" spc="5" dirty="0">
                <a:latin typeface="맑은 고딕"/>
                <a:cs typeface="맑은 고딕"/>
              </a:rPr>
              <a:t>된</a:t>
            </a:r>
            <a:r>
              <a:rPr sz="2000" spc="-29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모델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52358" y="3562934"/>
            <a:ext cx="701675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5" dirty="0">
                <a:latin typeface="Cambria Math"/>
                <a:cs typeface="Cambria Math"/>
              </a:rPr>
              <a:t>𝑚</a:t>
            </a:r>
            <a:r>
              <a:rPr sz="2150" spc="10" dirty="0">
                <a:latin typeface="Cambria Math"/>
                <a:cs typeface="Cambria Math"/>
              </a:rPr>
              <a:t>𝑒</a:t>
            </a:r>
            <a:r>
              <a:rPr sz="2150" spc="5" dirty="0">
                <a:latin typeface="Cambria Math"/>
                <a:cs typeface="Cambria Math"/>
              </a:rPr>
              <a:t>𝑑</a:t>
            </a:r>
            <a:r>
              <a:rPr sz="2150" spc="20" dirty="0">
                <a:latin typeface="Cambria Math"/>
                <a:cs typeface="Cambria Math"/>
              </a:rPr>
              <a:t>𝑣</a:t>
            </a:r>
            <a:endParaRPr sz="21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1326" y="2455545"/>
            <a:ext cx="539115" cy="37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00" i="1" spc="-50" dirty="0">
                <a:latin typeface="Cambria Math"/>
                <a:cs typeface="Cambria Math"/>
              </a:rPr>
              <a:t>lst</a:t>
            </a:r>
            <a:r>
              <a:rPr sz="2300" i="1" spc="-75" dirty="0">
                <a:latin typeface="Cambria Math"/>
                <a:cs typeface="Cambria Math"/>
              </a:rPr>
              <a:t>a</a:t>
            </a:r>
            <a:r>
              <a:rPr sz="2300" i="1" spc="-45" dirty="0">
                <a:latin typeface="Cambria Math"/>
                <a:cs typeface="Cambria Math"/>
              </a:rPr>
              <a:t>t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93609" y="3779392"/>
            <a:ext cx="390525" cy="76200"/>
          </a:xfrm>
          <a:custGeom>
            <a:avLst/>
            <a:gdLst/>
            <a:ahLst/>
            <a:cxnLst/>
            <a:rect l="l" t="t" r="r" b="b"/>
            <a:pathLst>
              <a:path w="390525" h="76200">
                <a:moveTo>
                  <a:pt x="315595" y="0"/>
                </a:moveTo>
                <a:lnTo>
                  <a:pt x="314379" y="31648"/>
                </a:lnTo>
                <a:lnTo>
                  <a:pt x="327025" y="32130"/>
                </a:lnTo>
                <a:lnTo>
                  <a:pt x="326644" y="44830"/>
                </a:lnTo>
                <a:lnTo>
                  <a:pt x="313873" y="44830"/>
                </a:lnTo>
                <a:lnTo>
                  <a:pt x="312674" y="76072"/>
                </a:lnTo>
                <a:lnTo>
                  <a:pt x="381586" y="44830"/>
                </a:lnTo>
                <a:lnTo>
                  <a:pt x="326644" y="44830"/>
                </a:lnTo>
                <a:lnTo>
                  <a:pt x="313892" y="44345"/>
                </a:lnTo>
                <a:lnTo>
                  <a:pt x="382658" y="44345"/>
                </a:lnTo>
                <a:lnTo>
                  <a:pt x="390271" y="40893"/>
                </a:lnTo>
                <a:lnTo>
                  <a:pt x="315595" y="0"/>
                </a:lnTo>
                <a:close/>
              </a:path>
              <a:path w="390525" h="76200">
                <a:moveTo>
                  <a:pt x="314379" y="31648"/>
                </a:moveTo>
                <a:lnTo>
                  <a:pt x="313892" y="44345"/>
                </a:lnTo>
                <a:lnTo>
                  <a:pt x="326644" y="44830"/>
                </a:lnTo>
                <a:lnTo>
                  <a:pt x="327025" y="32130"/>
                </a:lnTo>
                <a:lnTo>
                  <a:pt x="314379" y="31648"/>
                </a:lnTo>
                <a:close/>
              </a:path>
              <a:path w="390525" h="76200">
                <a:moveTo>
                  <a:pt x="508" y="19684"/>
                </a:moveTo>
                <a:lnTo>
                  <a:pt x="0" y="32384"/>
                </a:lnTo>
                <a:lnTo>
                  <a:pt x="313892" y="44345"/>
                </a:lnTo>
                <a:lnTo>
                  <a:pt x="314379" y="31648"/>
                </a:lnTo>
                <a:lnTo>
                  <a:pt x="508" y="19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36164" y="2650235"/>
            <a:ext cx="390525" cy="76200"/>
          </a:xfrm>
          <a:custGeom>
            <a:avLst/>
            <a:gdLst/>
            <a:ahLst/>
            <a:cxnLst/>
            <a:rect l="l" t="t" r="r" b="b"/>
            <a:pathLst>
              <a:path w="390525" h="76200">
                <a:moveTo>
                  <a:pt x="313817" y="0"/>
                </a:moveTo>
                <a:lnTo>
                  <a:pt x="313817" y="76200"/>
                </a:lnTo>
                <a:lnTo>
                  <a:pt x="377317" y="44450"/>
                </a:lnTo>
                <a:lnTo>
                  <a:pt x="326517" y="44450"/>
                </a:lnTo>
                <a:lnTo>
                  <a:pt x="326517" y="31750"/>
                </a:lnTo>
                <a:lnTo>
                  <a:pt x="377317" y="31750"/>
                </a:lnTo>
                <a:lnTo>
                  <a:pt x="313817" y="0"/>
                </a:lnTo>
                <a:close/>
              </a:path>
              <a:path w="390525" h="76200">
                <a:moveTo>
                  <a:pt x="31381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13817" y="44450"/>
                </a:lnTo>
                <a:lnTo>
                  <a:pt x="313817" y="31750"/>
                </a:lnTo>
                <a:close/>
              </a:path>
              <a:path w="390525" h="76200">
                <a:moveTo>
                  <a:pt x="377317" y="31750"/>
                </a:moveTo>
                <a:lnTo>
                  <a:pt x="326517" y="31750"/>
                </a:lnTo>
                <a:lnTo>
                  <a:pt x="326517" y="44450"/>
                </a:lnTo>
                <a:lnTo>
                  <a:pt x="377317" y="44450"/>
                </a:lnTo>
                <a:lnTo>
                  <a:pt x="390017" y="38100"/>
                </a:lnTo>
                <a:lnTo>
                  <a:pt x="37731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78000" y="3530667"/>
            <a:ext cx="831850" cy="3746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250" i="1" spc="-45" dirty="0">
                <a:latin typeface="Cambria Math"/>
                <a:cs typeface="Cambria Math"/>
              </a:rPr>
              <a:t>ptratio</a:t>
            </a:r>
            <a:endParaRPr sz="225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36164" y="3741420"/>
            <a:ext cx="390525" cy="76200"/>
          </a:xfrm>
          <a:custGeom>
            <a:avLst/>
            <a:gdLst/>
            <a:ahLst/>
            <a:cxnLst/>
            <a:rect l="l" t="t" r="r" b="b"/>
            <a:pathLst>
              <a:path w="390525" h="76200">
                <a:moveTo>
                  <a:pt x="313817" y="0"/>
                </a:moveTo>
                <a:lnTo>
                  <a:pt x="313817" y="76199"/>
                </a:lnTo>
                <a:lnTo>
                  <a:pt x="377317" y="44449"/>
                </a:lnTo>
                <a:lnTo>
                  <a:pt x="326517" y="44449"/>
                </a:lnTo>
                <a:lnTo>
                  <a:pt x="326517" y="31749"/>
                </a:lnTo>
                <a:lnTo>
                  <a:pt x="377317" y="31749"/>
                </a:lnTo>
                <a:lnTo>
                  <a:pt x="313817" y="0"/>
                </a:lnTo>
                <a:close/>
              </a:path>
              <a:path w="390525" h="76200">
                <a:moveTo>
                  <a:pt x="313817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313817" y="44449"/>
                </a:lnTo>
                <a:lnTo>
                  <a:pt x="313817" y="31749"/>
                </a:lnTo>
                <a:close/>
              </a:path>
              <a:path w="390525" h="76200">
                <a:moveTo>
                  <a:pt x="377317" y="31749"/>
                </a:moveTo>
                <a:lnTo>
                  <a:pt x="326517" y="31749"/>
                </a:lnTo>
                <a:lnTo>
                  <a:pt x="326517" y="44449"/>
                </a:lnTo>
                <a:lnTo>
                  <a:pt x="377317" y="44449"/>
                </a:lnTo>
                <a:lnTo>
                  <a:pt x="390017" y="38099"/>
                </a:lnTo>
                <a:lnTo>
                  <a:pt x="377317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32507" y="4622994"/>
            <a:ext cx="567690" cy="3746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250" i="1" spc="-40" dirty="0">
                <a:latin typeface="Cambria Math"/>
                <a:cs typeface="Cambria Math"/>
              </a:rPr>
              <a:t>crim</a:t>
            </a:r>
            <a:endParaRPr sz="225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36164" y="4834128"/>
            <a:ext cx="390525" cy="76200"/>
          </a:xfrm>
          <a:custGeom>
            <a:avLst/>
            <a:gdLst/>
            <a:ahLst/>
            <a:cxnLst/>
            <a:rect l="l" t="t" r="r" b="b"/>
            <a:pathLst>
              <a:path w="390525" h="76200">
                <a:moveTo>
                  <a:pt x="313817" y="0"/>
                </a:moveTo>
                <a:lnTo>
                  <a:pt x="313817" y="76200"/>
                </a:lnTo>
                <a:lnTo>
                  <a:pt x="377317" y="44450"/>
                </a:lnTo>
                <a:lnTo>
                  <a:pt x="326517" y="44450"/>
                </a:lnTo>
                <a:lnTo>
                  <a:pt x="326517" y="31750"/>
                </a:lnTo>
                <a:lnTo>
                  <a:pt x="377317" y="31750"/>
                </a:lnTo>
                <a:lnTo>
                  <a:pt x="313817" y="0"/>
                </a:lnTo>
                <a:close/>
              </a:path>
              <a:path w="390525" h="76200">
                <a:moveTo>
                  <a:pt x="31381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13817" y="44450"/>
                </a:lnTo>
                <a:lnTo>
                  <a:pt x="313817" y="31750"/>
                </a:lnTo>
                <a:close/>
              </a:path>
              <a:path w="390525" h="76200">
                <a:moveTo>
                  <a:pt x="377317" y="31750"/>
                </a:moveTo>
                <a:lnTo>
                  <a:pt x="326517" y="31750"/>
                </a:lnTo>
                <a:lnTo>
                  <a:pt x="326517" y="44450"/>
                </a:lnTo>
                <a:lnTo>
                  <a:pt x="377317" y="44450"/>
                </a:lnTo>
                <a:lnTo>
                  <a:pt x="390017" y="38100"/>
                </a:lnTo>
                <a:lnTo>
                  <a:pt x="37731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2946" y="2945129"/>
            <a:ext cx="1125601" cy="18313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904443" y="4009644"/>
            <a:ext cx="854710" cy="180975"/>
            <a:chOff x="904443" y="4009644"/>
            <a:chExt cx="854710" cy="18097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443" y="4009644"/>
              <a:ext cx="366064" cy="1808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145" y="4050284"/>
              <a:ext cx="85090" cy="1233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4112" y="4009644"/>
              <a:ext cx="354711" cy="180720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87220" y="4007103"/>
            <a:ext cx="742569" cy="18338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52320" y="5107178"/>
            <a:ext cx="542544" cy="18110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80375" y="4059554"/>
            <a:ext cx="362330" cy="18122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156580" y="2852420"/>
            <a:ext cx="35052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30" dirty="0">
                <a:latin typeface="Cambria Math"/>
                <a:cs typeface="Cambria Math"/>
              </a:rPr>
              <a:t>𝑤</a:t>
            </a:r>
            <a:r>
              <a:rPr sz="2100" spc="-44" baseline="-15873" dirty="0">
                <a:latin typeface="Cambria Math"/>
                <a:cs typeface="Cambria Math"/>
              </a:rPr>
              <a:t>1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56580" y="3410203"/>
            <a:ext cx="35687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5" dirty="0">
                <a:latin typeface="Cambria Math"/>
                <a:cs typeface="Cambria Math"/>
              </a:rPr>
              <a:t>𝑤</a:t>
            </a:r>
            <a:r>
              <a:rPr sz="2100" spc="-7" baseline="-15873" dirty="0"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56580" y="3901185"/>
            <a:ext cx="35687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5" dirty="0">
                <a:latin typeface="Cambria Math"/>
                <a:cs typeface="Cambria Math"/>
              </a:rPr>
              <a:t>𝑤</a:t>
            </a:r>
            <a:r>
              <a:rPr sz="2100" spc="-7" baseline="-15873" dirty="0">
                <a:latin typeface="Cambria Math"/>
                <a:cs typeface="Cambria Math"/>
              </a:rPr>
              <a:t>3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50609" y="2708909"/>
            <a:ext cx="35687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5" dirty="0">
                <a:latin typeface="Cambria Math"/>
                <a:cs typeface="Cambria Math"/>
              </a:rPr>
              <a:t>𝑤</a:t>
            </a:r>
            <a:r>
              <a:rPr sz="2100" spc="-7" baseline="-15873" dirty="0">
                <a:latin typeface="Cambria Math"/>
                <a:cs typeface="Cambria Math"/>
              </a:rPr>
              <a:t>0</a:t>
            </a:r>
            <a:endParaRPr sz="2100" baseline="-15873">
              <a:latin typeface="Cambria Math"/>
              <a:cs typeface="Cambria Math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440932" y="3122676"/>
            <a:ext cx="1286510" cy="2040255"/>
            <a:chOff x="6440932" y="3122676"/>
            <a:chExt cx="1286510" cy="2040255"/>
          </a:xfrm>
        </p:grpSpPr>
        <p:sp>
          <p:nvSpPr>
            <p:cNvPr id="34" name="object 34"/>
            <p:cNvSpPr/>
            <p:nvPr/>
          </p:nvSpPr>
          <p:spPr>
            <a:xfrm>
              <a:off x="6440932" y="3122676"/>
              <a:ext cx="151130" cy="267970"/>
            </a:xfrm>
            <a:custGeom>
              <a:avLst/>
              <a:gdLst/>
              <a:ahLst/>
              <a:cxnLst/>
              <a:rect l="l" t="t" r="r" b="b"/>
              <a:pathLst>
                <a:path w="151129" h="267970">
                  <a:moveTo>
                    <a:pt x="108426" y="204077"/>
                  </a:moveTo>
                  <a:lnTo>
                    <a:pt x="80517" y="219328"/>
                  </a:lnTo>
                  <a:lnTo>
                    <a:pt x="150621" y="267843"/>
                  </a:lnTo>
                  <a:lnTo>
                    <a:pt x="148660" y="215264"/>
                  </a:lnTo>
                  <a:lnTo>
                    <a:pt x="114553" y="215264"/>
                  </a:lnTo>
                  <a:lnTo>
                    <a:pt x="108426" y="204077"/>
                  </a:lnTo>
                  <a:close/>
                </a:path>
                <a:path w="151129" h="267970">
                  <a:moveTo>
                    <a:pt x="119505" y="198022"/>
                  </a:moveTo>
                  <a:lnTo>
                    <a:pt x="108426" y="204077"/>
                  </a:lnTo>
                  <a:lnTo>
                    <a:pt x="114553" y="215264"/>
                  </a:lnTo>
                  <a:lnTo>
                    <a:pt x="125602" y="209169"/>
                  </a:lnTo>
                  <a:lnTo>
                    <a:pt x="119505" y="198022"/>
                  </a:lnTo>
                  <a:close/>
                </a:path>
                <a:path w="151129" h="267970">
                  <a:moveTo>
                    <a:pt x="147446" y="182752"/>
                  </a:moveTo>
                  <a:lnTo>
                    <a:pt x="119505" y="198022"/>
                  </a:lnTo>
                  <a:lnTo>
                    <a:pt x="125602" y="209169"/>
                  </a:lnTo>
                  <a:lnTo>
                    <a:pt x="114553" y="215264"/>
                  </a:lnTo>
                  <a:lnTo>
                    <a:pt x="148660" y="215264"/>
                  </a:lnTo>
                  <a:lnTo>
                    <a:pt x="147446" y="182752"/>
                  </a:lnTo>
                  <a:close/>
                </a:path>
                <a:path w="151129" h="267970">
                  <a:moveTo>
                    <a:pt x="11175" y="0"/>
                  </a:moveTo>
                  <a:lnTo>
                    <a:pt x="0" y="6096"/>
                  </a:lnTo>
                  <a:lnTo>
                    <a:pt x="108426" y="204077"/>
                  </a:lnTo>
                  <a:lnTo>
                    <a:pt x="119505" y="198022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12585" y="4103243"/>
              <a:ext cx="1014730" cy="1059815"/>
            </a:xfrm>
            <a:custGeom>
              <a:avLst/>
              <a:gdLst/>
              <a:ahLst/>
              <a:cxnLst/>
              <a:rect l="l" t="t" r="r" b="b"/>
              <a:pathLst>
                <a:path w="1014729" h="1059814">
                  <a:moveTo>
                    <a:pt x="48073" y="75687"/>
                  </a:moveTo>
                  <a:lnTo>
                    <a:pt x="29042" y="76544"/>
                  </a:lnTo>
                  <a:lnTo>
                    <a:pt x="30861" y="99440"/>
                  </a:lnTo>
                  <a:lnTo>
                    <a:pt x="34036" y="124205"/>
                  </a:lnTo>
                  <a:lnTo>
                    <a:pt x="42291" y="173481"/>
                  </a:lnTo>
                  <a:lnTo>
                    <a:pt x="53213" y="222503"/>
                  </a:lnTo>
                  <a:lnTo>
                    <a:pt x="66548" y="270890"/>
                  </a:lnTo>
                  <a:lnTo>
                    <a:pt x="82296" y="318769"/>
                  </a:lnTo>
                  <a:lnTo>
                    <a:pt x="110236" y="389381"/>
                  </a:lnTo>
                  <a:lnTo>
                    <a:pt x="131572" y="435609"/>
                  </a:lnTo>
                  <a:lnTo>
                    <a:pt x="155067" y="480821"/>
                  </a:lnTo>
                  <a:lnTo>
                    <a:pt x="180467" y="525144"/>
                  </a:lnTo>
                  <a:lnTo>
                    <a:pt x="207772" y="568324"/>
                  </a:lnTo>
                  <a:lnTo>
                    <a:pt x="236855" y="610361"/>
                  </a:lnTo>
                  <a:lnTo>
                    <a:pt x="267716" y="651001"/>
                  </a:lnTo>
                  <a:lnTo>
                    <a:pt x="300100" y="690498"/>
                  </a:lnTo>
                  <a:lnTo>
                    <a:pt x="334137" y="728471"/>
                  </a:lnTo>
                  <a:lnTo>
                    <a:pt x="369570" y="764920"/>
                  </a:lnTo>
                  <a:lnTo>
                    <a:pt x="406273" y="799718"/>
                  </a:lnTo>
                  <a:lnTo>
                    <a:pt x="444373" y="832738"/>
                  </a:lnTo>
                  <a:lnTo>
                    <a:pt x="483616" y="863980"/>
                  </a:lnTo>
                  <a:lnTo>
                    <a:pt x="524001" y="893063"/>
                  </a:lnTo>
                  <a:lnTo>
                    <a:pt x="565276" y="920368"/>
                  </a:lnTo>
                  <a:lnTo>
                    <a:pt x="607568" y="945514"/>
                  </a:lnTo>
                  <a:lnTo>
                    <a:pt x="650621" y="968374"/>
                  </a:lnTo>
                  <a:lnTo>
                    <a:pt x="694436" y="988948"/>
                  </a:lnTo>
                  <a:lnTo>
                    <a:pt x="738886" y="1007109"/>
                  </a:lnTo>
                  <a:lnTo>
                    <a:pt x="783971" y="1022730"/>
                  </a:lnTo>
                  <a:lnTo>
                    <a:pt x="829564" y="1035684"/>
                  </a:lnTo>
                  <a:lnTo>
                    <a:pt x="875411" y="1045971"/>
                  </a:lnTo>
                  <a:lnTo>
                    <a:pt x="921639" y="1053464"/>
                  </a:lnTo>
                  <a:lnTo>
                    <a:pt x="967994" y="1058036"/>
                  </a:lnTo>
                  <a:lnTo>
                    <a:pt x="1014476" y="1059560"/>
                  </a:lnTo>
                  <a:lnTo>
                    <a:pt x="1014730" y="1040510"/>
                  </a:lnTo>
                  <a:lnTo>
                    <a:pt x="991743" y="1040129"/>
                  </a:lnTo>
                  <a:lnTo>
                    <a:pt x="992124" y="1040129"/>
                  </a:lnTo>
                  <a:lnTo>
                    <a:pt x="971691" y="1039113"/>
                  </a:lnTo>
                  <a:lnTo>
                    <a:pt x="969391" y="1039113"/>
                  </a:lnTo>
                  <a:lnTo>
                    <a:pt x="946531" y="1037208"/>
                  </a:lnTo>
                  <a:lnTo>
                    <a:pt x="946785" y="1037208"/>
                  </a:lnTo>
                  <a:lnTo>
                    <a:pt x="925013" y="1034668"/>
                  </a:lnTo>
                  <a:lnTo>
                    <a:pt x="924179" y="1034668"/>
                  </a:lnTo>
                  <a:lnTo>
                    <a:pt x="901319" y="1031366"/>
                  </a:lnTo>
                  <a:lnTo>
                    <a:pt x="901700" y="1031366"/>
                  </a:lnTo>
                  <a:lnTo>
                    <a:pt x="878967" y="1027302"/>
                  </a:lnTo>
                  <a:lnTo>
                    <a:pt x="879221" y="1027302"/>
                  </a:lnTo>
                  <a:lnTo>
                    <a:pt x="856361" y="1022603"/>
                  </a:lnTo>
                  <a:lnTo>
                    <a:pt x="856742" y="1022603"/>
                  </a:lnTo>
                  <a:lnTo>
                    <a:pt x="834661" y="1017269"/>
                  </a:lnTo>
                  <a:lnTo>
                    <a:pt x="834390" y="1017269"/>
                  </a:lnTo>
                  <a:lnTo>
                    <a:pt x="811784" y="1011173"/>
                  </a:lnTo>
                  <a:lnTo>
                    <a:pt x="812038" y="1011173"/>
                  </a:lnTo>
                  <a:lnTo>
                    <a:pt x="789983" y="1004569"/>
                  </a:lnTo>
                  <a:lnTo>
                    <a:pt x="789813" y="1004569"/>
                  </a:lnTo>
                  <a:lnTo>
                    <a:pt x="767461" y="997203"/>
                  </a:lnTo>
                  <a:lnTo>
                    <a:pt x="745839" y="989329"/>
                  </a:lnTo>
                  <a:lnTo>
                    <a:pt x="724091" y="980693"/>
                  </a:lnTo>
                  <a:lnTo>
                    <a:pt x="723900" y="980693"/>
                  </a:lnTo>
                  <a:lnTo>
                    <a:pt x="702229" y="971549"/>
                  </a:lnTo>
                  <a:lnTo>
                    <a:pt x="680744" y="961770"/>
                  </a:lnTo>
                  <a:lnTo>
                    <a:pt x="659003" y="951356"/>
                  </a:lnTo>
                  <a:lnTo>
                    <a:pt x="659257" y="951356"/>
                  </a:lnTo>
                  <a:lnTo>
                    <a:pt x="637794" y="940307"/>
                  </a:lnTo>
                  <a:lnTo>
                    <a:pt x="616839" y="928877"/>
                  </a:lnTo>
                  <a:lnTo>
                    <a:pt x="575610" y="904366"/>
                  </a:lnTo>
                  <a:lnTo>
                    <a:pt x="535053" y="877569"/>
                  </a:lnTo>
                  <a:lnTo>
                    <a:pt x="534924" y="877569"/>
                  </a:lnTo>
                  <a:lnTo>
                    <a:pt x="494919" y="848613"/>
                  </a:lnTo>
                  <a:lnTo>
                    <a:pt x="456311" y="817879"/>
                  </a:lnTo>
                  <a:lnTo>
                    <a:pt x="419265" y="785621"/>
                  </a:lnTo>
                  <a:lnTo>
                    <a:pt x="382785" y="751204"/>
                  </a:lnTo>
                  <a:lnTo>
                    <a:pt x="347853" y="715263"/>
                  </a:lnTo>
                  <a:lnTo>
                    <a:pt x="314793" y="678306"/>
                  </a:lnTo>
                  <a:lnTo>
                    <a:pt x="282761" y="639444"/>
                  </a:lnTo>
                  <a:lnTo>
                    <a:pt x="252413" y="599312"/>
                  </a:lnTo>
                  <a:lnTo>
                    <a:pt x="223520" y="557656"/>
                  </a:lnTo>
                  <a:lnTo>
                    <a:pt x="196596" y="515111"/>
                  </a:lnTo>
                  <a:lnTo>
                    <a:pt x="171922" y="471931"/>
                  </a:lnTo>
                  <a:lnTo>
                    <a:pt x="148590" y="426973"/>
                  </a:lnTo>
                  <a:lnTo>
                    <a:pt x="127635" y="381634"/>
                  </a:lnTo>
                  <a:lnTo>
                    <a:pt x="108943" y="335787"/>
                  </a:lnTo>
                  <a:lnTo>
                    <a:pt x="108871" y="335533"/>
                  </a:lnTo>
                  <a:lnTo>
                    <a:pt x="100297" y="312546"/>
                  </a:lnTo>
                  <a:lnTo>
                    <a:pt x="100242" y="312292"/>
                  </a:lnTo>
                  <a:lnTo>
                    <a:pt x="92245" y="289051"/>
                  </a:lnTo>
                  <a:lnTo>
                    <a:pt x="84916" y="265556"/>
                  </a:lnTo>
                  <a:lnTo>
                    <a:pt x="77887" y="241680"/>
                  </a:lnTo>
                  <a:lnTo>
                    <a:pt x="71695" y="217931"/>
                  </a:lnTo>
                  <a:lnTo>
                    <a:pt x="71694" y="217677"/>
                  </a:lnTo>
                  <a:lnTo>
                    <a:pt x="66100" y="194055"/>
                  </a:lnTo>
                  <a:lnTo>
                    <a:pt x="61012" y="169925"/>
                  </a:lnTo>
                  <a:lnTo>
                    <a:pt x="61040" y="169671"/>
                  </a:lnTo>
                  <a:lnTo>
                    <a:pt x="56688" y="145795"/>
                  </a:lnTo>
                  <a:lnTo>
                    <a:pt x="52997" y="121665"/>
                  </a:lnTo>
                  <a:lnTo>
                    <a:pt x="49849" y="97662"/>
                  </a:lnTo>
                  <a:lnTo>
                    <a:pt x="49868" y="97154"/>
                  </a:lnTo>
                  <a:lnTo>
                    <a:pt x="48073" y="75687"/>
                  </a:lnTo>
                  <a:close/>
                </a:path>
                <a:path w="1014729" h="1059814">
                  <a:moveTo>
                    <a:pt x="969137" y="1038986"/>
                  </a:moveTo>
                  <a:lnTo>
                    <a:pt x="969391" y="1039113"/>
                  </a:lnTo>
                  <a:lnTo>
                    <a:pt x="971691" y="1039113"/>
                  </a:lnTo>
                  <a:lnTo>
                    <a:pt x="969137" y="1038986"/>
                  </a:lnTo>
                  <a:close/>
                </a:path>
                <a:path w="1014729" h="1059814">
                  <a:moveTo>
                    <a:pt x="923925" y="1034541"/>
                  </a:moveTo>
                  <a:lnTo>
                    <a:pt x="924179" y="1034668"/>
                  </a:lnTo>
                  <a:lnTo>
                    <a:pt x="925013" y="1034668"/>
                  </a:lnTo>
                  <a:lnTo>
                    <a:pt x="923925" y="1034541"/>
                  </a:lnTo>
                  <a:close/>
                </a:path>
                <a:path w="1014729" h="1059814">
                  <a:moveTo>
                    <a:pt x="834136" y="1017142"/>
                  </a:moveTo>
                  <a:lnTo>
                    <a:pt x="834390" y="1017269"/>
                  </a:lnTo>
                  <a:lnTo>
                    <a:pt x="834661" y="1017269"/>
                  </a:lnTo>
                  <a:lnTo>
                    <a:pt x="834136" y="1017142"/>
                  </a:lnTo>
                  <a:close/>
                </a:path>
                <a:path w="1014729" h="1059814">
                  <a:moveTo>
                    <a:pt x="789559" y="1004442"/>
                  </a:moveTo>
                  <a:lnTo>
                    <a:pt x="789813" y="1004569"/>
                  </a:lnTo>
                  <a:lnTo>
                    <a:pt x="789983" y="1004569"/>
                  </a:lnTo>
                  <a:lnTo>
                    <a:pt x="789559" y="1004442"/>
                  </a:lnTo>
                  <a:close/>
                </a:path>
                <a:path w="1014729" h="1059814">
                  <a:moveTo>
                    <a:pt x="767799" y="997315"/>
                  </a:moveTo>
                  <a:close/>
                </a:path>
                <a:path w="1014729" h="1059814">
                  <a:moveTo>
                    <a:pt x="767492" y="997203"/>
                  </a:moveTo>
                  <a:lnTo>
                    <a:pt x="767799" y="997315"/>
                  </a:lnTo>
                  <a:lnTo>
                    <a:pt x="767492" y="997203"/>
                  </a:lnTo>
                  <a:close/>
                </a:path>
                <a:path w="1014729" h="1059814">
                  <a:moveTo>
                    <a:pt x="745490" y="989202"/>
                  </a:moveTo>
                  <a:lnTo>
                    <a:pt x="745744" y="989329"/>
                  </a:lnTo>
                  <a:lnTo>
                    <a:pt x="745490" y="989202"/>
                  </a:lnTo>
                  <a:close/>
                </a:path>
                <a:path w="1014729" h="1059814">
                  <a:moveTo>
                    <a:pt x="723773" y="980566"/>
                  </a:moveTo>
                  <a:lnTo>
                    <a:pt x="724091" y="980693"/>
                  </a:lnTo>
                  <a:lnTo>
                    <a:pt x="723773" y="980566"/>
                  </a:lnTo>
                  <a:close/>
                </a:path>
                <a:path w="1014729" h="1059814">
                  <a:moveTo>
                    <a:pt x="701929" y="971422"/>
                  </a:moveTo>
                  <a:lnTo>
                    <a:pt x="702183" y="971549"/>
                  </a:lnTo>
                  <a:lnTo>
                    <a:pt x="701929" y="971422"/>
                  </a:lnTo>
                  <a:close/>
                </a:path>
                <a:path w="1014729" h="1059814">
                  <a:moveTo>
                    <a:pt x="680466" y="961643"/>
                  </a:moveTo>
                  <a:lnTo>
                    <a:pt x="680720" y="961770"/>
                  </a:lnTo>
                  <a:lnTo>
                    <a:pt x="680466" y="961643"/>
                  </a:lnTo>
                  <a:close/>
                </a:path>
                <a:path w="1014729" h="1059814">
                  <a:moveTo>
                    <a:pt x="637814" y="940307"/>
                  </a:moveTo>
                  <a:lnTo>
                    <a:pt x="638048" y="940434"/>
                  </a:lnTo>
                  <a:lnTo>
                    <a:pt x="637814" y="940307"/>
                  </a:lnTo>
                  <a:close/>
                </a:path>
                <a:path w="1014729" h="1059814">
                  <a:moveTo>
                    <a:pt x="616879" y="928877"/>
                  </a:moveTo>
                  <a:lnTo>
                    <a:pt x="617093" y="929004"/>
                  </a:lnTo>
                  <a:lnTo>
                    <a:pt x="616879" y="928877"/>
                  </a:lnTo>
                  <a:close/>
                </a:path>
                <a:path w="1014729" h="1059814">
                  <a:moveTo>
                    <a:pt x="575183" y="904112"/>
                  </a:moveTo>
                  <a:lnTo>
                    <a:pt x="575564" y="904366"/>
                  </a:lnTo>
                  <a:lnTo>
                    <a:pt x="575183" y="904112"/>
                  </a:lnTo>
                  <a:close/>
                </a:path>
                <a:path w="1014729" h="1059814">
                  <a:moveTo>
                    <a:pt x="534670" y="877315"/>
                  </a:moveTo>
                  <a:lnTo>
                    <a:pt x="534924" y="877569"/>
                  </a:lnTo>
                  <a:lnTo>
                    <a:pt x="535053" y="877569"/>
                  </a:lnTo>
                  <a:lnTo>
                    <a:pt x="534670" y="877315"/>
                  </a:lnTo>
                  <a:close/>
                </a:path>
                <a:path w="1014729" h="1059814">
                  <a:moveTo>
                    <a:pt x="494980" y="848613"/>
                  </a:moveTo>
                  <a:lnTo>
                    <a:pt x="495300" y="848867"/>
                  </a:lnTo>
                  <a:lnTo>
                    <a:pt x="494980" y="848613"/>
                  </a:lnTo>
                  <a:close/>
                </a:path>
                <a:path w="1014729" h="1059814">
                  <a:moveTo>
                    <a:pt x="456399" y="817879"/>
                  </a:moveTo>
                  <a:lnTo>
                    <a:pt x="456692" y="818133"/>
                  </a:lnTo>
                  <a:lnTo>
                    <a:pt x="456399" y="817879"/>
                  </a:lnTo>
                  <a:close/>
                </a:path>
                <a:path w="1014729" h="1059814">
                  <a:moveTo>
                    <a:pt x="418973" y="785367"/>
                  </a:moveTo>
                  <a:lnTo>
                    <a:pt x="419226" y="785621"/>
                  </a:lnTo>
                  <a:lnTo>
                    <a:pt x="418973" y="785367"/>
                  </a:lnTo>
                  <a:close/>
                </a:path>
                <a:path w="1014729" h="1059814">
                  <a:moveTo>
                    <a:pt x="382864" y="751286"/>
                  </a:moveTo>
                  <a:lnTo>
                    <a:pt x="383032" y="751458"/>
                  </a:lnTo>
                  <a:lnTo>
                    <a:pt x="382864" y="751286"/>
                  </a:lnTo>
                  <a:close/>
                </a:path>
                <a:path w="1014729" h="1059814">
                  <a:moveTo>
                    <a:pt x="382785" y="751204"/>
                  </a:moveTo>
                  <a:close/>
                </a:path>
                <a:path w="1014729" h="1059814">
                  <a:moveTo>
                    <a:pt x="347879" y="715263"/>
                  </a:moveTo>
                  <a:lnTo>
                    <a:pt x="348107" y="715517"/>
                  </a:lnTo>
                  <a:lnTo>
                    <a:pt x="347879" y="715263"/>
                  </a:lnTo>
                  <a:close/>
                </a:path>
                <a:path w="1014729" h="1059814">
                  <a:moveTo>
                    <a:pt x="314451" y="677925"/>
                  </a:moveTo>
                  <a:lnTo>
                    <a:pt x="314706" y="678306"/>
                  </a:lnTo>
                  <a:lnTo>
                    <a:pt x="314451" y="677925"/>
                  </a:lnTo>
                  <a:close/>
                </a:path>
                <a:path w="1014729" h="1059814">
                  <a:moveTo>
                    <a:pt x="282448" y="639063"/>
                  </a:moveTo>
                  <a:lnTo>
                    <a:pt x="282701" y="639444"/>
                  </a:lnTo>
                  <a:lnTo>
                    <a:pt x="282448" y="639063"/>
                  </a:lnTo>
                  <a:close/>
                </a:path>
                <a:path w="1014729" h="1059814">
                  <a:moveTo>
                    <a:pt x="252222" y="599058"/>
                  </a:moveTo>
                  <a:lnTo>
                    <a:pt x="252349" y="599312"/>
                  </a:lnTo>
                  <a:lnTo>
                    <a:pt x="252222" y="599058"/>
                  </a:lnTo>
                  <a:close/>
                </a:path>
                <a:path w="1014729" h="1059814">
                  <a:moveTo>
                    <a:pt x="223612" y="557656"/>
                  </a:moveTo>
                  <a:lnTo>
                    <a:pt x="223774" y="557910"/>
                  </a:lnTo>
                  <a:lnTo>
                    <a:pt x="223612" y="557656"/>
                  </a:lnTo>
                  <a:close/>
                </a:path>
                <a:path w="1014729" h="1059814">
                  <a:moveTo>
                    <a:pt x="196631" y="515111"/>
                  </a:moveTo>
                  <a:lnTo>
                    <a:pt x="196850" y="515492"/>
                  </a:lnTo>
                  <a:lnTo>
                    <a:pt x="196631" y="515111"/>
                  </a:lnTo>
                  <a:close/>
                </a:path>
                <a:path w="1014729" h="1059814">
                  <a:moveTo>
                    <a:pt x="171704" y="471550"/>
                  </a:moveTo>
                  <a:lnTo>
                    <a:pt x="171831" y="471931"/>
                  </a:lnTo>
                  <a:lnTo>
                    <a:pt x="171704" y="471550"/>
                  </a:lnTo>
                  <a:close/>
                </a:path>
                <a:path w="1014729" h="1059814">
                  <a:moveTo>
                    <a:pt x="148770" y="427323"/>
                  </a:moveTo>
                  <a:lnTo>
                    <a:pt x="148844" y="427481"/>
                  </a:lnTo>
                  <a:lnTo>
                    <a:pt x="148770" y="427323"/>
                  </a:lnTo>
                  <a:close/>
                </a:path>
                <a:path w="1014729" h="1059814">
                  <a:moveTo>
                    <a:pt x="148608" y="426973"/>
                  </a:moveTo>
                  <a:lnTo>
                    <a:pt x="148770" y="427323"/>
                  </a:lnTo>
                  <a:lnTo>
                    <a:pt x="148608" y="426973"/>
                  </a:lnTo>
                  <a:close/>
                </a:path>
                <a:path w="1014729" h="1059814">
                  <a:moveTo>
                    <a:pt x="127732" y="381634"/>
                  </a:moveTo>
                  <a:lnTo>
                    <a:pt x="127889" y="382015"/>
                  </a:lnTo>
                  <a:lnTo>
                    <a:pt x="127732" y="381634"/>
                  </a:lnTo>
                  <a:close/>
                </a:path>
                <a:path w="1014729" h="1059814">
                  <a:moveTo>
                    <a:pt x="108871" y="335533"/>
                  </a:moveTo>
                  <a:lnTo>
                    <a:pt x="108966" y="335787"/>
                  </a:lnTo>
                  <a:lnTo>
                    <a:pt x="108871" y="335533"/>
                  </a:lnTo>
                  <a:close/>
                </a:path>
                <a:path w="1014729" h="1059814">
                  <a:moveTo>
                    <a:pt x="100242" y="312292"/>
                  </a:moveTo>
                  <a:lnTo>
                    <a:pt x="100330" y="312546"/>
                  </a:lnTo>
                  <a:lnTo>
                    <a:pt x="100242" y="312292"/>
                  </a:lnTo>
                  <a:close/>
                </a:path>
                <a:path w="1014729" h="1059814">
                  <a:moveTo>
                    <a:pt x="92288" y="288924"/>
                  </a:moveTo>
                  <a:close/>
                </a:path>
                <a:path w="1014729" h="1059814">
                  <a:moveTo>
                    <a:pt x="84836" y="265302"/>
                  </a:moveTo>
                  <a:lnTo>
                    <a:pt x="84836" y="265556"/>
                  </a:lnTo>
                  <a:lnTo>
                    <a:pt x="84836" y="265302"/>
                  </a:lnTo>
                  <a:close/>
                </a:path>
                <a:path w="1014729" h="1059814">
                  <a:moveTo>
                    <a:pt x="77944" y="241553"/>
                  </a:moveTo>
                  <a:close/>
                </a:path>
                <a:path w="1014729" h="1059814">
                  <a:moveTo>
                    <a:pt x="71694" y="217677"/>
                  </a:moveTo>
                  <a:lnTo>
                    <a:pt x="71755" y="217931"/>
                  </a:lnTo>
                  <a:lnTo>
                    <a:pt x="71694" y="217677"/>
                  </a:lnTo>
                  <a:close/>
                </a:path>
                <a:path w="1014729" h="1059814">
                  <a:moveTo>
                    <a:pt x="66040" y="193801"/>
                  </a:moveTo>
                  <a:lnTo>
                    <a:pt x="66040" y="194055"/>
                  </a:lnTo>
                  <a:lnTo>
                    <a:pt x="66040" y="193801"/>
                  </a:lnTo>
                  <a:close/>
                </a:path>
                <a:path w="1014729" h="1059814">
                  <a:moveTo>
                    <a:pt x="61040" y="169671"/>
                  </a:moveTo>
                  <a:lnTo>
                    <a:pt x="61087" y="169925"/>
                  </a:lnTo>
                  <a:lnTo>
                    <a:pt x="61040" y="169671"/>
                  </a:lnTo>
                  <a:close/>
                </a:path>
                <a:path w="1014729" h="1059814">
                  <a:moveTo>
                    <a:pt x="56642" y="145541"/>
                  </a:moveTo>
                  <a:lnTo>
                    <a:pt x="56642" y="145795"/>
                  </a:lnTo>
                  <a:lnTo>
                    <a:pt x="56642" y="145541"/>
                  </a:lnTo>
                  <a:close/>
                </a:path>
                <a:path w="1014729" h="1059814">
                  <a:moveTo>
                    <a:pt x="52959" y="121411"/>
                  </a:moveTo>
                  <a:lnTo>
                    <a:pt x="52959" y="121665"/>
                  </a:lnTo>
                  <a:lnTo>
                    <a:pt x="52959" y="121411"/>
                  </a:lnTo>
                  <a:close/>
                </a:path>
                <a:path w="1014729" h="1059814">
                  <a:moveTo>
                    <a:pt x="49868" y="97154"/>
                  </a:moveTo>
                  <a:lnTo>
                    <a:pt x="49911" y="97662"/>
                  </a:lnTo>
                  <a:lnTo>
                    <a:pt x="49868" y="97154"/>
                  </a:lnTo>
                  <a:close/>
                </a:path>
                <a:path w="1014729" h="1059814">
                  <a:moveTo>
                    <a:pt x="34671" y="0"/>
                  </a:moveTo>
                  <a:lnTo>
                    <a:pt x="0" y="77850"/>
                  </a:lnTo>
                  <a:lnTo>
                    <a:pt x="29042" y="76544"/>
                  </a:lnTo>
                  <a:lnTo>
                    <a:pt x="28067" y="64261"/>
                  </a:lnTo>
                  <a:lnTo>
                    <a:pt x="46990" y="62737"/>
                  </a:lnTo>
                  <a:lnTo>
                    <a:pt x="69680" y="62737"/>
                  </a:lnTo>
                  <a:lnTo>
                    <a:pt x="34671" y="0"/>
                  </a:lnTo>
                  <a:close/>
                </a:path>
                <a:path w="1014729" h="1059814">
                  <a:moveTo>
                    <a:pt x="46990" y="62737"/>
                  </a:moveTo>
                  <a:lnTo>
                    <a:pt x="28067" y="64261"/>
                  </a:lnTo>
                  <a:lnTo>
                    <a:pt x="29042" y="76544"/>
                  </a:lnTo>
                  <a:lnTo>
                    <a:pt x="48073" y="75687"/>
                  </a:lnTo>
                  <a:lnTo>
                    <a:pt x="46990" y="62737"/>
                  </a:lnTo>
                  <a:close/>
                </a:path>
                <a:path w="1014729" h="1059814">
                  <a:moveTo>
                    <a:pt x="69680" y="62737"/>
                  </a:moveTo>
                  <a:lnTo>
                    <a:pt x="46990" y="62737"/>
                  </a:lnTo>
                  <a:lnTo>
                    <a:pt x="48073" y="75687"/>
                  </a:lnTo>
                  <a:lnTo>
                    <a:pt x="76200" y="74421"/>
                  </a:lnTo>
                  <a:lnTo>
                    <a:pt x="69680" y="62737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853689" y="5406644"/>
            <a:ext cx="201676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39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Inpu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맑은 고딕"/>
                <a:cs typeface="맑은 고딕"/>
              </a:rPr>
              <a:t>은</a:t>
            </a:r>
            <a:r>
              <a:rPr sz="1400" spc="-185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맑은 고딕"/>
                <a:cs typeface="맑은 고딕"/>
              </a:rPr>
              <a:t>가</a:t>
            </a:r>
            <a:r>
              <a:rPr sz="1400" spc="-195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7E7E7E"/>
                </a:solidFill>
                <a:latin typeface="맑은 고딕"/>
                <a:cs typeface="맑은 고딕"/>
              </a:rPr>
              <a:t>아님</a:t>
            </a:r>
            <a:endParaRPr sz="1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200" spc="-5" dirty="0">
                <a:solidFill>
                  <a:srgbClr val="7E7E7E"/>
                </a:solidFill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7E7E7E"/>
                </a:solidFill>
                <a:latin typeface="맑은 고딕"/>
                <a:cs typeface="맑은 고딕"/>
              </a:rPr>
              <a:t>그냥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, </a:t>
            </a:r>
            <a:r>
              <a:rPr sz="1200" spc="-5" dirty="0">
                <a:solidFill>
                  <a:srgbClr val="7E7E7E"/>
                </a:solidFill>
                <a:latin typeface="맑은 고딕"/>
                <a:cs typeface="맑은 고딕"/>
              </a:rPr>
              <a:t>입력되</a:t>
            </a:r>
            <a:r>
              <a:rPr sz="1200" dirty="0">
                <a:solidFill>
                  <a:srgbClr val="7E7E7E"/>
                </a:solidFill>
                <a:latin typeface="맑은 고딕"/>
                <a:cs typeface="맑은 고딕"/>
              </a:rPr>
              <a:t>는</a:t>
            </a:r>
            <a:r>
              <a:rPr sz="1200" spc="-150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7E7E7E"/>
                </a:solidFill>
                <a:latin typeface="Calibri"/>
                <a:cs typeface="Calibri"/>
              </a:rPr>
              <a:t>X</a:t>
            </a:r>
            <a:r>
              <a:rPr sz="1200" dirty="0">
                <a:solidFill>
                  <a:srgbClr val="7E7E7E"/>
                </a:solidFill>
                <a:latin typeface="맑은 고딕"/>
                <a:cs typeface="맑은 고딕"/>
              </a:rPr>
              <a:t>의</a:t>
            </a:r>
            <a:r>
              <a:rPr sz="1200" spc="-150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7E7E7E"/>
                </a:solidFill>
                <a:latin typeface="맑은 고딕"/>
                <a:cs typeface="맑은 고딕"/>
              </a:rPr>
              <a:t>분석단위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03594" y="5267655"/>
            <a:ext cx="6902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Ou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92597" y="1615566"/>
            <a:ext cx="335915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155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𝑚𝑒𝑑𝑣</a:t>
            </a:r>
            <a:r>
              <a:rPr sz="1800" spc="1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spc="-30" dirty="0">
                <a:latin typeface="Cambria Math"/>
                <a:cs typeface="Cambria Math"/>
              </a:rPr>
              <a:t>𝑤</a:t>
            </a:r>
            <a:r>
              <a:rPr sz="1950" spc="-44" baseline="-14957" dirty="0">
                <a:latin typeface="Cambria Math"/>
                <a:cs typeface="Cambria Math"/>
              </a:rPr>
              <a:t>1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spc="60" dirty="0">
                <a:latin typeface="Cambria Math"/>
                <a:cs typeface="Cambria Math"/>
              </a:rPr>
              <a:t>∙</a:t>
            </a:r>
            <a:r>
              <a:rPr sz="1800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𝑙𝑠𝑡𝑎𝑡</a:t>
            </a:r>
            <a:r>
              <a:rPr sz="1800" spc="4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5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𝑤</a:t>
            </a:r>
            <a:r>
              <a:rPr sz="1950" spc="-15" baseline="-14957" dirty="0">
                <a:latin typeface="Cambria Math"/>
                <a:cs typeface="Cambria Math"/>
              </a:rPr>
              <a:t>2</a:t>
            </a:r>
            <a:r>
              <a:rPr sz="1950" spc="254" baseline="-14957" dirty="0">
                <a:latin typeface="Cambria Math"/>
                <a:cs typeface="Cambria Math"/>
              </a:rPr>
              <a:t> </a:t>
            </a:r>
            <a:r>
              <a:rPr sz="1800" spc="60" dirty="0">
                <a:latin typeface="Cambria Math"/>
                <a:cs typeface="Cambria Math"/>
              </a:rPr>
              <a:t>∙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𝑝𝑡𝑟𝑎𝑡𝑖𝑜</a:t>
            </a:r>
            <a:endParaRPr sz="1800">
              <a:latin typeface="Cambria Math"/>
              <a:cs typeface="Cambria Math"/>
            </a:endParaRPr>
          </a:p>
          <a:p>
            <a:pPr marL="876300">
              <a:lnSpc>
                <a:spcPts val="2155"/>
              </a:lnSpc>
            </a:pP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𝑤</a:t>
            </a:r>
            <a:r>
              <a:rPr sz="1950" spc="-15" baseline="-14957" dirty="0">
                <a:latin typeface="Cambria Math"/>
                <a:cs typeface="Cambria Math"/>
              </a:rPr>
              <a:t>3</a:t>
            </a:r>
            <a:r>
              <a:rPr sz="1950" spc="232" baseline="-14957" dirty="0">
                <a:latin typeface="Cambria Math"/>
                <a:cs typeface="Cambria Math"/>
              </a:rPr>
              <a:t> </a:t>
            </a:r>
            <a:r>
              <a:rPr sz="1800" spc="60" dirty="0">
                <a:latin typeface="Cambria Math"/>
                <a:cs typeface="Cambria Math"/>
              </a:rPr>
              <a:t>∙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𝑐𝑟𝑖𝑚</a:t>
            </a:r>
            <a:r>
              <a:rPr sz="1800" spc="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5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𝑤</a:t>
            </a:r>
            <a:r>
              <a:rPr sz="1950" spc="-15" baseline="-14957" dirty="0">
                <a:latin typeface="Cambria Math"/>
                <a:cs typeface="Cambria Math"/>
              </a:rPr>
              <a:t>0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44714" y="4839398"/>
            <a:ext cx="847090" cy="72834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26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solidFill>
                  <a:srgbClr val="7E7E7E"/>
                </a:solidFill>
                <a:latin typeface="Calibri"/>
                <a:cs typeface="Calibri"/>
              </a:rPr>
              <a:t>L</a:t>
            </a: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er</a:t>
            </a:r>
            <a:r>
              <a:rPr sz="1200" dirty="0">
                <a:solidFill>
                  <a:srgbClr val="7E7E7E"/>
                </a:solidFill>
                <a:latin typeface="맑은 고딕"/>
                <a:cs typeface="맑은 고딕"/>
              </a:rPr>
              <a:t>를</a:t>
            </a:r>
            <a:r>
              <a:rPr sz="1200" spc="-160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7E7E7E"/>
                </a:solidFill>
                <a:latin typeface="맑은 고딕"/>
                <a:cs typeface="맑은 고딕"/>
              </a:rPr>
              <a:t>구성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99735" y="4842764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맑은 고딕"/>
                <a:cs typeface="맑은 고딕"/>
              </a:rPr>
              <a:t>연결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2A6CD2-3040-403A-87AB-DF50B77BDB87}"/>
              </a:ext>
            </a:extLst>
          </p:cNvPr>
          <p:cNvSpPr/>
          <p:nvPr/>
        </p:nvSpPr>
        <p:spPr>
          <a:xfrm>
            <a:off x="4797602" y="628505"/>
            <a:ext cx="4349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</a:rPr>
              <a:t>layer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 = </a:t>
            </a:r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</a:rPr>
              <a:t>Dense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(1 , </a:t>
            </a:r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</a:rPr>
              <a:t>input_shape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= (</a:t>
            </a:r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</a:rPr>
              <a:t>nfeatures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, ))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87" y="6536580"/>
            <a:ext cx="14999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77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이미</a:t>
            </a:r>
            <a:r>
              <a:rPr sz="2800" spc="315" dirty="0">
                <a:latin typeface="LG Smart UI Bold"/>
                <a:cs typeface="LG Smart UI Bold"/>
              </a:rPr>
              <a:t>지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대칭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905"/>
            <a:ext cx="3050540" cy="16122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10" dirty="0">
                <a:latin typeface="Calibri"/>
                <a:cs typeface="Calibri"/>
              </a:rPr>
              <a:t>cv2.flip(</a:t>
            </a:r>
            <a:r>
              <a:rPr sz="2400" b="1" spc="-10" dirty="0">
                <a:latin typeface="맑은 고딕"/>
                <a:cs typeface="맑은 고딕"/>
              </a:rPr>
              <a:t>이미지</a:t>
            </a:r>
            <a:r>
              <a:rPr sz="2400" b="1" spc="-10" dirty="0">
                <a:latin typeface="Calibri"/>
                <a:cs typeface="Calibri"/>
              </a:rPr>
              <a:t>,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코드</a:t>
            </a:r>
            <a:r>
              <a:rPr sz="2400" b="1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코드</a:t>
            </a:r>
            <a:endParaRPr sz="1800">
              <a:latin typeface="맑은 고딕"/>
              <a:cs typeface="맑은 고딕"/>
            </a:endParaRPr>
          </a:p>
          <a:p>
            <a:pPr marL="645160" lvl="2" indent="-18669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45795" algn="l"/>
              </a:tabLst>
            </a:pPr>
            <a:r>
              <a:rPr sz="1600" spc="-5" dirty="0">
                <a:latin typeface="Calibri"/>
                <a:cs typeface="Calibri"/>
              </a:rPr>
              <a:t>0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상하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대칭</a:t>
            </a:r>
            <a:endParaRPr sz="1600">
              <a:latin typeface="맑은 고딕"/>
              <a:cs typeface="맑은 고딕"/>
            </a:endParaRPr>
          </a:p>
          <a:p>
            <a:pPr marL="645160" lvl="2" indent="-18669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45795" algn="l"/>
              </a:tabLst>
            </a:pPr>
            <a:r>
              <a:rPr sz="1600" spc="-5" dirty="0">
                <a:latin typeface="Calibri"/>
                <a:cs typeface="Calibri"/>
              </a:rPr>
              <a:t>0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&lt;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좌우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대칭</a:t>
            </a:r>
            <a:endParaRPr sz="1600">
              <a:latin typeface="맑은 고딕"/>
              <a:cs typeface="맑은 고딕"/>
            </a:endParaRPr>
          </a:p>
          <a:p>
            <a:pPr marL="645160" lvl="2" indent="-18669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45795" algn="l"/>
              </a:tabLst>
            </a:pPr>
            <a:r>
              <a:rPr sz="1600" spc="-5" dirty="0">
                <a:latin typeface="Calibri"/>
                <a:cs typeface="Calibri"/>
              </a:rPr>
              <a:t>0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&gt;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상하좌</a:t>
            </a:r>
            <a:r>
              <a:rPr sz="1600" spc="-5" dirty="0">
                <a:latin typeface="맑은 고딕"/>
                <a:cs typeface="맑은 고딕"/>
              </a:rPr>
              <a:t>우</a:t>
            </a:r>
            <a:r>
              <a:rPr sz="1600" spc="-18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대칭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4732" y="1937004"/>
            <a:ext cx="1694688" cy="19705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4732" y="4306823"/>
            <a:ext cx="1694688" cy="19690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0795" y="4306823"/>
            <a:ext cx="1693163" cy="19690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30795" y="1937004"/>
            <a:ext cx="1693163" cy="19705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50178" y="1722501"/>
            <a:ext cx="382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맑은 고딕"/>
                <a:cs typeface="맑은 고딕"/>
              </a:rPr>
              <a:t>원본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5607" y="1722501"/>
            <a:ext cx="382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맑은 고딕"/>
                <a:cs typeface="맑은 고딕"/>
              </a:rPr>
              <a:t>좌우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50178" y="4060393"/>
            <a:ext cx="382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맑은 고딕"/>
                <a:cs typeface="맑은 고딕"/>
              </a:rPr>
              <a:t>상하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86547" y="4060393"/>
            <a:ext cx="7391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맑은 고딕"/>
                <a:cs typeface="맑은 고딕"/>
              </a:rPr>
              <a:t>상하좌우</a:t>
            </a:r>
            <a:endParaRPr sz="1400">
              <a:latin typeface="맑은 고딕"/>
              <a:cs typeface="맑은 고딕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92683" y="2922651"/>
            <a:ext cx="2376805" cy="3434715"/>
            <a:chOff x="892683" y="2922651"/>
            <a:chExt cx="2376805" cy="343471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208" y="2932176"/>
              <a:ext cx="2357628" cy="34152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97445" y="2927413"/>
              <a:ext cx="2367280" cy="3425190"/>
            </a:xfrm>
            <a:custGeom>
              <a:avLst/>
              <a:gdLst/>
              <a:ahLst/>
              <a:cxnLst/>
              <a:rect l="l" t="t" r="r" b="b"/>
              <a:pathLst>
                <a:path w="2367279" h="3425190">
                  <a:moveTo>
                    <a:pt x="0" y="3424809"/>
                  </a:moveTo>
                  <a:lnTo>
                    <a:pt x="2367153" y="3424809"/>
                  </a:lnTo>
                  <a:lnTo>
                    <a:pt x="2367153" y="0"/>
                  </a:lnTo>
                  <a:lnTo>
                    <a:pt x="0" y="0"/>
                  </a:lnTo>
                  <a:lnTo>
                    <a:pt x="0" y="3424809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41" y="6536580"/>
            <a:ext cx="148520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2110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이미</a:t>
            </a:r>
            <a:r>
              <a:rPr sz="2800" spc="315" dirty="0">
                <a:latin typeface="LG Smart UI Bold"/>
                <a:cs typeface="LG Smart UI Bold"/>
              </a:rPr>
              <a:t>지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자르기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26357"/>
            <a:ext cx="6831965" cy="94106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82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이미지</a:t>
            </a:r>
            <a:r>
              <a:rPr sz="2400" b="1" dirty="0">
                <a:latin typeface="맑은 고딕"/>
                <a:cs typeface="맑은 고딕"/>
              </a:rPr>
              <a:t>는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3</a:t>
            </a:r>
            <a:r>
              <a:rPr sz="2400" b="1" dirty="0">
                <a:latin typeface="맑은 고딕"/>
                <a:cs typeface="맑은 고딕"/>
              </a:rPr>
              <a:t>차원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-15" dirty="0">
                <a:latin typeface="Calibri"/>
                <a:cs typeface="Calibri"/>
              </a:rPr>
              <a:t>u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y </a:t>
            </a:r>
            <a:r>
              <a:rPr sz="2400" b="1" spc="-5" dirty="0">
                <a:latin typeface="맑은 고딕"/>
                <a:cs typeface="맑은 고딕"/>
              </a:rPr>
              <a:t>배열입니다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dirty="0">
                <a:latin typeface="맑은 고딕"/>
                <a:cs typeface="맑은 고딕"/>
              </a:rPr>
              <a:t>에서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범위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조회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하듯이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잘라낼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수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있습니</a:t>
            </a:r>
            <a:r>
              <a:rPr sz="2400" b="1" spc="-5" dirty="0">
                <a:latin typeface="맑은 고딕"/>
                <a:cs typeface="맑은 고딕"/>
              </a:rPr>
              <a:t>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4083" y="2700083"/>
            <a:ext cx="4298950" cy="702310"/>
            <a:chOff x="664083" y="2700083"/>
            <a:chExt cx="4298950" cy="70231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608" y="2709671"/>
              <a:ext cx="4279392" cy="6827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8845" y="2704845"/>
              <a:ext cx="4289425" cy="692785"/>
            </a:xfrm>
            <a:custGeom>
              <a:avLst/>
              <a:gdLst/>
              <a:ahLst/>
              <a:cxnLst/>
              <a:rect l="l" t="t" r="r" b="b"/>
              <a:pathLst>
                <a:path w="4289425" h="692785">
                  <a:moveTo>
                    <a:pt x="0" y="692276"/>
                  </a:moveTo>
                  <a:lnTo>
                    <a:pt x="4288917" y="692276"/>
                  </a:lnTo>
                  <a:lnTo>
                    <a:pt x="4288917" y="0"/>
                  </a:lnTo>
                  <a:lnTo>
                    <a:pt x="0" y="0"/>
                  </a:lnTo>
                  <a:lnTo>
                    <a:pt x="0" y="692276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15228" y="2571044"/>
            <a:ext cx="3529583" cy="364230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50364" y="4055364"/>
            <a:ext cx="1504188" cy="150418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312665" y="4372102"/>
            <a:ext cx="1094740" cy="1038860"/>
            <a:chOff x="4312665" y="4372102"/>
            <a:chExt cx="1094740" cy="1038860"/>
          </a:xfrm>
        </p:grpSpPr>
        <p:sp>
          <p:nvSpPr>
            <p:cNvPr id="12" name="object 12"/>
            <p:cNvSpPr/>
            <p:nvPr/>
          </p:nvSpPr>
          <p:spPr>
            <a:xfrm>
              <a:off x="4319015" y="4378452"/>
              <a:ext cx="1082040" cy="1026160"/>
            </a:xfrm>
            <a:custGeom>
              <a:avLst/>
              <a:gdLst/>
              <a:ahLst/>
              <a:cxnLst/>
              <a:rect l="l" t="t" r="r" b="b"/>
              <a:pathLst>
                <a:path w="1082039" h="1026160">
                  <a:moveTo>
                    <a:pt x="512825" y="0"/>
                  </a:moveTo>
                  <a:lnTo>
                    <a:pt x="0" y="512825"/>
                  </a:lnTo>
                  <a:lnTo>
                    <a:pt x="512825" y="1025652"/>
                  </a:lnTo>
                  <a:lnTo>
                    <a:pt x="512825" y="769239"/>
                  </a:lnTo>
                  <a:lnTo>
                    <a:pt x="1082039" y="769239"/>
                  </a:lnTo>
                  <a:lnTo>
                    <a:pt x="1082039" y="256412"/>
                  </a:lnTo>
                  <a:lnTo>
                    <a:pt x="512825" y="256412"/>
                  </a:lnTo>
                  <a:lnTo>
                    <a:pt x="512825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19015" y="4378452"/>
              <a:ext cx="1082040" cy="1026160"/>
            </a:xfrm>
            <a:custGeom>
              <a:avLst/>
              <a:gdLst/>
              <a:ahLst/>
              <a:cxnLst/>
              <a:rect l="l" t="t" r="r" b="b"/>
              <a:pathLst>
                <a:path w="1082039" h="1026160">
                  <a:moveTo>
                    <a:pt x="0" y="512825"/>
                  </a:moveTo>
                  <a:lnTo>
                    <a:pt x="512825" y="0"/>
                  </a:lnTo>
                  <a:lnTo>
                    <a:pt x="512825" y="256412"/>
                  </a:lnTo>
                  <a:lnTo>
                    <a:pt x="1082039" y="256412"/>
                  </a:lnTo>
                  <a:lnTo>
                    <a:pt x="1082039" y="769239"/>
                  </a:lnTo>
                  <a:lnTo>
                    <a:pt x="512825" y="769239"/>
                  </a:lnTo>
                  <a:lnTo>
                    <a:pt x="512825" y="1025652"/>
                  </a:lnTo>
                  <a:lnTo>
                    <a:pt x="0" y="512825"/>
                  </a:lnTo>
                  <a:close/>
                </a:path>
              </a:pathLst>
            </a:custGeom>
            <a:ln w="12700">
              <a:solidFill>
                <a:srgbClr val="788E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41" y="6536580"/>
            <a:ext cx="148520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2110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이미</a:t>
            </a:r>
            <a:r>
              <a:rPr sz="2800" spc="315" dirty="0">
                <a:latin typeface="LG Smart UI Bold"/>
                <a:cs typeface="LG Smart UI Bold"/>
              </a:rPr>
              <a:t>지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흐리게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905"/>
            <a:ext cx="6814820" cy="18389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흐</a:t>
            </a:r>
            <a:r>
              <a:rPr sz="2400" b="1" dirty="0">
                <a:latin typeface="맑은 고딕"/>
                <a:cs typeface="맑은 고딕"/>
              </a:rPr>
              <a:t>림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효과는</a:t>
            </a:r>
            <a:endParaRPr sz="24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각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픽셀에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대해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커널을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적용해서</a:t>
            </a:r>
            <a:r>
              <a:rPr sz="1800" dirty="0"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27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커널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범위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내의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픽셀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평균값으로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바꾸게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됩니다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68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dirty="0">
                <a:latin typeface="Calibri"/>
                <a:cs typeface="Calibri"/>
              </a:rPr>
              <a:t>v2</a:t>
            </a:r>
            <a:r>
              <a:rPr sz="2400" b="1" spc="-15" dirty="0">
                <a:latin typeface="Calibri"/>
                <a:cs typeface="Calibri"/>
              </a:rPr>
              <a:t>.</a:t>
            </a:r>
            <a:r>
              <a:rPr sz="2400" b="1" dirty="0">
                <a:latin typeface="Calibri"/>
                <a:cs typeface="Calibri"/>
              </a:rPr>
              <a:t>b</a:t>
            </a:r>
            <a:r>
              <a:rPr sz="2400" b="1" spc="-10" dirty="0">
                <a:latin typeface="Calibri"/>
                <a:cs typeface="Calibri"/>
              </a:rPr>
              <a:t>l</a:t>
            </a:r>
            <a:r>
              <a:rPr sz="2400" b="1" dirty="0">
                <a:latin typeface="Calibri"/>
                <a:cs typeface="Calibri"/>
              </a:rPr>
              <a:t>ur</a:t>
            </a:r>
            <a:r>
              <a:rPr sz="2400" b="1" spc="-10" dirty="0">
                <a:latin typeface="Calibri"/>
                <a:cs typeface="Calibri"/>
              </a:rPr>
              <a:t>(</a:t>
            </a:r>
            <a:r>
              <a:rPr sz="2400" b="1" spc="-5" dirty="0">
                <a:latin typeface="맑은 고딕"/>
                <a:cs typeface="맑은 고딕"/>
              </a:rPr>
              <a:t>이미</a:t>
            </a:r>
            <a:r>
              <a:rPr sz="2400" b="1" dirty="0">
                <a:latin typeface="맑은 고딕"/>
                <a:cs typeface="맑은 고딕"/>
              </a:rPr>
              <a:t>지</a:t>
            </a:r>
            <a:r>
              <a:rPr sz="2400" b="1" dirty="0">
                <a:latin typeface="Calibri"/>
                <a:cs typeface="Calibri"/>
              </a:rPr>
              <a:t>, </a:t>
            </a:r>
            <a:r>
              <a:rPr sz="2400" b="1" spc="-5" dirty="0">
                <a:latin typeface="Calibri"/>
                <a:cs typeface="Calibri"/>
              </a:rPr>
              <a:t>(</a:t>
            </a:r>
            <a:r>
              <a:rPr sz="2400" b="1" spc="-5" dirty="0">
                <a:latin typeface="맑은 고딕"/>
                <a:cs typeface="맑은 고딕"/>
              </a:rPr>
              <a:t>커</a:t>
            </a:r>
            <a:r>
              <a:rPr sz="2400" b="1" dirty="0">
                <a:latin typeface="맑은 고딕"/>
                <a:cs typeface="맑은 고딕"/>
              </a:rPr>
              <a:t>널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가</a:t>
            </a:r>
            <a:r>
              <a:rPr sz="2400" b="1" dirty="0">
                <a:latin typeface="맑은 고딕"/>
                <a:cs typeface="맑은 고딕"/>
              </a:rPr>
              <a:t>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크기</a:t>
            </a:r>
            <a:r>
              <a:rPr sz="2400" b="1" dirty="0">
                <a:latin typeface="Calibri"/>
                <a:cs typeface="Calibri"/>
              </a:rPr>
              <a:t>, </a:t>
            </a:r>
            <a:r>
              <a:rPr sz="2400" b="1" spc="-5" dirty="0">
                <a:latin typeface="맑은 고딕"/>
                <a:cs typeface="맑은 고딕"/>
              </a:rPr>
              <a:t>커</a:t>
            </a:r>
            <a:r>
              <a:rPr sz="2400" b="1" dirty="0">
                <a:latin typeface="맑은 고딕"/>
                <a:cs typeface="맑은 고딕"/>
              </a:rPr>
              <a:t>널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세로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크기</a:t>
            </a:r>
            <a:r>
              <a:rPr sz="2400" b="1" spc="-5" dirty="0">
                <a:latin typeface="Calibri"/>
                <a:cs typeface="Calibri"/>
              </a:rPr>
              <a:t>))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1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커널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크기가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클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수록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흐림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효과가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더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커지게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됩니다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1555" y="3215195"/>
            <a:ext cx="3213735" cy="635000"/>
            <a:chOff x="1011555" y="3215195"/>
            <a:chExt cx="3213735" cy="635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" y="3224783"/>
              <a:ext cx="3194304" cy="6156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16317" y="3219957"/>
              <a:ext cx="3204210" cy="625475"/>
            </a:xfrm>
            <a:custGeom>
              <a:avLst/>
              <a:gdLst/>
              <a:ahLst/>
              <a:cxnLst/>
              <a:rect l="l" t="t" r="r" b="b"/>
              <a:pathLst>
                <a:path w="3204210" h="625475">
                  <a:moveTo>
                    <a:pt x="0" y="625220"/>
                  </a:moveTo>
                  <a:lnTo>
                    <a:pt x="3203829" y="625220"/>
                  </a:lnTo>
                  <a:lnTo>
                    <a:pt x="3203829" y="0"/>
                  </a:lnTo>
                  <a:lnTo>
                    <a:pt x="0" y="0"/>
                  </a:lnTo>
                  <a:lnTo>
                    <a:pt x="0" y="625220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1139" y="3901440"/>
            <a:ext cx="2161032" cy="251307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330507" y="3215195"/>
            <a:ext cx="3338829" cy="622935"/>
            <a:chOff x="5330507" y="3215195"/>
            <a:chExt cx="3338829" cy="62293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0096" y="3224783"/>
              <a:ext cx="3319272" cy="60350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35270" y="3219957"/>
              <a:ext cx="3329304" cy="613410"/>
            </a:xfrm>
            <a:custGeom>
              <a:avLst/>
              <a:gdLst/>
              <a:ahLst/>
              <a:cxnLst/>
              <a:rect l="l" t="t" r="r" b="b"/>
              <a:pathLst>
                <a:path w="3329304" h="613410">
                  <a:moveTo>
                    <a:pt x="0" y="613028"/>
                  </a:moveTo>
                  <a:lnTo>
                    <a:pt x="3328797" y="613028"/>
                  </a:lnTo>
                  <a:lnTo>
                    <a:pt x="3328797" y="0"/>
                  </a:lnTo>
                  <a:lnTo>
                    <a:pt x="0" y="0"/>
                  </a:lnTo>
                  <a:lnTo>
                    <a:pt x="0" y="613028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67400" y="3901440"/>
            <a:ext cx="2161031" cy="251307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0995" y="6536580"/>
            <a:ext cx="14704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2333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이미</a:t>
            </a:r>
            <a:r>
              <a:rPr sz="2800" spc="315" dirty="0">
                <a:latin typeface="LG Smart UI Bold"/>
                <a:cs typeface="LG Smart UI Bold"/>
              </a:rPr>
              <a:t>지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b</a:t>
            </a:r>
            <a:r>
              <a:rPr sz="2800" b="0" spc="-5" dirty="0">
                <a:latin typeface="Calibri Light"/>
                <a:cs typeface="Calibri Light"/>
              </a:rPr>
              <a:t>le</a:t>
            </a:r>
            <a:r>
              <a:rPr sz="2800" b="0" spc="-40" dirty="0">
                <a:latin typeface="Calibri Light"/>
                <a:cs typeface="Calibri Light"/>
              </a:rPr>
              <a:t>n</a:t>
            </a:r>
            <a:r>
              <a:rPr sz="2800" b="0" spc="-30" dirty="0">
                <a:latin typeface="Calibri Light"/>
                <a:cs typeface="Calibri Light"/>
              </a:rPr>
              <a:t>d</a:t>
            </a:r>
            <a:r>
              <a:rPr sz="2800" b="0" spc="-5" dirty="0">
                <a:latin typeface="Calibri Light"/>
                <a:cs typeface="Calibri Light"/>
              </a:rPr>
              <a:t>i</a:t>
            </a:r>
            <a:r>
              <a:rPr sz="2800" b="0" spc="-35" dirty="0">
                <a:latin typeface="Calibri Light"/>
                <a:cs typeface="Calibri Light"/>
              </a:rPr>
              <a:t>n</a:t>
            </a:r>
            <a:r>
              <a:rPr sz="2800" b="0" spc="-5" dirty="0">
                <a:latin typeface="Calibri Light"/>
                <a:cs typeface="Calibri Light"/>
              </a:rPr>
              <a:t>g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905"/>
            <a:ext cx="7544434" cy="7626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두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이미지</a:t>
            </a:r>
            <a:r>
              <a:rPr sz="2400" b="1" dirty="0">
                <a:latin typeface="맑은 고딕"/>
                <a:cs typeface="맑은 고딕"/>
              </a:rPr>
              <a:t>를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겹쳐서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하나</a:t>
            </a:r>
            <a:r>
              <a:rPr sz="2400" b="1" dirty="0">
                <a:latin typeface="맑은 고딕"/>
                <a:cs typeface="맑은 고딕"/>
              </a:rPr>
              <a:t>의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이미지</a:t>
            </a:r>
            <a:r>
              <a:rPr sz="2400" b="1" dirty="0">
                <a:latin typeface="맑은 고딕"/>
                <a:cs typeface="맑은 고딕"/>
              </a:rPr>
              <a:t>로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만</a:t>
            </a:r>
            <a:r>
              <a:rPr sz="2400" b="1" dirty="0">
                <a:latin typeface="맑은 고딕"/>
                <a:cs typeface="맑은 고딕"/>
              </a:rPr>
              <a:t>들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수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있습니다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10" dirty="0">
                <a:latin typeface="Calibri"/>
                <a:cs typeface="Calibri"/>
              </a:rPr>
              <a:t>cv2.addWeighted(</a:t>
            </a:r>
            <a:r>
              <a:rPr sz="1800" spc="-10" dirty="0">
                <a:latin typeface="맑은 고딕"/>
                <a:cs typeface="맑은 고딕"/>
              </a:rPr>
              <a:t>이미지</a:t>
            </a:r>
            <a:r>
              <a:rPr sz="1800" spc="-10" dirty="0">
                <a:latin typeface="Calibri"/>
                <a:cs typeface="Calibri"/>
              </a:rPr>
              <a:t>1,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이미지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dirty="0">
                <a:latin typeface="맑은 고딕"/>
                <a:cs typeface="맑은 고딕"/>
              </a:rPr>
              <a:t>투명도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이미지</a:t>
            </a:r>
            <a:r>
              <a:rPr sz="1800" dirty="0">
                <a:latin typeface="Calibri"/>
                <a:cs typeface="Calibri"/>
              </a:rPr>
              <a:t>2,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이미지</a:t>
            </a:r>
            <a:r>
              <a:rPr sz="1800" spc="-5" dirty="0">
                <a:latin typeface="Calibri"/>
                <a:cs typeface="Calibri"/>
              </a:rPr>
              <a:t>2</a:t>
            </a:r>
            <a:r>
              <a:rPr sz="1800" spc="-5" dirty="0">
                <a:latin typeface="맑은 고딕"/>
                <a:cs typeface="맑은 고딕"/>
              </a:rPr>
              <a:t>투명도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687" y="3768852"/>
            <a:ext cx="2517648" cy="25176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36264" y="3768852"/>
            <a:ext cx="2519172" cy="25176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82383" y="3768852"/>
            <a:ext cx="2519172" cy="251764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848294" y="2380043"/>
            <a:ext cx="5812155" cy="718820"/>
            <a:chOff x="1848294" y="2380043"/>
            <a:chExt cx="5812155" cy="71882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7756" y="2389631"/>
              <a:ext cx="5792724" cy="6995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53057" y="2384805"/>
              <a:ext cx="5802630" cy="709295"/>
            </a:xfrm>
            <a:custGeom>
              <a:avLst/>
              <a:gdLst/>
              <a:ahLst/>
              <a:cxnLst/>
              <a:rect l="l" t="t" r="r" b="b"/>
              <a:pathLst>
                <a:path w="5802630" h="709294">
                  <a:moveTo>
                    <a:pt x="0" y="709040"/>
                  </a:moveTo>
                  <a:lnTo>
                    <a:pt x="5802249" y="709040"/>
                  </a:lnTo>
                  <a:lnTo>
                    <a:pt x="5802249" y="0"/>
                  </a:lnTo>
                  <a:lnTo>
                    <a:pt x="0" y="0"/>
                  </a:lnTo>
                  <a:lnTo>
                    <a:pt x="0" y="709040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25929" y="3450716"/>
            <a:ext cx="3892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im</a:t>
            </a:r>
            <a:r>
              <a:rPr sz="1400" b="1" spc="-5" dirty="0">
                <a:latin typeface="Calibri"/>
                <a:cs typeface="Calibri"/>
              </a:rPr>
              <a:t>g</a:t>
            </a:r>
            <a:r>
              <a:rPr sz="1400" b="1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63230" y="3450716"/>
            <a:ext cx="3892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im</a:t>
            </a:r>
            <a:r>
              <a:rPr sz="1400" b="1" spc="-5" dirty="0">
                <a:latin typeface="Calibri"/>
                <a:cs typeface="Calibri"/>
              </a:rPr>
              <a:t>g</a:t>
            </a:r>
            <a:r>
              <a:rPr sz="1400" b="1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26128" y="3453129"/>
            <a:ext cx="12465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맑은 고딕"/>
                <a:cs typeface="맑은 고딕"/>
              </a:rPr>
              <a:t>이미지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Calibri"/>
                <a:cs typeface="Calibri"/>
              </a:rPr>
              <a:t>blending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87" y="6536580"/>
            <a:ext cx="14999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7071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latin typeface="Calibri Light"/>
                <a:cs typeface="Calibri Light"/>
              </a:rPr>
              <a:t>o</a:t>
            </a:r>
            <a:r>
              <a:rPr sz="2800" b="0" spc="-20" dirty="0">
                <a:latin typeface="Calibri Light"/>
                <a:cs typeface="Calibri Light"/>
              </a:rPr>
              <a:t>penc</a:t>
            </a:r>
            <a:r>
              <a:rPr sz="2800" b="0" spc="-25" dirty="0">
                <a:latin typeface="Calibri Light"/>
                <a:cs typeface="Calibri Light"/>
              </a:rPr>
              <a:t>v</a:t>
            </a:r>
            <a:r>
              <a:rPr sz="2800" spc="315" dirty="0">
                <a:latin typeface="LG Smart UI Bold"/>
                <a:cs typeface="LG Smart UI Bold"/>
              </a:rPr>
              <a:t>로</a:t>
            </a:r>
            <a:r>
              <a:rPr sz="2800" spc="-185" dirty="0">
                <a:latin typeface="LG Smart UI Bold"/>
                <a:cs typeface="LG Smart UI Bold"/>
              </a:rPr>
              <a:t> </a:t>
            </a:r>
            <a:r>
              <a:rPr sz="2800" spc="315" dirty="0">
                <a:latin typeface="LG Smart UI Bold"/>
                <a:cs typeface="LG Smart UI Bold"/>
              </a:rPr>
              <a:t>할</a:t>
            </a:r>
            <a:r>
              <a:rPr sz="2800" spc="-150" dirty="0">
                <a:latin typeface="LG Smart UI Bold"/>
                <a:cs typeface="LG Smart UI Bold"/>
              </a:rPr>
              <a:t> </a:t>
            </a:r>
            <a:r>
              <a:rPr sz="2800" spc="315" dirty="0">
                <a:latin typeface="LG Smart UI Bold"/>
                <a:cs typeface="LG Smart UI Bold"/>
              </a:rPr>
              <a:t>수</a:t>
            </a:r>
            <a:r>
              <a:rPr sz="2800" spc="-16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있</a:t>
            </a:r>
            <a:r>
              <a:rPr sz="2800" spc="315" dirty="0">
                <a:latin typeface="LG Smart UI Bold"/>
                <a:cs typeface="LG Smart UI Bold"/>
              </a:rPr>
              <a:t>는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5" dirty="0">
                <a:latin typeface="LG Smart UI Bold"/>
                <a:cs typeface="LG Smart UI Bold"/>
              </a:rPr>
              <a:t>것들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21748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오브젝</a:t>
            </a:r>
            <a:r>
              <a:rPr sz="2400" b="1" dirty="0">
                <a:latin typeface="맑은 고딕"/>
                <a:cs typeface="맑은 고딕"/>
              </a:rPr>
              <a:t>트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추출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319" y="3144773"/>
            <a:ext cx="1565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색상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추출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8319" y="4513579"/>
            <a:ext cx="2174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딥러닝과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결합</a:t>
            </a:r>
            <a:endParaRPr sz="2400">
              <a:latin typeface="맑은 고딕"/>
              <a:cs typeface="맑은 고딕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8520" y="1557527"/>
            <a:ext cx="1755648" cy="12938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43262" y="1844588"/>
            <a:ext cx="1355590" cy="74255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00172" y="3224783"/>
            <a:ext cx="3348228" cy="11170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55407" y="3494532"/>
            <a:ext cx="1077468" cy="57759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23"/>
            <a:ext cx="5964174" cy="8176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422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80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85" dirty="0">
                <a:solidFill>
                  <a:srgbClr val="01BCB6"/>
                </a:solidFill>
                <a:latin typeface="Arial"/>
                <a:cs typeface="Arial"/>
              </a:rPr>
              <a:t>12.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87" y="6536580"/>
            <a:ext cx="149998" cy="7072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200" y="3907535"/>
            <a:ext cx="4462780" cy="2730500"/>
            <a:chOff x="457200" y="3907535"/>
            <a:chExt cx="4462780" cy="2730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519671"/>
              <a:ext cx="995934" cy="1181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176" y="3907535"/>
              <a:ext cx="4273296" cy="258317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2235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latin typeface="Calibri Light"/>
                <a:cs typeface="Calibri Light"/>
              </a:rPr>
              <a:t>Sequential</a:t>
            </a:r>
            <a:r>
              <a:rPr sz="2800" b="0" spc="-90" dirty="0">
                <a:latin typeface="Calibri Light"/>
                <a:cs typeface="Calibri Light"/>
              </a:rPr>
              <a:t> </a:t>
            </a:r>
            <a:r>
              <a:rPr sz="2800" b="0" spc="-35" dirty="0">
                <a:latin typeface="Calibri Light"/>
                <a:cs typeface="Calibri Light"/>
              </a:rPr>
              <a:t>Data</a:t>
            </a:r>
            <a:endParaRPr sz="280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27376" y="1431754"/>
            <a:ext cx="5188783" cy="17885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01155" y="4056552"/>
            <a:ext cx="2793638" cy="221636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243454" y="2101037"/>
            <a:ext cx="555625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-245" dirty="0">
                <a:solidFill>
                  <a:srgbClr val="C00000"/>
                </a:solidFill>
                <a:latin typeface="Times New Roman"/>
                <a:cs typeface="Times New Roman"/>
              </a:rPr>
              <a:t>Vo</a:t>
            </a:r>
            <a:r>
              <a:rPr sz="2150" b="1" spc="-125" dirty="0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sz="2150" b="1" spc="-185" dirty="0">
                <a:solidFill>
                  <a:srgbClr val="C00000"/>
                </a:solidFill>
                <a:latin typeface="Times New Roman"/>
                <a:cs typeface="Times New Roman"/>
              </a:rPr>
              <a:t>ce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8261" y="3487877"/>
            <a:ext cx="1068705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-185" dirty="0">
                <a:solidFill>
                  <a:srgbClr val="C00000"/>
                </a:solidFill>
                <a:latin typeface="Times New Roman"/>
                <a:cs typeface="Times New Roman"/>
              </a:rPr>
              <a:t>Sto</a:t>
            </a:r>
            <a:r>
              <a:rPr sz="2150" b="1" spc="-175" dirty="0">
                <a:solidFill>
                  <a:srgbClr val="C00000"/>
                </a:solidFill>
                <a:latin typeface="Times New Roman"/>
                <a:cs typeface="Times New Roman"/>
              </a:rPr>
              <a:t>c</a:t>
            </a:r>
            <a:r>
              <a:rPr sz="2150" b="1" spc="-225" dirty="0">
                <a:solidFill>
                  <a:srgbClr val="C00000"/>
                </a:solidFill>
                <a:latin typeface="Times New Roman"/>
                <a:cs typeface="Times New Roman"/>
              </a:rPr>
              <a:t>k</a:t>
            </a:r>
            <a:r>
              <a:rPr sz="2150" b="1" spc="-1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150" b="1" spc="-210" dirty="0">
                <a:solidFill>
                  <a:srgbClr val="C00000"/>
                </a:solidFill>
                <a:latin typeface="Times New Roman"/>
                <a:cs typeface="Times New Roman"/>
              </a:rPr>
              <a:t>Data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09817" y="3588842"/>
            <a:ext cx="866775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-190" dirty="0">
                <a:solidFill>
                  <a:srgbClr val="C00000"/>
                </a:solidFill>
                <a:latin typeface="Times New Roman"/>
                <a:cs typeface="Times New Roman"/>
              </a:rPr>
              <a:t>Sent</a:t>
            </a:r>
            <a:r>
              <a:rPr sz="2150" b="1" spc="-175" dirty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r>
              <a:rPr sz="2150" b="1" spc="-195" dirty="0">
                <a:solidFill>
                  <a:srgbClr val="C00000"/>
                </a:solidFill>
                <a:latin typeface="Times New Roman"/>
                <a:cs typeface="Times New Roman"/>
              </a:rPr>
              <a:t>nce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C0C8E-13B5-4977-9BDF-97A726A12DBF}"/>
              </a:ext>
            </a:extLst>
          </p:cNvPr>
          <p:cNvSpPr txBox="1"/>
          <p:nvPr/>
        </p:nvSpPr>
        <p:spPr>
          <a:xfrm>
            <a:off x="3200400" y="609600"/>
            <a:ext cx="6912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순서가 있는 데이터</a:t>
            </a:r>
            <a:r>
              <a:rPr lang="en-US" altLang="ko-KR" dirty="0"/>
              <a:t>.  </a:t>
            </a:r>
            <a:r>
              <a:rPr lang="ko-KR" altLang="en-US" dirty="0"/>
              <a:t>순서의 간격이 일정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시계열 데이터 예측에서 </a:t>
            </a:r>
            <a:r>
              <a:rPr lang="ko-KR" altLang="en-US" dirty="0" err="1"/>
              <a:t>중요한것은</a:t>
            </a:r>
            <a:r>
              <a:rPr lang="ko-KR" altLang="en-US" dirty="0"/>
              <a:t> 예전데이터보다는 최근데이터</a:t>
            </a:r>
            <a:endParaRPr lang="en-US" altLang="ko-KR" dirty="0"/>
          </a:p>
          <a:p>
            <a:r>
              <a:rPr lang="ko-KR" altLang="en-US" dirty="0" err="1"/>
              <a:t>예측시</a:t>
            </a:r>
            <a:r>
              <a:rPr lang="ko-KR" altLang="en-US" dirty="0"/>
              <a:t> 최근데이터에 더 많은 가중치를 둬야함</a:t>
            </a:r>
            <a:r>
              <a:rPr lang="en-US" altLang="ko-KR" dirty="0"/>
              <a:t>.  </a:t>
            </a:r>
            <a:endParaRPr lang="ko-KR" alt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41" y="6536580"/>
            <a:ext cx="148520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154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RNN</a:t>
            </a:r>
            <a:r>
              <a:rPr sz="2800" b="0" spc="-10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무작정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따라하기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26357"/>
            <a:ext cx="5817870" cy="94106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82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Calibri"/>
                <a:cs typeface="Calibri"/>
              </a:rPr>
              <a:t>RN</a:t>
            </a:r>
            <a:r>
              <a:rPr sz="2400" b="1" spc="5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맑은 고딕"/>
                <a:cs typeface="맑은 고딕"/>
              </a:rPr>
              <a:t>으</a:t>
            </a:r>
            <a:r>
              <a:rPr sz="2400" b="1" dirty="0">
                <a:latin typeface="맑은 고딕"/>
                <a:cs typeface="맑은 고딕"/>
              </a:rPr>
              <a:t>로</a:t>
            </a:r>
            <a:r>
              <a:rPr sz="2400" b="1" spc="-33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서울</a:t>
            </a:r>
            <a:r>
              <a:rPr sz="2400" b="1" dirty="0">
                <a:latin typeface="맑은 고딕"/>
                <a:cs typeface="맑은 고딕"/>
              </a:rPr>
              <a:t>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온</a:t>
            </a:r>
            <a:r>
              <a:rPr sz="2400" b="1" dirty="0">
                <a:latin typeface="맑은 고딕"/>
                <a:cs typeface="맑은 고딕"/>
              </a:rPr>
              <a:t>도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예측하기</a:t>
            </a:r>
            <a:endParaRPr sz="2400">
              <a:latin typeface="맑은 고딕"/>
              <a:cs typeface="맑은 고딕"/>
            </a:endParaRPr>
          </a:p>
          <a:p>
            <a:pPr marL="264160" indent="-252095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Calibri"/>
                <a:cs typeface="Calibri"/>
              </a:rPr>
              <a:t>2</a:t>
            </a:r>
            <a:r>
              <a:rPr sz="2400" b="1" spc="-10" dirty="0">
                <a:latin typeface="Calibri"/>
                <a:cs typeface="Calibri"/>
              </a:rPr>
              <a:t>0</a:t>
            </a:r>
            <a:r>
              <a:rPr sz="2400" b="1" dirty="0">
                <a:latin typeface="Calibri"/>
                <a:cs typeface="Calibri"/>
              </a:rPr>
              <a:t>1</a:t>
            </a:r>
            <a:r>
              <a:rPr sz="2400" b="1" spc="-10" dirty="0">
                <a:latin typeface="Calibri"/>
                <a:cs typeface="Calibri"/>
              </a:rPr>
              <a:t>0</a:t>
            </a:r>
            <a:r>
              <a:rPr sz="2400" b="1" spc="-5" dirty="0">
                <a:latin typeface="Calibri"/>
                <a:cs typeface="Calibri"/>
              </a:rPr>
              <a:t>~20</a:t>
            </a:r>
            <a:r>
              <a:rPr sz="2400" b="1" spc="-10" dirty="0">
                <a:latin typeface="Calibri"/>
                <a:cs typeface="Calibri"/>
              </a:rPr>
              <a:t>1</a:t>
            </a:r>
            <a:r>
              <a:rPr sz="2400" b="1" spc="-5" dirty="0">
                <a:latin typeface="Calibri"/>
                <a:cs typeface="Calibri"/>
              </a:rPr>
              <a:t>4</a:t>
            </a:r>
            <a:r>
              <a:rPr sz="2400" b="1" dirty="0">
                <a:latin typeface="맑은 고딕"/>
                <a:cs typeface="맑은 고딕"/>
              </a:rPr>
              <a:t>년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Calibri"/>
                <a:cs typeface="Calibri"/>
              </a:rPr>
              <a:t>5</a:t>
            </a:r>
            <a:r>
              <a:rPr sz="2400" b="1" dirty="0">
                <a:latin typeface="맑은 고딕"/>
                <a:cs typeface="맑은 고딕"/>
              </a:rPr>
              <a:t>년간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각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Calibri"/>
                <a:cs typeface="Calibri"/>
              </a:rPr>
              <a:t>53</a:t>
            </a:r>
            <a:r>
              <a:rPr sz="2400" b="1" dirty="0">
                <a:latin typeface="맑은 고딕"/>
                <a:cs typeface="맑은 고딕"/>
              </a:rPr>
              <a:t>주차의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평균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온도</a:t>
            </a:r>
            <a:endParaRPr sz="2400">
              <a:latin typeface="맑은 고딕"/>
              <a:cs typeface="맑은 고딕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2825" y="2551704"/>
            <a:ext cx="5470488" cy="352733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" y="1097407"/>
            <a:ext cx="9906635" cy="49530"/>
          </a:xfrm>
          <a:custGeom>
            <a:avLst/>
            <a:gdLst/>
            <a:ahLst/>
            <a:cxnLst/>
            <a:rect l="l" t="t" r="r" b="b"/>
            <a:pathLst>
              <a:path w="9906635" h="49530">
                <a:moveTo>
                  <a:pt x="37" y="11429"/>
                </a:moveTo>
                <a:lnTo>
                  <a:pt x="0" y="28575"/>
                </a:lnTo>
                <a:lnTo>
                  <a:pt x="9906032" y="49402"/>
                </a:lnTo>
                <a:lnTo>
                  <a:pt x="9906032" y="32257"/>
                </a:lnTo>
                <a:lnTo>
                  <a:pt x="37" y="11429"/>
                </a:lnTo>
                <a:close/>
              </a:path>
              <a:path w="9906635" h="49530">
                <a:moveTo>
                  <a:pt x="61" y="0"/>
                </a:moveTo>
                <a:lnTo>
                  <a:pt x="49" y="5714"/>
                </a:lnTo>
                <a:lnTo>
                  <a:pt x="9906032" y="26542"/>
                </a:lnTo>
                <a:lnTo>
                  <a:pt x="9906032" y="20827"/>
                </a:lnTo>
                <a:lnTo>
                  <a:pt x="61" y="0"/>
                </a:lnTo>
                <a:close/>
              </a:path>
            </a:pathLst>
          </a:custGeom>
          <a:solidFill>
            <a:srgbClr val="01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9743" y="121920"/>
            <a:ext cx="1068324" cy="24383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49580" y="6425184"/>
            <a:ext cx="9003665" cy="0"/>
          </a:xfrm>
          <a:custGeom>
            <a:avLst/>
            <a:gdLst/>
            <a:ahLst/>
            <a:cxnLst/>
            <a:rect l="l" t="t" r="r" b="b"/>
            <a:pathLst>
              <a:path w="9003665">
                <a:moveTo>
                  <a:pt x="0" y="0"/>
                </a:moveTo>
                <a:lnTo>
                  <a:pt x="9003538" y="0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1087" y="6536580"/>
            <a:ext cx="149998" cy="707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2731" y="1406652"/>
            <a:ext cx="8860535" cy="478383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4004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5" dirty="0">
                <a:latin typeface="Calibri Light"/>
                <a:cs typeface="Calibri Light"/>
              </a:rPr>
              <a:t>Recurrent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Networks?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1021" y="6219545"/>
            <a:ext cx="3801745" cy="1574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50" spc="10" dirty="0">
                <a:latin typeface="맑은 고딕"/>
                <a:cs typeface="맑은 고딕"/>
              </a:rPr>
              <a:t>출처</a:t>
            </a:r>
            <a:r>
              <a:rPr sz="850" spc="-110" dirty="0">
                <a:latin typeface="맑은 고딕"/>
                <a:cs typeface="맑은 고딕"/>
              </a:rPr>
              <a:t> </a:t>
            </a:r>
            <a:r>
              <a:rPr sz="850" b="0" dirty="0">
                <a:latin typeface="Calibri Light"/>
                <a:cs typeface="Calibri Light"/>
              </a:rPr>
              <a:t>:</a:t>
            </a:r>
            <a:r>
              <a:rPr sz="850" b="0" spc="10" dirty="0">
                <a:latin typeface="Calibri Light"/>
                <a:cs typeface="Calibri Light"/>
              </a:rPr>
              <a:t> </a:t>
            </a:r>
            <a:r>
              <a:rPr sz="850" b="0" dirty="0">
                <a:latin typeface="Calibri Light"/>
                <a:cs typeface="Calibri Light"/>
              </a:rPr>
              <a:t>https://</a:t>
            </a:r>
            <a:r>
              <a:rPr sz="850" b="0" spc="10" dirty="0">
                <a:latin typeface="Calibri Light"/>
                <a:cs typeface="Calibri Light"/>
              </a:rPr>
              <a:t>c</a:t>
            </a:r>
            <a:r>
              <a:rPr sz="850" b="0" dirty="0">
                <a:latin typeface="Calibri Light"/>
                <a:cs typeface="Calibri Light"/>
              </a:rPr>
              <a:t>dn-</a:t>
            </a:r>
            <a:r>
              <a:rPr sz="850" b="0" spc="5" dirty="0">
                <a:latin typeface="Calibri Light"/>
                <a:cs typeface="Calibri Light"/>
              </a:rPr>
              <a:t>images</a:t>
            </a:r>
            <a:r>
              <a:rPr sz="850" b="0" spc="-5" dirty="0">
                <a:latin typeface="Calibri Light"/>
                <a:cs typeface="Calibri Light"/>
              </a:rPr>
              <a:t>-</a:t>
            </a:r>
            <a:r>
              <a:rPr sz="850" b="0" spc="10" dirty="0">
                <a:latin typeface="Calibri Light"/>
                <a:cs typeface="Calibri Light"/>
              </a:rPr>
              <a:t>1</a:t>
            </a:r>
            <a:r>
              <a:rPr sz="850" b="0" spc="5" dirty="0">
                <a:latin typeface="Calibri Light"/>
                <a:cs typeface="Calibri Light"/>
              </a:rPr>
              <a:t>.m</a:t>
            </a:r>
            <a:r>
              <a:rPr sz="850" b="0" spc="10" dirty="0">
                <a:latin typeface="Calibri Light"/>
                <a:cs typeface="Calibri Light"/>
              </a:rPr>
              <a:t>e</a:t>
            </a:r>
            <a:r>
              <a:rPr sz="850" b="0" dirty="0">
                <a:latin typeface="Calibri Light"/>
                <a:cs typeface="Calibri Light"/>
              </a:rPr>
              <a:t>diu</a:t>
            </a:r>
            <a:r>
              <a:rPr sz="850" b="0" spc="5" dirty="0">
                <a:latin typeface="Calibri Light"/>
                <a:cs typeface="Calibri Light"/>
              </a:rPr>
              <a:t>m.com/max/1</a:t>
            </a:r>
            <a:r>
              <a:rPr sz="850" b="0" spc="10" dirty="0">
                <a:latin typeface="Calibri Light"/>
                <a:cs typeface="Calibri Light"/>
              </a:rPr>
              <a:t>000</a:t>
            </a:r>
            <a:r>
              <a:rPr sz="850" b="0" dirty="0">
                <a:latin typeface="Calibri Light"/>
                <a:cs typeface="Calibri Light"/>
              </a:rPr>
              <a:t>/</a:t>
            </a:r>
            <a:r>
              <a:rPr sz="850" b="0" spc="5" dirty="0">
                <a:latin typeface="Calibri Light"/>
                <a:cs typeface="Calibri Light"/>
              </a:rPr>
              <a:t>1*</a:t>
            </a:r>
            <a:r>
              <a:rPr sz="850" b="0" dirty="0">
                <a:latin typeface="Calibri Light"/>
                <a:cs typeface="Calibri Light"/>
              </a:rPr>
              <a:t>d</a:t>
            </a:r>
            <a:r>
              <a:rPr sz="850" b="0" spc="5" dirty="0">
                <a:latin typeface="Calibri Light"/>
                <a:cs typeface="Calibri Light"/>
              </a:rPr>
              <a:t>_</a:t>
            </a:r>
            <a:r>
              <a:rPr sz="850" b="0" spc="10" dirty="0">
                <a:latin typeface="Calibri Light"/>
                <a:cs typeface="Calibri Light"/>
              </a:rPr>
              <a:t>P</a:t>
            </a:r>
            <a:r>
              <a:rPr sz="850" b="0" dirty="0">
                <a:latin typeface="Calibri Light"/>
                <a:cs typeface="Calibri Light"/>
              </a:rPr>
              <a:t>OV</a:t>
            </a:r>
            <a:r>
              <a:rPr sz="850" b="0" spc="5" dirty="0">
                <a:latin typeface="Calibri Light"/>
                <a:cs typeface="Calibri Light"/>
              </a:rPr>
              <a:t>7c</a:t>
            </a:r>
            <a:r>
              <a:rPr sz="850" b="0" spc="-5" dirty="0">
                <a:latin typeface="Calibri Light"/>
                <a:cs typeface="Calibri Light"/>
              </a:rPr>
              <a:t>8</a:t>
            </a:r>
            <a:r>
              <a:rPr sz="850" b="0" spc="5" dirty="0">
                <a:latin typeface="Calibri Light"/>
                <a:cs typeface="Calibri Light"/>
              </a:rPr>
              <a:t>f</a:t>
            </a:r>
            <a:r>
              <a:rPr sz="850" b="0" dirty="0">
                <a:latin typeface="Calibri Light"/>
                <a:cs typeface="Calibri Light"/>
              </a:rPr>
              <a:t>z</a:t>
            </a:r>
            <a:r>
              <a:rPr sz="850" b="0" spc="5" dirty="0">
                <a:latin typeface="Calibri Light"/>
                <a:cs typeface="Calibri Light"/>
              </a:rPr>
              <a:t>H</a:t>
            </a:r>
            <a:r>
              <a:rPr sz="850" b="0" dirty="0">
                <a:latin typeface="Calibri Light"/>
                <a:cs typeface="Calibri Light"/>
              </a:rPr>
              <a:t>bKu</a:t>
            </a:r>
            <a:r>
              <a:rPr sz="850" b="0" spc="5" dirty="0">
                <a:latin typeface="Calibri Light"/>
                <a:cs typeface="Calibri Light"/>
              </a:rPr>
              <a:t>TgJ</a:t>
            </a:r>
            <a:r>
              <a:rPr sz="850" b="0" dirty="0">
                <a:latin typeface="Calibri Light"/>
                <a:cs typeface="Calibri Light"/>
              </a:rPr>
              <a:t>z</a:t>
            </a:r>
            <a:r>
              <a:rPr sz="850" b="0" spc="10" dirty="0">
                <a:latin typeface="Calibri Light"/>
                <a:cs typeface="Calibri Light"/>
              </a:rPr>
              <a:t>C</a:t>
            </a:r>
            <a:r>
              <a:rPr sz="850" b="0" dirty="0">
                <a:latin typeface="Calibri Light"/>
                <a:cs typeface="Calibri Light"/>
              </a:rPr>
              <a:t>x</a:t>
            </a:r>
            <a:r>
              <a:rPr sz="850" b="0" spc="5" dirty="0">
                <a:latin typeface="Calibri Light"/>
                <a:cs typeface="Calibri Light"/>
              </a:rPr>
              <a:t>tA.gif</a:t>
            </a:r>
            <a:endParaRPr sz="85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41" y="6536580"/>
            <a:ext cx="148520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38436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5" dirty="0">
                <a:latin typeface="Calibri Light"/>
                <a:cs typeface="Calibri Light"/>
              </a:rPr>
              <a:t>Recurrent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Networks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71017"/>
            <a:ext cx="7269480" cy="14363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spc="15" dirty="0">
                <a:latin typeface="맑은 고딕"/>
                <a:cs typeface="맑은 고딕"/>
              </a:rPr>
              <a:t>문제</a:t>
            </a:r>
            <a:r>
              <a:rPr sz="2150" b="1" spc="20" dirty="0">
                <a:latin typeface="맑은 고딕"/>
                <a:cs typeface="맑은 고딕"/>
              </a:rPr>
              <a:t>를</a:t>
            </a:r>
            <a:r>
              <a:rPr sz="2150" b="1" spc="-305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해결하</a:t>
            </a:r>
            <a:r>
              <a:rPr sz="2150" b="1" spc="20" dirty="0">
                <a:latin typeface="맑은 고딕"/>
                <a:cs typeface="맑은 고딕"/>
              </a:rPr>
              <a:t>기</a:t>
            </a:r>
            <a:r>
              <a:rPr sz="2150" b="1" spc="-300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위한</a:t>
            </a:r>
            <a:r>
              <a:rPr sz="2150" b="1" spc="5" dirty="0">
                <a:latin typeface="Calibri"/>
                <a:cs typeface="Calibri"/>
              </a:rPr>
              <a:t>,</a:t>
            </a:r>
            <a:r>
              <a:rPr sz="2150" b="1" spc="-15" dirty="0">
                <a:latin typeface="Calibri"/>
                <a:cs typeface="Calibri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의</a:t>
            </a:r>
            <a:r>
              <a:rPr sz="2150" b="1" spc="20" dirty="0">
                <a:latin typeface="맑은 고딕"/>
                <a:cs typeface="맑은 고딕"/>
              </a:rPr>
              <a:t>미</a:t>
            </a:r>
            <a:r>
              <a:rPr sz="2150" b="1" spc="-295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있는</a:t>
            </a:r>
            <a:r>
              <a:rPr sz="2150" b="1" spc="-295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단위</a:t>
            </a:r>
            <a:r>
              <a:rPr sz="2150" b="1" spc="20" dirty="0">
                <a:latin typeface="맑은 고딕"/>
                <a:cs typeface="맑은 고딕"/>
              </a:rPr>
              <a:t>로</a:t>
            </a:r>
            <a:r>
              <a:rPr sz="2150" b="1" spc="-305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나눈</a:t>
            </a:r>
            <a:r>
              <a:rPr sz="2150" b="1" spc="20" dirty="0">
                <a:latin typeface="맑은 고딕"/>
                <a:cs typeface="맑은 고딕"/>
              </a:rPr>
              <a:t>다</a:t>
            </a:r>
            <a:r>
              <a:rPr sz="2150" b="1" spc="5" dirty="0">
                <a:latin typeface="Calibri"/>
                <a:cs typeface="Calibri"/>
              </a:rPr>
              <a:t>.</a:t>
            </a:r>
            <a:endParaRPr sz="215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55"/>
              </a:spcBef>
              <a:buFont typeface="Wingdings"/>
              <a:buChar char=""/>
              <a:tabLst>
                <a:tab pos="443230" algn="l"/>
              </a:tabLst>
            </a:pPr>
            <a:r>
              <a:rPr sz="1700" spc="15" dirty="0">
                <a:latin typeface="맑은 고딕"/>
                <a:cs typeface="맑은 고딕"/>
              </a:rPr>
              <a:t>예</a:t>
            </a:r>
            <a:r>
              <a:rPr sz="1700" spc="15" dirty="0">
                <a:latin typeface="Calibri"/>
                <a:cs typeface="Calibri"/>
              </a:rPr>
              <a:t>,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과거</a:t>
            </a:r>
            <a:r>
              <a:rPr sz="1700" spc="-204" dirty="0">
                <a:latin typeface="맑은 고딕"/>
                <a:cs typeface="맑은 고딕"/>
              </a:rPr>
              <a:t> </a:t>
            </a:r>
            <a:r>
              <a:rPr sz="1700" spc="15" dirty="0">
                <a:latin typeface="Calibri"/>
                <a:cs typeface="Calibri"/>
              </a:rPr>
              <a:t>20</a:t>
            </a:r>
            <a:r>
              <a:rPr sz="1700" spc="15" dirty="0">
                <a:latin typeface="맑은 고딕"/>
                <a:cs typeface="맑은 고딕"/>
              </a:rPr>
              <a:t>일</a:t>
            </a:r>
            <a:r>
              <a:rPr sz="1700" spc="-204" dirty="0">
                <a:latin typeface="맑은 고딕"/>
                <a:cs typeface="맑은 고딕"/>
              </a:rPr>
              <a:t> </a:t>
            </a:r>
            <a:r>
              <a:rPr sz="1700" spc="20" dirty="0">
                <a:latin typeface="맑은 고딕"/>
                <a:cs typeface="맑은 고딕"/>
              </a:rPr>
              <a:t>단위</a:t>
            </a:r>
            <a:r>
              <a:rPr sz="1700" spc="20" dirty="0">
                <a:latin typeface="Calibri"/>
                <a:cs typeface="Calibri"/>
              </a:rPr>
              <a:t>(</a:t>
            </a:r>
            <a:r>
              <a:rPr sz="1700" spc="20" dirty="0">
                <a:latin typeface="맑은 고딕"/>
                <a:cs typeface="맑은 고딕"/>
              </a:rPr>
              <a:t>기간</a:t>
            </a:r>
            <a:r>
              <a:rPr sz="1700" spc="20" dirty="0">
                <a:latin typeface="Calibri"/>
                <a:cs typeface="Calibri"/>
              </a:rPr>
              <a:t>)</a:t>
            </a:r>
            <a:r>
              <a:rPr sz="1700" spc="20" dirty="0">
                <a:latin typeface="맑은 고딕"/>
                <a:cs typeface="맑은 고딕"/>
              </a:rPr>
              <a:t>의</a:t>
            </a:r>
            <a:r>
              <a:rPr sz="1700" spc="-17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정보를</a:t>
            </a:r>
            <a:r>
              <a:rPr sz="1700" spc="-18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이용하여</a:t>
            </a:r>
            <a:r>
              <a:rPr sz="1700" spc="-185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다음날의</a:t>
            </a:r>
            <a:r>
              <a:rPr sz="1700" spc="-165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주가를</a:t>
            </a:r>
            <a:r>
              <a:rPr sz="1700" spc="-190" dirty="0">
                <a:latin typeface="맑은 고딕"/>
                <a:cs typeface="맑은 고딕"/>
              </a:rPr>
              <a:t> </a:t>
            </a:r>
            <a:r>
              <a:rPr sz="1700" spc="20" dirty="0">
                <a:latin typeface="맑은 고딕"/>
                <a:cs typeface="맑은 고딕"/>
              </a:rPr>
              <a:t>예측한다</a:t>
            </a:r>
            <a:r>
              <a:rPr sz="1700" spc="20" dirty="0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443230" algn="l"/>
              </a:tabLst>
            </a:pPr>
            <a:r>
              <a:rPr sz="1700" spc="25" dirty="0">
                <a:latin typeface="맑은 고딕"/>
                <a:cs typeface="맑은 고딕"/>
              </a:rPr>
              <a:t>데이터셋에서</a:t>
            </a:r>
            <a:r>
              <a:rPr sz="1700" spc="-155" dirty="0">
                <a:latin typeface="맑은 고딕"/>
                <a:cs typeface="맑은 고딕"/>
              </a:rPr>
              <a:t> </a:t>
            </a:r>
            <a:r>
              <a:rPr sz="1700" spc="10" dirty="0">
                <a:latin typeface="Calibri"/>
                <a:cs typeface="Calibri"/>
              </a:rPr>
              <a:t>20</a:t>
            </a:r>
            <a:r>
              <a:rPr sz="1700" spc="25" dirty="0">
                <a:latin typeface="맑은 고딕"/>
                <a:cs typeface="맑은 고딕"/>
              </a:rPr>
              <a:t>개의</a:t>
            </a:r>
            <a:r>
              <a:rPr sz="1700" spc="-19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행을</a:t>
            </a:r>
            <a:r>
              <a:rPr sz="1700" spc="-19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의미</a:t>
            </a:r>
            <a:r>
              <a:rPr sz="1700" spc="5" dirty="0">
                <a:latin typeface="Calibri"/>
                <a:cs typeface="Calibri"/>
              </a:rPr>
              <a:t>,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10" dirty="0">
                <a:latin typeface="Calibri"/>
                <a:cs typeface="Calibri"/>
              </a:rPr>
              <a:t>time</a:t>
            </a:r>
            <a:r>
              <a:rPr sz="1700" spc="-20" dirty="0">
                <a:latin typeface="Calibri"/>
                <a:cs typeface="Calibri"/>
              </a:rPr>
              <a:t>st</a:t>
            </a:r>
            <a:r>
              <a:rPr sz="1700" spc="10" dirty="0">
                <a:latin typeface="Calibri"/>
                <a:cs typeface="Calibri"/>
              </a:rPr>
              <a:t>ep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10" dirty="0">
                <a:latin typeface="Calibri"/>
                <a:cs typeface="Calibri"/>
              </a:rPr>
              <a:t>=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10" dirty="0">
                <a:latin typeface="Calibri"/>
                <a:cs typeface="Calibri"/>
              </a:rPr>
              <a:t>20</a:t>
            </a:r>
            <a:endParaRPr sz="17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740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spc="20" dirty="0">
                <a:latin typeface="맑은 고딕"/>
                <a:cs typeface="맑은 고딕"/>
              </a:rPr>
              <a:t>각</a:t>
            </a:r>
            <a:r>
              <a:rPr sz="2150" b="1" spc="-28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단</a:t>
            </a:r>
            <a:r>
              <a:rPr sz="2150" b="1" spc="15" dirty="0">
                <a:latin typeface="맑은 고딕"/>
                <a:cs typeface="맑은 고딕"/>
              </a:rPr>
              <a:t>계</a:t>
            </a:r>
            <a:r>
              <a:rPr sz="2150" b="1" spc="5" dirty="0">
                <a:latin typeface="Calibri"/>
                <a:cs typeface="Calibri"/>
              </a:rPr>
              <a:t>(T</a:t>
            </a:r>
            <a:r>
              <a:rPr sz="2150" b="1" spc="-5" dirty="0">
                <a:latin typeface="Calibri"/>
                <a:cs typeface="Calibri"/>
              </a:rPr>
              <a:t>i</a:t>
            </a:r>
            <a:r>
              <a:rPr sz="2150" b="1" spc="10" dirty="0">
                <a:latin typeface="Calibri"/>
                <a:cs typeface="Calibri"/>
              </a:rPr>
              <a:t>me</a:t>
            </a:r>
            <a:r>
              <a:rPr sz="2150" b="1" spc="-25" dirty="0">
                <a:latin typeface="Calibri"/>
                <a:cs typeface="Calibri"/>
              </a:rPr>
              <a:t> </a:t>
            </a:r>
            <a:r>
              <a:rPr sz="2150" b="1" spc="10" dirty="0">
                <a:latin typeface="Calibri"/>
                <a:cs typeface="Calibri"/>
              </a:rPr>
              <a:t>S</a:t>
            </a:r>
            <a:r>
              <a:rPr sz="2150" b="1" spc="-15" dirty="0">
                <a:latin typeface="Calibri"/>
                <a:cs typeface="Calibri"/>
              </a:rPr>
              <a:t>t</a:t>
            </a:r>
            <a:r>
              <a:rPr sz="2150" b="1" dirty="0">
                <a:latin typeface="Calibri"/>
                <a:cs typeface="Calibri"/>
              </a:rPr>
              <a:t>ep)</a:t>
            </a:r>
            <a:r>
              <a:rPr sz="2150" b="1" spc="20" dirty="0">
                <a:latin typeface="맑은 고딕"/>
                <a:cs typeface="맑은 고딕"/>
              </a:rPr>
              <a:t>별로</a:t>
            </a:r>
            <a:r>
              <a:rPr sz="2150" b="1" spc="-30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학습하고</a:t>
            </a:r>
            <a:r>
              <a:rPr sz="2150" b="1" spc="-31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결과를</a:t>
            </a:r>
            <a:r>
              <a:rPr sz="2150" b="1" spc="-30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다음</a:t>
            </a:r>
            <a:r>
              <a:rPr sz="2150" b="1" spc="-285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단계로</a:t>
            </a:r>
            <a:r>
              <a:rPr sz="2150" b="1" spc="-29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전달</a:t>
            </a:r>
            <a:endParaRPr sz="2150">
              <a:latin typeface="맑은 고딕"/>
              <a:cs typeface="맑은 고딕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520" y="3663696"/>
            <a:ext cx="9057132" cy="23789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" y="1097407"/>
            <a:ext cx="9906635" cy="49530"/>
          </a:xfrm>
          <a:custGeom>
            <a:avLst/>
            <a:gdLst/>
            <a:ahLst/>
            <a:cxnLst/>
            <a:rect l="l" t="t" r="r" b="b"/>
            <a:pathLst>
              <a:path w="9906635" h="49530">
                <a:moveTo>
                  <a:pt x="37" y="11429"/>
                </a:moveTo>
                <a:lnTo>
                  <a:pt x="0" y="28575"/>
                </a:lnTo>
                <a:lnTo>
                  <a:pt x="9906032" y="49402"/>
                </a:lnTo>
                <a:lnTo>
                  <a:pt x="9906032" y="32257"/>
                </a:lnTo>
                <a:lnTo>
                  <a:pt x="37" y="11429"/>
                </a:lnTo>
                <a:close/>
              </a:path>
              <a:path w="9906635" h="49530">
                <a:moveTo>
                  <a:pt x="61" y="0"/>
                </a:moveTo>
                <a:lnTo>
                  <a:pt x="49" y="5714"/>
                </a:lnTo>
                <a:lnTo>
                  <a:pt x="9906032" y="26542"/>
                </a:lnTo>
                <a:lnTo>
                  <a:pt x="9906032" y="20827"/>
                </a:lnTo>
                <a:lnTo>
                  <a:pt x="61" y="0"/>
                </a:lnTo>
                <a:close/>
              </a:path>
            </a:pathLst>
          </a:custGeom>
          <a:solidFill>
            <a:srgbClr val="01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9743" y="121920"/>
            <a:ext cx="1068324" cy="24383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49580" y="6425184"/>
            <a:ext cx="9003665" cy="0"/>
          </a:xfrm>
          <a:custGeom>
            <a:avLst/>
            <a:gdLst/>
            <a:ahLst/>
            <a:cxnLst/>
            <a:rect l="l" t="t" r="r" b="b"/>
            <a:pathLst>
              <a:path w="9003665">
                <a:moveTo>
                  <a:pt x="0" y="0"/>
                </a:moveTo>
                <a:lnTo>
                  <a:pt x="9003538" y="0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4493" y="6536484"/>
            <a:ext cx="95068" cy="692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2292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80" dirty="0">
                <a:latin typeface="Calibri Light"/>
                <a:cs typeface="Calibri Light"/>
              </a:rPr>
              <a:t> </a:t>
            </a:r>
            <a:r>
              <a:rPr sz="2800" b="0" spc="-25" dirty="0">
                <a:latin typeface="Calibri Light"/>
                <a:cs typeface="Calibri Light"/>
              </a:rPr>
              <a:t>Net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구조</a:t>
            </a:r>
            <a:endParaRPr sz="2800">
              <a:latin typeface="LG Smart UI Bold"/>
              <a:cs typeface="LG Smart UI 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33069" y="2874645"/>
            <a:ext cx="3059430" cy="2593340"/>
            <a:chOff x="933069" y="2874645"/>
            <a:chExt cx="3059430" cy="2593340"/>
          </a:xfrm>
        </p:grpSpPr>
        <p:sp>
          <p:nvSpPr>
            <p:cNvPr id="9" name="object 9"/>
            <p:cNvSpPr/>
            <p:nvPr/>
          </p:nvSpPr>
          <p:spPr>
            <a:xfrm>
              <a:off x="942594" y="2884170"/>
              <a:ext cx="3040380" cy="1481455"/>
            </a:xfrm>
            <a:custGeom>
              <a:avLst/>
              <a:gdLst/>
              <a:ahLst/>
              <a:cxnLst/>
              <a:rect l="l" t="t" r="r" b="b"/>
              <a:pathLst>
                <a:path w="3040379" h="1481454">
                  <a:moveTo>
                    <a:pt x="0" y="195071"/>
                  </a:moveTo>
                  <a:lnTo>
                    <a:pt x="5152" y="150356"/>
                  </a:lnTo>
                  <a:lnTo>
                    <a:pt x="19827" y="109301"/>
                  </a:lnTo>
                  <a:lnTo>
                    <a:pt x="42855" y="73080"/>
                  </a:lnTo>
                  <a:lnTo>
                    <a:pt x="73064" y="42867"/>
                  </a:lnTo>
                  <a:lnTo>
                    <a:pt x="109284" y="19834"/>
                  </a:lnTo>
                  <a:lnTo>
                    <a:pt x="150344" y="5154"/>
                  </a:lnTo>
                  <a:lnTo>
                    <a:pt x="195072" y="0"/>
                  </a:lnTo>
                  <a:lnTo>
                    <a:pt x="239799" y="5154"/>
                  </a:lnTo>
                  <a:lnTo>
                    <a:pt x="280859" y="19834"/>
                  </a:lnTo>
                  <a:lnTo>
                    <a:pt x="317079" y="42867"/>
                  </a:lnTo>
                  <a:lnTo>
                    <a:pt x="347288" y="73080"/>
                  </a:lnTo>
                  <a:lnTo>
                    <a:pt x="370316" y="109301"/>
                  </a:lnTo>
                  <a:lnTo>
                    <a:pt x="384991" y="150356"/>
                  </a:lnTo>
                  <a:lnTo>
                    <a:pt x="390144" y="195071"/>
                  </a:lnTo>
                  <a:lnTo>
                    <a:pt x="384991" y="239787"/>
                  </a:lnTo>
                  <a:lnTo>
                    <a:pt x="370316" y="280842"/>
                  </a:lnTo>
                  <a:lnTo>
                    <a:pt x="347288" y="317063"/>
                  </a:lnTo>
                  <a:lnTo>
                    <a:pt x="317079" y="347276"/>
                  </a:lnTo>
                  <a:lnTo>
                    <a:pt x="280859" y="370309"/>
                  </a:lnTo>
                  <a:lnTo>
                    <a:pt x="239799" y="384989"/>
                  </a:lnTo>
                  <a:lnTo>
                    <a:pt x="195072" y="390143"/>
                  </a:lnTo>
                  <a:lnTo>
                    <a:pt x="150344" y="384989"/>
                  </a:lnTo>
                  <a:lnTo>
                    <a:pt x="109284" y="370309"/>
                  </a:lnTo>
                  <a:lnTo>
                    <a:pt x="73064" y="347276"/>
                  </a:lnTo>
                  <a:lnTo>
                    <a:pt x="42855" y="317063"/>
                  </a:lnTo>
                  <a:lnTo>
                    <a:pt x="19827" y="280842"/>
                  </a:lnTo>
                  <a:lnTo>
                    <a:pt x="5152" y="239787"/>
                  </a:lnTo>
                  <a:lnTo>
                    <a:pt x="0" y="195071"/>
                  </a:lnTo>
                  <a:close/>
                </a:path>
                <a:path w="3040379" h="1481454">
                  <a:moveTo>
                    <a:pt x="0" y="1286255"/>
                  </a:moveTo>
                  <a:lnTo>
                    <a:pt x="5152" y="1241540"/>
                  </a:lnTo>
                  <a:lnTo>
                    <a:pt x="19827" y="1200485"/>
                  </a:lnTo>
                  <a:lnTo>
                    <a:pt x="42855" y="1164264"/>
                  </a:lnTo>
                  <a:lnTo>
                    <a:pt x="73064" y="1134051"/>
                  </a:lnTo>
                  <a:lnTo>
                    <a:pt x="109284" y="1111018"/>
                  </a:lnTo>
                  <a:lnTo>
                    <a:pt x="150344" y="1096338"/>
                  </a:lnTo>
                  <a:lnTo>
                    <a:pt x="195072" y="1091183"/>
                  </a:lnTo>
                  <a:lnTo>
                    <a:pt x="239799" y="1096338"/>
                  </a:lnTo>
                  <a:lnTo>
                    <a:pt x="280859" y="1111018"/>
                  </a:lnTo>
                  <a:lnTo>
                    <a:pt x="317079" y="1134051"/>
                  </a:lnTo>
                  <a:lnTo>
                    <a:pt x="347288" y="1164264"/>
                  </a:lnTo>
                  <a:lnTo>
                    <a:pt x="370316" y="1200485"/>
                  </a:lnTo>
                  <a:lnTo>
                    <a:pt x="384991" y="1241540"/>
                  </a:lnTo>
                  <a:lnTo>
                    <a:pt x="390144" y="1286255"/>
                  </a:lnTo>
                  <a:lnTo>
                    <a:pt x="384991" y="1330971"/>
                  </a:lnTo>
                  <a:lnTo>
                    <a:pt x="370316" y="1372026"/>
                  </a:lnTo>
                  <a:lnTo>
                    <a:pt x="347288" y="1408247"/>
                  </a:lnTo>
                  <a:lnTo>
                    <a:pt x="317079" y="1438460"/>
                  </a:lnTo>
                  <a:lnTo>
                    <a:pt x="280859" y="1461493"/>
                  </a:lnTo>
                  <a:lnTo>
                    <a:pt x="239799" y="1476173"/>
                  </a:lnTo>
                  <a:lnTo>
                    <a:pt x="195072" y="1481327"/>
                  </a:lnTo>
                  <a:lnTo>
                    <a:pt x="150344" y="1476173"/>
                  </a:lnTo>
                  <a:lnTo>
                    <a:pt x="109284" y="1461493"/>
                  </a:lnTo>
                  <a:lnTo>
                    <a:pt x="73064" y="1438460"/>
                  </a:lnTo>
                  <a:lnTo>
                    <a:pt x="42855" y="1408247"/>
                  </a:lnTo>
                  <a:lnTo>
                    <a:pt x="19827" y="1372026"/>
                  </a:lnTo>
                  <a:lnTo>
                    <a:pt x="5152" y="1330971"/>
                  </a:lnTo>
                  <a:lnTo>
                    <a:pt x="0" y="1286255"/>
                  </a:lnTo>
                  <a:close/>
                </a:path>
                <a:path w="3040379" h="1481454">
                  <a:moveTo>
                    <a:pt x="2650235" y="1286255"/>
                  </a:moveTo>
                  <a:lnTo>
                    <a:pt x="2655390" y="1241540"/>
                  </a:lnTo>
                  <a:lnTo>
                    <a:pt x="2670070" y="1200485"/>
                  </a:lnTo>
                  <a:lnTo>
                    <a:pt x="2693103" y="1164264"/>
                  </a:lnTo>
                  <a:lnTo>
                    <a:pt x="2723316" y="1134051"/>
                  </a:lnTo>
                  <a:lnTo>
                    <a:pt x="2759537" y="1111018"/>
                  </a:lnTo>
                  <a:lnTo>
                    <a:pt x="2800592" y="1096338"/>
                  </a:lnTo>
                  <a:lnTo>
                    <a:pt x="2845308" y="1091183"/>
                  </a:lnTo>
                  <a:lnTo>
                    <a:pt x="2890023" y="1096338"/>
                  </a:lnTo>
                  <a:lnTo>
                    <a:pt x="2931078" y="1111018"/>
                  </a:lnTo>
                  <a:lnTo>
                    <a:pt x="2967299" y="1134051"/>
                  </a:lnTo>
                  <a:lnTo>
                    <a:pt x="2997512" y="1164264"/>
                  </a:lnTo>
                  <a:lnTo>
                    <a:pt x="3020545" y="1200485"/>
                  </a:lnTo>
                  <a:lnTo>
                    <a:pt x="3035225" y="1241540"/>
                  </a:lnTo>
                  <a:lnTo>
                    <a:pt x="3040380" y="1286255"/>
                  </a:lnTo>
                  <a:lnTo>
                    <a:pt x="3035225" y="1330971"/>
                  </a:lnTo>
                  <a:lnTo>
                    <a:pt x="3020545" y="1372026"/>
                  </a:lnTo>
                  <a:lnTo>
                    <a:pt x="2997512" y="1408247"/>
                  </a:lnTo>
                  <a:lnTo>
                    <a:pt x="2967299" y="1438460"/>
                  </a:lnTo>
                  <a:lnTo>
                    <a:pt x="2931078" y="1461493"/>
                  </a:lnTo>
                  <a:lnTo>
                    <a:pt x="2890023" y="1476173"/>
                  </a:lnTo>
                  <a:lnTo>
                    <a:pt x="2845308" y="1481327"/>
                  </a:lnTo>
                  <a:lnTo>
                    <a:pt x="2800592" y="1476173"/>
                  </a:lnTo>
                  <a:lnTo>
                    <a:pt x="2759537" y="1461493"/>
                  </a:lnTo>
                  <a:lnTo>
                    <a:pt x="2723316" y="1438460"/>
                  </a:lnTo>
                  <a:lnTo>
                    <a:pt x="2693103" y="1408247"/>
                  </a:lnTo>
                  <a:lnTo>
                    <a:pt x="2670070" y="1372026"/>
                  </a:lnTo>
                  <a:lnTo>
                    <a:pt x="2655390" y="1330971"/>
                  </a:lnTo>
                  <a:lnTo>
                    <a:pt x="2650235" y="1286255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1976" y="3078480"/>
              <a:ext cx="2260600" cy="1092200"/>
            </a:xfrm>
            <a:custGeom>
              <a:avLst/>
              <a:gdLst/>
              <a:ahLst/>
              <a:cxnLst/>
              <a:rect l="l" t="t" r="r" b="b"/>
              <a:pathLst>
                <a:path w="2260600" h="1092200">
                  <a:moveTo>
                    <a:pt x="0" y="0"/>
                  </a:moveTo>
                  <a:lnTo>
                    <a:pt x="2260219" y="1092073"/>
                  </a:lnTo>
                </a:path>
                <a:path w="2260600" h="1092200">
                  <a:moveTo>
                    <a:pt x="0" y="1091184"/>
                  </a:moveTo>
                  <a:lnTo>
                    <a:pt x="2260219" y="109118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2594" y="506806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2"/>
                  </a:moveTo>
                  <a:lnTo>
                    <a:pt x="5152" y="150356"/>
                  </a:lnTo>
                  <a:lnTo>
                    <a:pt x="19827" y="109301"/>
                  </a:lnTo>
                  <a:lnTo>
                    <a:pt x="42855" y="73080"/>
                  </a:lnTo>
                  <a:lnTo>
                    <a:pt x="73064" y="42867"/>
                  </a:lnTo>
                  <a:lnTo>
                    <a:pt x="109284" y="19834"/>
                  </a:lnTo>
                  <a:lnTo>
                    <a:pt x="150344" y="5154"/>
                  </a:lnTo>
                  <a:lnTo>
                    <a:pt x="195072" y="0"/>
                  </a:lnTo>
                  <a:lnTo>
                    <a:pt x="239799" y="5154"/>
                  </a:lnTo>
                  <a:lnTo>
                    <a:pt x="280859" y="19834"/>
                  </a:lnTo>
                  <a:lnTo>
                    <a:pt x="317079" y="42867"/>
                  </a:lnTo>
                  <a:lnTo>
                    <a:pt x="347288" y="73080"/>
                  </a:lnTo>
                  <a:lnTo>
                    <a:pt x="370316" y="109301"/>
                  </a:lnTo>
                  <a:lnTo>
                    <a:pt x="384991" y="150356"/>
                  </a:lnTo>
                  <a:lnTo>
                    <a:pt x="390144" y="195072"/>
                  </a:lnTo>
                  <a:lnTo>
                    <a:pt x="384991" y="239787"/>
                  </a:lnTo>
                  <a:lnTo>
                    <a:pt x="370316" y="280842"/>
                  </a:lnTo>
                  <a:lnTo>
                    <a:pt x="347288" y="317063"/>
                  </a:lnTo>
                  <a:lnTo>
                    <a:pt x="317079" y="347276"/>
                  </a:lnTo>
                  <a:lnTo>
                    <a:pt x="280859" y="370309"/>
                  </a:lnTo>
                  <a:lnTo>
                    <a:pt x="239799" y="384989"/>
                  </a:lnTo>
                  <a:lnTo>
                    <a:pt x="195072" y="390144"/>
                  </a:lnTo>
                  <a:lnTo>
                    <a:pt x="150344" y="384989"/>
                  </a:lnTo>
                  <a:lnTo>
                    <a:pt x="109284" y="370309"/>
                  </a:lnTo>
                  <a:lnTo>
                    <a:pt x="73064" y="347276"/>
                  </a:lnTo>
                  <a:lnTo>
                    <a:pt x="42855" y="317063"/>
                  </a:lnTo>
                  <a:lnTo>
                    <a:pt x="19827" y="280842"/>
                  </a:lnTo>
                  <a:lnTo>
                    <a:pt x="5152" y="239787"/>
                  </a:lnTo>
                  <a:lnTo>
                    <a:pt x="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1976" y="4169664"/>
              <a:ext cx="2260600" cy="1092200"/>
            </a:xfrm>
            <a:custGeom>
              <a:avLst/>
              <a:gdLst/>
              <a:ahLst/>
              <a:cxnLst/>
              <a:rect l="l" t="t" r="r" b="b"/>
              <a:pathLst>
                <a:path w="2260600" h="1092200">
                  <a:moveTo>
                    <a:pt x="0" y="1092073"/>
                  </a:moveTo>
                  <a:lnTo>
                    <a:pt x="2260219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4562855" y="2103120"/>
            <a:ext cx="0" cy="4212590"/>
          </a:xfrm>
          <a:custGeom>
            <a:avLst/>
            <a:gdLst/>
            <a:ahLst/>
            <a:cxnLst/>
            <a:rect l="l" t="t" r="r" b="b"/>
            <a:pathLst>
              <a:path h="4212590">
                <a:moveTo>
                  <a:pt x="0" y="0"/>
                </a:moveTo>
                <a:lnTo>
                  <a:pt x="0" y="421246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0616" y="1921764"/>
            <a:ext cx="428878" cy="2280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18588" y="1921764"/>
            <a:ext cx="626491" cy="283718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942713" y="3203829"/>
            <a:ext cx="4155440" cy="2106930"/>
            <a:chOff x="4942713" y="3203829"/>
            <a:chExt cx="4155440" cy="2106930"/>
          </a:xfrm>
        </p:grpSpPr>
        <p:sp>
          <p:nvSpPr>
            <p:cNvPr id="17" name="object 17"/>
            <p:cNvSpPr/>
            <p:nvPr/>
          </p:nvSpPr>
          <p:spPr>
            <a:xfrm>
              <a:off x="4952238" y="3213354"/>
              <a:ext cx="2329180" cy="2087880"/>
            </a:xfrm>
            <a:custGeom>
              <a:avLst/>
              <a:gdLst/>
              <a:ahLst/>
              <a:cxnLst/>
              <a:rect l="l" t="t" r="r" b="b"/>
              <a:pathLst>
                <a:path w="2329179" h="2087879">
                  <a:moveTo>
                    <a:pt x="0" y="195072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2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4" y="195072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2" y="390144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2"/>
                  </a:lnTo>
                  <a:close/>
                </a:path>
                <a:path w="2329179" h="2087879">
                  <a:moveTo>
                    <a:pt x="1938528" y="195072"/>
                  </a:moveTo>
                  <a:lnTo>
                    <a:pt x="1943682" y="150356"/>
                  </a:lnTo>
                  <a:lnTo>
                    <a:pt x="1958362" y="109301"/>
                  </a:lnTo>
                  <a:lnTo>
                    <a:pt x="1981395" y="73080"/>
                  </a:lnTo>
                  <a:lnTo>
                    <a:pt x="2011608" y="42867"/>
                  </a:lnTo>
                  <a:lnTo>
                    <a:pt x="2047829" y="19834"/>
                  </a:lnTo>
                  <a:lnTo>
                    <a:pt x="2088884" y="5154"/>
                  </a:lnTo>
                  <a:lnTo>
                    <a:pt x="2133600" y="0"/>
                  </a:lnTo>
                  <a:lnTo>
                    <a:pt x="2178315" y="5154"/>
                  </a:lnTo>
                  <a:lnTo>
                    <a:pt x="2219370" y="19834"/>
                  </a:lnTo>
                  <a:lnTo>
                    <a:pt x="2255591" y="42867"/>
                  </a:lnTo>
                  <a:lnTo>
                    <a:pt x="2285804" y="73080"/>
                  </a:lnTo>
                  <a:lnTo>
                    <a:pt x="2308837" y="109301"/>
                  </a:lnTo>
                  <a:lnTo>
                    <a:pt x="2323517" y="150356"/>
                  </a:lnTo>
                  <a:lnTo>
                    <a:pt x="2328671" y="195072"/>
                  </a:lnTo>
                  <a:lnTo>
                    <a:pt x="2323517" y="239787"/>
                  </a:lnTo>
                  <a:lnTo>
                    <a:pt x="2308837" y="280842"/>
                  </a:lnTo>
                  <a:lnTo>
                    <a:pt x="2285804" y="317063"/>
                  </a:lnTo>
                  <a:lnTo>
                    <a:pt x="2255591" y="347276"/>
                  </a:lnTo>
                  <a:lnTo>
                    <a:pt x="2219370" y="370309"/>
                  </a:lnTo>
                  <a:lnTo>
                    <a:pt x="2178315" y="384989"/>
                  </a:lnTo>
                  <a:lnTo>
                    <a:pt x="2133600" y="390144"/>
                  </a:lnTo>
                  <a:lnTo>
                    <a:pt x="2088884" y="384989"/>
                  </a:lnTo>
                  <a:lnTo>
                    <a:pt x="2047829" y="370309"/>
                  </a:lnTo>
                  <a:lnTo>
                    <a:pt x="2011608" y="347276"/>
                  </a:lnTo>
                  <a:lnTo>
                    <a:pt x="1981395" y="317063"/>
                  </a:lnTo>
                  <a:lnTo>
                    <a:pt x="1958362" y="280842"/>
                  </a:lnTo>
                  <a:lnTo>
                    <a:pt x="1943682" y="239787"/>
                  </a:lnTo>
                  <a:lnTo>
                    <a:pt x="1938528" y="195072"/>
                  </a:lnTo>
                  <a:close/>
                </a:path>
                <a:path w="2329179" h="2087879">
                  <a:moveTo>
                    <a:pt x="1938528" y="1893570"/>
                  </a:moveTo>
                  <a:lnTo>
                    <a:pt x="1943682" y="1849016"/>
                  </a:lnTo>
                  <a:lnTo>
                    <a:pt x="1958362" y="1808117"/>
                  </a:lnTo>
                  <a:lnTo>
                    <a:pt x="1981395" y="1772038"/>
                  </a:lnTo>
                  <a:lnTo>
                    <a:pt x="2011608" y="1741947"/>
                  </a:lnTo>
                  <a:lnTo>
                    <a:pt x="2047829" y="1719009"/>
                  </a:lnTo>
                  <a:lnTo>
                    <a:pt x="2088884" y="1704391"/>
                  </a:lnTo>
                  <a:lnTo>
                    <a:pt x="2133600" y="1699260"/>
                  </a:lnTo>
                  <a:lnTo>
                    <a:pt x="2178315" y="1704391"/>
                  </a:lnTo>
                  <a:lnTo>
                    <a:pt x="2219370" y="1719009"/>
                  </a:lnTo>
                  <a:lnTo>
                    <a:pt x="2255591" y="1741947"/>
                  </a:lnTo>
                  <a:lnTo>
                    <a:pt x="2285804" y="1772038"/>
                  </a:lnTo>
                  <a:lnTo>
                    <a:pt x="2308837" y="1808117"/>
                  </a:lnTo>
                  <a:lnTo>
                    <a:pt x="2323517" y="1849016"/>
                  </a:lnTo>
                  <a:lnTo>
                    <a:pt x="2328671" y="1893570"/>
                  </a:lnTo>
                  <a:lnTo>
                    <a:pt x="2323517" y="1938123"/>
                  </a:lnTo>
                  <a:lnTo>
                    <a:pt x="2308837" y="1979022"/>
                  </a:lnTo>
                  <a:lnTo>
                    <a:pt x="2285804" y="2015101"/>
                  </a:lnTo>
                  <a:lnTo>
                    <a:pt x="2255591" y="2045192"/>
                  </a:lnTo>
                  <a:lnTo>
                    <a:pt x="2219370" y="2068130"/>
                  </a:lnTo>
                  <a:lnTo>
                    <a:pt x="2178315" y="2082748"/>
                  </a:lnTo>
                  <a:lnTo>
                    <a:pt x="2133600" y="2087880"/>
                  </a:lnTo>
                  <a:lnTo>
                    <a:pt x="2088884" y="2082748"/>
                  </a:lnTo>
                  <a:lnTo>
                    <a:pt x="2047829" y="2068130"/>
                  </a:lnTo>
                  <a:lnTo>
                    <a:pt x="2011608" y="2045192"/>
                  </a:lnTo>
                  <a:lnTo>
                    <a:pt x="1981395" y="2015101"/>
                  </a:lnTo>
                  <a:lnTo>
                    <a:pt x="1958362" y="1979022"/>
                  </a:lnTo>
                  <a:lnTo>
                    <a:pt x="1943682" y="1938123"/>
                  </a:lnTo>
                  <a:lnTo>
                    <a:pt x="1938528" y="1893570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46548" y="3602736"/>
              <a:ext cx="1939289" cy="1309370"/>
            </a:xfrm>
            <a:custGeom>
              <a:avLst/>
              <a:gdLst/>
              <a:ahLst/>
              <a:cxnLst/>
              <a:rect l="l" t="t" r="r" b="b"/>
              <a:pathLst>
                <a:path w="1939290" h="1309370">
                  <a:moveTo>
                    <a:pt x="0" y="0"/>
                  </a:moveTo>
                  <a:lnTo>
                    <a:pt x="1939035" y="1309115"/>
                  </a:lnTo>
                </a:path>
                <a:path w="1939290" h="1309370">
                  <a:moveTo>
                    <a:pt x="1938527" y="0"/>
                  </a:moveTo>
                  <a:lnTo>
                    <a:pt x="1938527" y="130911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98229" y="3213354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2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2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4" y="195072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2" y="390144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85076" y="3602736"/>
              <a:ext cx="1807845" cy="1309370"/>
            </a:xfrm>
            <a:custGeom>
              <a:avLst/>
              <a:gdLst/>
              <a:ahLst/>
              <a:cxnLst/>
              <a:rect l="l" t="t" r="r" b="b"/>
              <a:pathLst>
                <a:path w="1807845" h="1309370">
                  <a:moveTo>
                    <a:pt x="1807337" y="0"/>
                  </a:moveTo>
                  <a:lnTo>
                    <a:pt x="0" y="130911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89319" y="1921764"/>
            <a:ext cx="1296034" cy="28371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" y="1097407"/>
            <a:ext cx="9906635" cy="49530"/>
          </a:xfrm>
          <a:custGeom>
            <a:avLst/>
            <a:gdLst/>
            <a:ahLst/>
            <a:cxnLst/>
            <a:rect l="l" t="t" r="r" b="b"/>
            <a:pathLst>
              <a:path w="9906635" h="49530">
                <a:moveTo>
                  <a:pt x="37" y="11429"/>
                </a:moveTo>
                <a:lnTo>
                  <a:pt x="0" y="28575"/>
                </a:lnTo>
                <a:lnTo>
                  <a:pt x="9906032" y="49402"/>
                </a:lnTo>
                <a:lnTo>
                  <a:pt x="9906032" y="32257"/>
                </a:lnTo>
                <a:lnTo>
                  <a:pt x="37" y="11429"/>
                </a:lnTo>
                <a:close/>
              </a:path>
              <a:path w="9906635" h="49530">
                <a:moveTo>
                  <a:pt x="61" y="0"/>
                </a:moveTo>
                <a:lnTo>
                  <a:pt x="49" y="5714"/>
                </a:lnTo>
                <a:lnTo>
                  <a:pt x="9906032" y="26542"/>
                </a:lnTo>
                <a:lnTo>
                  <a:pt x="9906032" y="20827"/>
                </a:lnTo>
                <a:lnTo>
                  <a:pt x="61" y="0"/>
                </a:lnTo>
                <a:close/>
              </a:path>
            </a:pathLst>
          </a:custGeom>
          <a:solidFill>
            <a:srgbClr val="01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9743" y="121920"/>
            <a:ext cx="1068324" cy="2438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1087" y="6536580"/>
            <a:ext cx="149998" cy="707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38436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5" dirty="0">
                <a:latin typeface="Calibri Light"/>
                <a:cs typeface="Calibri Light"/>
              </a:rPr>
              <a:t>Recurrent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Networks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8319" y="1318082"/>
            <a:ext cx="6410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과거</a:t>
            </a:r>
            <a:r>
              <a:rPr sz="2400" b="1" dirty="0">
                <a:latin typeface="맑은 고딕"/>
                <a:cs typeface="맑은 고딕"/>
              </a:rPr>
              <a:t>의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정보</a:t>
            </a:r>
            <a:r>
              <a:rPr sz="2400" b="1" dirty="0">
                <a:latin typeface="맑은 고딕"/>
                <a:cs typeface="맑은 고딕"/>
              </a:rPr>
              <a:t>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현재</a:t>
            </a:r>
            <a:r>
              <a:rPr sz="2400" b="1" dirty="0">
                <a:latin typeface="맑은 고딕"/>
                <a:cs typeface="맑은 고딕"/>
              </a:rPr>
              <a:t>에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반영</a:t>
            </a:r>
            <a:r>
              <a:rPr sz="2400" b="1" dirty="0">
                <a:latin typeface="맑은 고딕"/>
                <a:cs typeface="맑은 고딕"/>
              </a:rPr>
              <a:t>해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학습하도</a:t>
            </a:r>
            <a:r>
              <a:rPr sz="2400" b="1" dirty="0">
                <a:latin typeface="맑은 고딕"/>
                <a:cs typeface="맑은 고딕"/>
              </a:rPr>
              <a:t>록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설계</a:t>
            </a:r>
            <a:endParaRPr sz="2400">
              <a:latin typeface="맑은 고딕"/>
              <a:cs typeface="맑은 고딕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37685" y="2374518"/>
            <a:ext cx="5255895" cy="3677285"/>
            <a:chOff x="4337685" y="2374518"/>
            <a:chExt cx="5255895" cy="367728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7685" y="2374518"/>
              <a:ext cx="4847148" cy="30231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6955" y="5184648"/>
              <a:ext cx="2706624" cy="86715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4127" y="2412492"/>
            <a:ext cx="1994916" cy="309829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36880" y="6213449"/>
            <a:ext cx="928814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451985" algn="l"/>
              </a:tabLst>
            </a:pPr>
            <a:r>
              <a:rPr sz="1500" u="sng" dirty="0">
                <a:solidFill>
                  <a:srgbClr val="333333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	https://colah.github.io/posts/2015-08-Understanding-LSTM</a:t>
            </a:r>
            <a:r>
              <a:rPr sz="1500" dirty="0">
                <a:solidFill>
                  <a:srgbClr val="333333"/>
                </a:solidFill>
                <a:latin typeface="Calibri"/>
                <a:cs typeface="Calibri"/>
              </a:rPr>
              <a:t>s/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41" y="6536484"/>
            <a:ext cx="148520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572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R</a:t>
            </a:r>
            <a:r>
              <a:rPr sz="2800" b="0" spc="-30" dirty="0">
                <a:latin typeface="Calibri Light"/>
                <a:cs typeface="Calibri Light"/>
              </a:rPr>
              <a:t>NN</a:t>
            </a:r>
            <a:r>
              <a:rPr sz="2800" spc="315" dirty="0">
                <a:latin typeface="LG Smart UI Bold"/>
                <a:cs typeface="LG Smart UI Bold"/>
              </a:rPr>
              <a:t>을</a:t>
            </a:r>
            <a:r>
              <a:rPr sz="2800" spc="-20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위</a:t>
            </a:r>
            <a:r>
              <a:rPr sz="2800" spc="315" dirty="0">
                <a:latin typeface="LG Smart UI Bold"/>
                <a:cs typeface="LG Smart UI Bold"/>
              </a:rPr>
              <a:t>한</a:t>
            </a:r>
            <a:r>
              <a:rPr sz="2800" spc="-13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데이</a:t>
            </a:r>
            <a:r>
              <a:rPr sz="2800" spc="315" dirty="0">
                <a:latin typeface="LG Smart UI Bold"/>
                <a:cs typeface="LG Smart UI Bold"/>
              </a:rPr>
              <a:t>터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준비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8449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주간기온</a:t>
            </a:r>
            <a:r>
              <a:rPr sz="2400" b="1" dirty="0">
                <a:latin typeface="맑은 고딕"/>
                <a:cs typeface="맑은 고딕"/>
              </a:rPr>
              <a:t>을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예측하는데</a:t>
            </a:r>
            <a:r>
              <a:rPr sz="2400" b="1" spc="-31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과거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어</a:t>
            </a:r>
            <a:r>
              <a:rPr sz="2400" b="1" dirty="0">
                <a:latin typeface="맑은 고딕"/>
                <a:cs typeface="맑은 고딕"/>
              </a:rPr>
              <a:t>느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정도</a:t>
            </a:r>
            <a:r>
              <a:rPr sz="2400" b="1" dirty="0">
                <a:latin typeface="맑은 고딕"/>
                <a:cs typeface="맑은 고딕"/>
              </a:rPr>
              <a:t>의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기간이</a:t>
            </a:r>
            <a:r>
              <a:rPr sz="2400" b="1" dirty="0">
                <a:latin typeface="맑은 고딕"/>
                <a:cs typeface="맑은 고딕"/>
              </a:rPr>
              <a:t>면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적절할</a:t>
            </a:r>
            <a:r>
              <a:rPr sz="2400" b="1" spc="-10" dirty="0">
                <a:latin typeface="맑은 고딕"/>
                <a:cs typeface="맑은 고딕"/>
              </a:rPr>
              <a:t>까</a:t>
            </a:r>
            <a:r>
              <a:rPr sz="2400" b="1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0386" y="2016963"/>
            <a:ext cx="2387916" cy="4014654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41" y="6536484"/>
            <a:ext cx="148520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572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R</a:t>
            </a:r>
            <a:r>
              <a:rPr sz="2800" b="0" spc="-30" dirty="0">
                <a:latin typeface="Calibri Light"/>
                <a:cs typeface="Calibri Light"/>
              </a:rPr>
              <a:t>NN</a:t>
            </a:r>
            <a:r>
              <a:rPr sz="2800" spc="315" dirty="0">
                <a:latin typeface="LG Smart UI Bold"/>
                <a:cs typeface="LG Smart UI Bold"/>
              </a:rPr>
              <a:t>을</a:t>
            </a:r>
            <a:r>
              <a:rPr sz="2800" spc="-20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위</a:t>
            </a:r>
            <a:r>
              <a:rPr sz="2800" spc="315" dirty="0">
                <a:latin typeface="LG Smart UI Bold"/>
                <a:cs typeface="LG Smart UI Bold"/>
              </a:rPr>
              <a:t>한</a:t>
            </a:r>
            <a:r>
              <a:rPr sz="2800" spc="-13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데이</a:t>
            </a:r>
            <a:r>
              <a:rPr sz="2800" spc="315" dirty="0">
                <a:latin typeface="LG Smart UI Bold"/>
                <a:cs typeface="LG Smart UI Bold"/>
              </a:rPr>
              <a:t>터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준비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74105"/>
            <a:ext cx="8479790" cy="66992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2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예</a:t>
            </a:r>
            <a:r>
              <a:rPr sz="2000" b="1" spc="5" dirty="0">
                <a:latin typeface="맑은 고딕"/>
                <a:cs typeface="맑은 고딕"/>
              </a:rPr>
              <a:t>를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들어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과</a:t>
            </a:r>
            <a:r>
              <a:rPr sz="2000" b="1" spc="5" dirty="0">
                <a:latin typeface="맑은 고딕"/>
                <a:cs typeface="맑은 고딕"/>
              </a:rPr>
              <a:t>거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Calibri"/>
                <a:cs typeface="Calibri"/>
              </a:rPr>
              <a:t>4</a:t>
            </a:r>
            <a:r>
              <a:rPr sz="2000" b="1" dirty="0">
                <a:latin typeface="맑은 고딕"/>
                <a:cs typeface="맑은 고딕"/>
              </a:rPr>
              <a:t>주간</a:t>
            </a:r>
            <a:r>
              <a:rPr sz="2000" b="1" spc="5" dirty="0">
                <a:latin typeface="맑은 고딕"/>
                <a:cs typeface="맑은 고딕"/>
              </a:rPr>
              <a:t>의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데이터</a:t>
            </a:r>
            <a:r>
              <a:rPr sz="2000" b="1" spc="5" dirty="0">
                <a:latin typeface="맑은 고딕"/>
                <a:cs typeface="맑은 고딕"/>
              </a:rPr>
              <a:t>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예측한다면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분석단위는</a:t>
            </a:r>
            <a:r>
              <a:rPr sz="2000" b="1" spc="-28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어떻</a:t>
            </a:r>
            <a:r>
              <a:rPr sz="2000" b="1" spc="5" dirty="0">
                <a:latin typeface="맑은 고딕"/>
                <a:cs typeface="맑은 고딕"/>
              </a:rPr>
              <a:t>게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될까요</a:t>
            </a:r>
            <a:r>
              <a:rPr sz="2000" b="1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10" dirty="0">
                <a:latin typeface="Calibri"/>
                <a:cs typeface="Calibri"/>
              </a:rPr>
              <a:t>4</a:t>
            </a:r>
            <a:r>
              <a:rPr sz="1600" spc="-5" dirty="0">
                <a:latin typeface="맑은 고딕"/>
                <a:cs typeface="맑은 고딕"/>
              </a:rPr>
              <a:t>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행으로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하나의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데이터를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예측한다고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할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때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4</a:t>
            </a:r>
            <a:r>
              <a:rPr sz="1600" spc="-5" dirty="0">
                <a:latin typeface="맑은 고딕"/>
                <a:cs typeface="맑은 고딕"/>
              </a:rPr>
              <a:t>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alibri"/>
                <a:cs typeface="Calibri"/>
              </a:rPr>
              <a:t>time</a:t>
            </a:r>
            <a:r>
              <a:rPr sz="16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600" b="1" spc="-3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6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이라고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부릅니다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60822" y="2166315"/>
            <a:ext cx="2560955" cy="4015104"/>
            <a:chOff x="1260822" y="2166315"/>
            <a:chExt cx="2560955" cy="401510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822" y="2166315"/>
              <a:ext cx="2386446" cy="40146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78430" y="2457450"/>
              <a:ext cx="935990" cy="1481455"/>
            </a:xfrm>
            <a:custGeom>
              <a:avLst/>
              <a:gdLst/>
              <a:ahLst/>
              <a:cxnLst/>
              <a:rect l="l" t="t" r="r" b="b"/>
              <a:pathLst>
                <a:path w="935989" h="1481454">
                  <a:moveTo>
                    <a:pt x="0" y="1481327"/>
                  </a:moveTo>
                  <a:lnTo>
                    <a:pt x="935736" y="1481327"/>
                  </a:lnTo>
                  <a:lnTo>
                    <a:pt x="935736" y="0"/>
                  </a:lnTo>
                  <a:lnTo>
                    <a:pt x="0" y="0"/>
                  </a:lnTo>
                  <a:lnTo>
                    <a:pt x="0" y="1481327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78430" y="4013454"/>
              <a:ext cx="935990" cy="356870"/>
            </a:xfrm>
            <a:custGeom>
              <a:avLst/>
              <a:gdLst/>
              <a:ahLst/>
              <a:cxnLst/>
              <a:rect l="l" t="t" r="r" b="b"/>
              <a:pathLst>
                <a:path w="935989" h="356870">
                  <a:moveTo>
                    <a:pt x="0" y="356616"/>
                  </a:moveTo>
                  <a:lnTo>
                    <a:pt x="935736" y="356616"/>
                  </a:lnTo>
                  <a:lnTo>
                    <a:pt x="935736" y="0"/>
                  </a:lnTo>
                  <a:lnTo>
                    <a:pt x="0" y="0"/>
                  </a:lnTo>
                  <a:lnTo>
                    <a:pt x="0" y="356616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1255" y="3155823"/>
              <a:ext cx="129921" cy="1758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5319" y="4133723"/>
              <a:ext cx="115569" cy="17780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2267" y="2799588"/>
            <a:ext cx="958596" cy="15072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5315" y="4925567"/>
            <a:ext cx="955548" cy="3901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73091" y="3511930"/>
            <a:ext cx="167259" cy="2264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82616" y="4992751"/>
            <a:ext cx="148717" cy="22898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4443221" y="4615434"/>
            <a:ext cx="4747895" cy="0"/>
          </a:xfrm>
          <a:custGeom>
            <a:avLst/>
            <a:gdLst/>
            <a:ahLst/>
            <a:cxnLst/>
            <a:rect l="l" t="t" r="r" b="b"/>
            <a:pathLst>
              <a:path w="4747895">
                <a:moveTo>
                  <a:pt x="0" y="0"/>
                </a:moveTo>
                <a:lnTo>
                  <a:pt x="4747513" y="0"/>
                </a:lnTo>
              </a:path>
            </a:pathLst>
          </a:custGeom>
          <a:ln w="38100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69384" y="2413889"/>
            <a:ext cx="536193" cy="17500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14531" y="2423414"/>
            <a:ext cx="110997" cy="165481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4382261" y="2730245"/>
            <a:ext cx="4809490" cy="0"/>
          </a:xfrm>
          <a:custGeom>
            <a:avLst/>
            <a:gdLst/>
            <a:ahLst/>
            <a:cxnLst/>
            <a:rect l="l" t="t" r="r" b="b"/>
            <a:pathLst>
              <a:path w="4809490">
                <a:moveTo>
                  <a:pt x="0" y="0"/>
                </a:moveTo>
                <a:lnTo>
                  <a:pt x="4808982" y="0"/>
                </a:lnTo>
              </a:path>
            </a:pathLst>
          </a:custGeom>
          <a:ln w="38100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91098" y="4375530"/>
            <a:ext cx="350520" cy="174498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0995" y="6536580"/>
            <a:ext cx="14704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572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R</a:t>
            </a:r>
            <a:r>
              <a:rPr sz="2800" b="0" spc="-30" dirty="0">
                <a:latin typeface="Calibri Light"/>
                <a:cs typeface="Calibri Light"/>
              </a:rPr>
              <a:t>NN</a:t>
            </a:r>
            <a:r>
              <a:rPr sz="2800" spc="315" dirty="0">
                <a:latin typeface="LG Smart UI Bold"/>
                <a:cs typeface="LG Smart UI Bold"/>
              </a:rPr>
              <a:t>을</a:t>
            </a:r>
            <a:r>
              <a:rPr sz="2800" spc="-20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위</a:t>
            </a:r>
            <a:r>
              <a:rPr sz="2800" spc="315" dirty="0">
                <a:latin typeface="LG Smart UI Bold"/>
                <a:cs typeface="LG Smart UI Bold"/>
              </a:rPr>
              <a:t>한</a:t>
            </a:r>
            <a:r>
              <a:rPr sz="2800" spc="-13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데이</a:t>
            </a:r>
            <a:r>
              <a:rPr sz="2800" spc="315" dirty="0">
                <a:latin typeface="LG Smart UI Bold"/>
                <a:cs typeface="LG Smart UI Bold"/>
              </a:rPr>
              <a:t>터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준비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27226"/>
            <a:ext cx="84797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예</a:t>
            </a:r>
            <a:r>
              <a:rPr sz="2000" b="1" spc="5" dirty="0">
                <a:latin typeface="맑은 고딕"/>
                <a:cs typeface="맑은 고딕"/>
              </a:rPr>
              <a:t>를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들어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과</a:t>
            </a:r>
            <a:r>
              <a:rPr sz="2000" b="1" spc="5" dirty="0">
                <a:latin typeface="맑은 고딕"/>
                <a:cs typeface="맑은 고딕"/>
              </a:rPr>
              <a:t>거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Calibri"/>
                <a:cs typeface="Calibri"/>
              </a:rPr>
              <a:t>4</a:t>
            </a:r>
            <a:r>
              <a:rPr sz="2000" b="1" dirty="0">
                <a:latin typeface="맑은 고딕"/>
                <a:cs typeface="맑은 고딕"/>
              </a:rPr>
              <a:t>주간</a:t>
            </a:r>
            <a:r>
              <a:rPr sz="2000" b="1" spc="5" dirty="0">
                <a:latin typeface="맑은 고딕"/>
                <a:cs typeface="맑은 고딕"/>
              </a:rPr>
              <a:t>의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데이터</a:t>
            </a:r>
            <a:r>
              <a:rPr sz="2000" b="1" spc="5" dirty="0">
                <a:latin typeface="맑은 고딕"/>
                <a:cs typeface="맑은 고딕"/>
              </a:rPr>
              <a:t>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예측한다면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분석단위는</a:t>
            </a:r>
            <a:r>
              <a:rPr sz="2000" b="1" spc="-28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어떻</a:t>
            </a:r>
            <a:r>
              <a:rPr sz="2000" b="1" spc="5" dirty="0">
                <a:latin typeface="맑은 고딕"/>
                <a:cs typeface="맑은 고딕"/>
              </a:rPr>
              <a:t>게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될까요</a:t>
            </a:r>
            <a:r>
              <a:rPr sz="2000" b="1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60822" y="2166315"/>
            <a:ext cx="2560955" cy="4015104"/>
            <a:chOff x="1260822" y="2166315"/>
            <a:chExt cx="2560955" cy="401510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822" y="2166315"/>
              <a:ext cx="2386446" cy="40146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81477" y="2846070"/>
              <a:ext cx="937260" cy="1483360"/>
            </a:xfrm>
            <a:custGeom>
              <a:avLst/>
              <a:gdLst/>
              <a:ahLst/>
              <a:cxnLst/>
              <a:rect l="l" t="t" r="r" b="b"/>
              <a:pathLst>
                <a:path w="937260" h="1483360">
                  <a:moveTo>
                    <a:pt x="0" y="1482852"/>
                  </a:moveTo>
                  <a:lnTo>
                    <a:pt x="937260" y="1482852"/>
                  </a:lnTo>
                  <a:lnTo>
                    <a:pt x="937260" y="0"/>
                  </a:lnTo>
                  <a:lnTo>
                    <a:pt x="0" y="0"/>
                  </a:lnTo>
                  <a:lnTo>
                    <a:pt x="0" y="1482852"/>
                  </a:lnTo>
                  <a:close/>
                </a:path>
              </a:pathLst>
            </a:custGeom>
            <a:ln w="28575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1255" y="3485261"/>
              <a:ext cx="129921" cy="1758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5319" y="4463161"/>
              <a:ext cx="115569" cy="177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79954" y="4408170"/>
              <a:ext cx="935990" cy="332740"/>
            </a:xfrm>
            <a:custGeom>
              <a:avLst/>
              <a:gdLst/>
              <a:ahLst/>
              <a:cxnLst/>
              <a:rect l="l" t="t" r="r" b="b"/>
              <a:pathLst>
                <a:path w="935989" h="332739">
                  <a:moveTo>
                    <a:pt x="0" y="332231"/>
                  </a:moveTo>
                  <a:lnTo>
                    <a:pt x="935736" y="332231"/>
                  </a:lnTo>
                  <a:lnTo>
                    <a:pt x="935736" y="0"/>
                  </a:lnTo>
                  <a:lnTo>
                    <a:pt x="0" y="0"/>
                  </a:lnTo>
                  <a:lnTo>
                    <a:pt x="0" y="332231"/>
                  </a:lnTo>
                  <a:close/>
                </a:path>
              </a:pathLst>
            </a:custGeom>
            <a:ln w="28575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2267" y="2799588"/>
            <a:ext cx="958596" cy="15072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5315" y="4925567"/>
            <a:ext cx="955548" cy="3901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60235" y="2807785"/>
            <a:ext cx="934212" cy="14837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60235" y="4948428"/>
            <a:ext cx="955547" cy="3581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3091" y="3511930"/>
            <a:ext cx="167259" cy="22644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82616" y="4992751"/>
            <a:ext cx="148717" cy="228981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443221" y="4615434"/>
            <a:ext cx="4747895" cy="0"/>
          </a:xfrm>
          <a:custGeom>
            <a:avLst/>
            <a:gdLst/>
            <a:ahLst/>
            <a:cxnLst/>
            <a:rect l="l" t="t" r="r" b="b"/>
            <a:pathLst>
              <a:path w="4747895">
                <a:moveTo>
                  <a:pt x="0" y="0"/>
                </a:moveTo>
                <a:lnTo>
                  <a:pt x="4747513" y="0"/>
                </a:lnTo>
              </a:path>
            </a:pathLst>
          </a:custGeom>
          <a:ln w="38100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69384" y="2413889"/>
            <a:ext cx="536193" cy="17500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14531" y="2423414"/>
            <a:ext cx="110997" cy="16548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47205" y="2424683"/>
            <a:ext cx="93599" cy="16192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382261" y="2730245"/>
            <a:ext cx="4809490" cy="0"/>
          </a:xfrm>
          <a:custGeom>
            <a:avLst/>
            <a:gdLst/>
            <a:ahLst/>
            <a:cxnLst/>
            <a:rect l="l" t="t" r="r" b="b"/>
            <a:pathLst>
              <a:path w="4809490">
                <a:moveTo>
                  <a:pt x="0" y="0"/>
                </a:moveTo>
                <a:lnTo>
                  <a:pt x="4808982" y="0"/>
                </a:lnTo>
              </a:path>
            </a:pathLst>
          </a:custGeom>
          <a:ln w="38100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91098" y="4375530"/>
            <a:ext cx="350520" cy="17449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757669" y="4375530"/>
            <a:ext cx="350520" cy="174498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87" y="6536484"/>
            <a:ext cx="149998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572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R</a:t>
            </a:r>
            <a:r>
              <a:rPr sz="2800" b="0" spc="-30" dirty="0">
                <a:latin typeface="Calibri Light"/>
                <a:cs typeface="Calibri Light"/>
              </a:rPr>
              <a:t>NN</a:t>
            </a:r>
            <a:r>
              <a:rPr sz="2800" spc="315" dirty="0">
                <a:latin typeface="LG Smart UI Bold"/>
                <a:cs typeface="LG Smart UI Bold"/>
              </a:rPr>
              <a:t>을</a:t>
            </a:r>
            <a:r>
              <a:rPr sz="2800" spc="-20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위</a:t>
            </a:r>
            <a:r>
              <a:rPr sz="2800" spc="315" dirty="0">
                <a:latin typeface="LG Smart UI Bold"/>
                <a:cs typeface="LG Smart UI Bold"/>
              </a:rPr>
              <a:t>한</a:t>
            </a:r>
            <a:r>
              <a:rPr sz="2800" spc="-13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데이</a:t>
            </a:r>
            <a:r>
              <a:rPr sz="2800" spc="315" dirty="0">
                <a:latin typeface="LG Smart UI Bold"/>
                <a:cs typeface="LG Smart UI Bold"/>
              </a:rPr>
              <a:t>터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준비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27226"/>
            <a:ext cx="84797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예</a:t>
            </a:r>
            <a:r>
              <a:rPr sz="2000" b="1" spc="5" dirty="0">
                <a:latin typeface="맑은 고딕"/>
                <a:cs typeface="맑은 고딕"/>
              </a:rPr>
              <a:t>를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들어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과</a:t>
            </a:r>
            <a:r>
              <a:rPr sz="2000" b="1" spc="5" dirty="0">
                <a:latin typeface="맑은 고딕"/>
                <a:cs typeface="맑은 고딕"/>
              </a:rPr>
              <a:t>거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Calibri"/>
                <a:cs typeface="Calibri"/>
              </a:rPr>
              <a:t>4</a:t>
            </a:r>
            <a:r>
              <a:rPr sz="2000" b="1" dirty="0">
                <a:latin typeface="맑은 고딕"/>
                <a:cs typeface="맑은 고딕"/>
              </a:rPr>
              <a:t>주간</a:t>
            </a:r>
            <a:r>
              <a:rPr sz="2000" b="1" spc="5" dirty="0">
                <a:latin typeface="맑은 고딕"/>
                <a:cs typeface="맑은 고딕"/>
              </a:rPr>
              <a:t>의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데이터</a:t>
            </a:r>
            <a:r>
              <a:rPr sz="2000" b="1" spc="5" dirty="0">
                <a:latin typeface="맑은 고딕"/>
                <a:cs typeface="맑은 고딕"/>
              </a:rPr>
              <a:t>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예측한다면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분석단위는</a:t>
            </a:r>
            <a:r>
              <a:rPr sz="2000" b="1" spc="-28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어떻</a:t>
            </a:r>
            <a:r>
              <a:rPr sz="2000" b="1" spc="5" dirty="0">
                <a:latin typeface="맑은 고딕"/>
                <a:cs typeface="맑은 고딕"/>
              </a:rPr>
              <a:t>게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될까요</a:t>
            </a:r>
            <a:r>
              <a:rPr sz="2000" b="1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60822" y="2166315"/>
            <a:ext cx="2554605" cy="4015104"/>
            <a:chOff x="1260822" y="2166315"/>
            <a:chExt cx="2554605" cy="401510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822" y="2166315"/>
              <a:ext cx="2386446" cy="40146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76905" y="3248405"/>
              <a:ext cx="937260" cy="1481455"/>
            </a:xfrm>
            <a:custGeom>
              <a:avLst/>
              <a:gdLst/>
              <a:ahLst/>
              <a:cxnLst/>
              <a:rect l="l" t="t" r="r" b="b"/>
              <a:pathLst>
                <a:path w="937260" h="1481454">
                  <a:moveTo>
                    <a:pt x="0" y="1481328"/>
                  </a:moveTo>
                  <a:lnTo>
                    <a:pt x="937259" y="1481328"/>
                  </a:lnTo>
                  <a:lnTo>
                    <a:pt x="937259" y="0"/>
                  </a:lnTo>
                  <a:lnTo>
                    <a:pt x="0" y="0"/>
                  </a:lnTo>
                  <a:lnTo>
                    <a:pt x="0" y="1481328"/>
                  </a:lnTo>
                  <a:close/>
                </a:path>
              </a:pathLst>
            </a:custGeom>
            <a:ln w="2857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5286" y="3918839"/>
              <a:ext cx="129921" cy="1758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9223" y="4896739"/>
              <a:ext cx="115569" cy="177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76905" y="4798314"/>
              <a:ext cx="937260" cy="323215"/>
            </a:xfrm>
            <a:custGeom>
              <a:avLst/>
              <a:gdLst/>
              <a:ahLst/>
              <a:cxnLst/>
              <a:rect l="l" t="t" r="r" b="b"/>
              <a:pathLst>
                <a:path w="937260" h="323214">
                  <a:moveTo>
                    <a:pt x="0" y="323088"/>
                  </a:moveTo>
                  <a:lnTo>
                    <a:pt x="937259" y="323088"/>
                  </a:lnTo>
                  <a:lnTo>
                    <a:pt x="937259" y="0"/>
                  </a:lnTo>
                  <a:lnTo>
                    <a:pt x="0" y="0"/>
                  </a:lnTo>
                  <a:lnTo>
                    <a:pt x="0" y="323088"/>
                  </a:lnTo>
                  <a:close/>
                </a:path>
              </a:pathLst>
            </a:custGeom>
            <a:ln w="2857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2267" y="2799588"/>
            <a:ext cx="958596" cy="15072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95315" y="4925567"/>
            <a:ext cx="955548" cy="3901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60235" y="2807785"/>
            <a:ext cx="934212" cy="14837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60235" y="4948428"/>
            <a:ext cx="955547" cy="3581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03819" y="2819400"/>
            <a:ext cx="966216" cy="149047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03819" y="4948428"/>
            <a:ext cx="966216" cy="34137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73091" y="3511930"/>
            <a:ext cx="167259" cy="22644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82616" y="4992751"/>
            <a:ext cx="148717" cy="228981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443221" y="4615434"/>
            <a:ext cx="4747895" cy="0"/>
          </a:xfrm>
          <a:custGeom>
            <a:avLst/>
            <a:gdLst/>
            <a:ahLst/>
            <a:cxnLst/>
            <a:rect l="l" t="t" r="r" b="b"/>
            <a:pathLst>
              <a:path w="4747895">
                <a:moveTo>
                  <a:pt x="0" y="0"/>
                </a:moveTo>
                <a:lnTo>
                  <a:pt x="4747513" y="0"/>
                </a:lnTo>
              </a:path>
            </a:pathLst>
          </a:custGeom>
          <a:ln w="38100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69384" y="2413889"/>
            <a:ext cx="536193" cy="17500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14531" y="2423414"/>
            <a:ext cx="110997" cy="16548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847205" y="2424683"/>
            <a:ext cx="93599" cy="16192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135366" y="2423414"/>
            <a:ext cx="100710" cy="163195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382261" y="2730245"/>
            <a:ext cx="4809490" cy="0"/>
          </a:xfrm>
          <a:custGeom>
            <a:avLst/>
            <a:gdLst/>
            <a:ahLst/>
            <a:cxnLst/>
            <a:rect l="l" t="t" r="r" b="b"/>
            <a:pathLst>
              <a:path w="4809490">
                <a:moveTo>
                  <a:pt x="0" y="0"/>
                </a:moveTo>
                <a:lnTo>
                  <a:pt x="4808982" y="0"/>
                </a:lnTo>
              </a:path>
            </a:pathLst>
          </a:custGeom>
          <a:ln w="38100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491098" y="4375530"/>
            <a:ext cx="350520" cy="17449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757669" y="4375530"/>
            <a:ext cx="350520" cy="17449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032622" y="4375530"/>
            <a:ext cx="350520" cy="174498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0995" y="6536580"/>
            <a:ext cx="14704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005828" y="2721864"/>
            <a:ext cx="1455420" cy="1728470"/>
            <a:chOff x="7005828" y="2721864"/>
            <a:chExt cx="1455420" cy="172847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3508" y="2721864"/>
              <a:ext cx="967740" cy="1491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1004" y="2842260"/>
              <a:ext cx="934211" cy="14919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5828" y="2941320"/>
              <a:ext cx="958596" cy="150875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572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R</a:t>
            </a:r>
            <a:r>
              <a:rPr sz="2800" b="0" spc="-30" dirty="0">
                <a:latin typeface="Calibri Light"/>
                <a:cs typeface="Calibri Light"/>
              </a:rPr>
              <a:t>NN</a:t>
            </a:r>
            <a:r>
              <a:rPr sz="2800" spc="315" dirty="0">
                <a:latin typeface="LG Smart UI Bold"/>
                <a:cs typeface="LG Smart UI Bold"/>
              </a:rPr>
              <a:t>을</a:t>
            </a:r>
            <a:r>
              <a:rPr sz="2800" spc="-20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위</a:t>
            </a:r>
            <a:r>
              <a:rPr sz="2800" spc="315" dirty="0">
                <a:latin typeface="LG Smart UI Bold"/>
                <a:cs typeface="LG Smart UI Bold"/>
              </a:rPr>
              <a:t>한</a:t>
            </a:r>
            <a:r>
              <a:rPr sz="2800" spc="-13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데이</a:t>
            </a:r>
            <a:r>
              <a:rPr sz="2800" spc="315" dirty="0">
                <a:latin typeface="LG Smart UI Bold"/>
                <a:cs typeface="LG Smart UI Bold"/>
              </a:rPr>
              <a:t>터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준비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8319" y="1327226"/>
            <a:ext cx="61334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Calibri"/>
                <a:cs typeface="Calibri"/>
              </a:rPr>
              <a:t>2</a:t>
            </a:r>
            <a:r>
              <a:rPr sz="2000" b="1" dirty="0">
                <a:latin typeface="맑은 고딕"/>
                <a:cs typeface="맑은 고딕"/>
              </a:rPr>
              <a:t>차</a:t>
            </a:r>
            <a:r>
              <a:rPr sz="2000" b="1" spc="5" dirty="0">
                <a:latin typeface="맑은 고딕"/>
                <a:cs typeface="맑은 고딕"/>
              </a:rPr>
              <a:t>원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Calibri"/>
                <a:cs typeface="Calibri"/>
              </a:rPr>
              <a:t>x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데이터</a:t>
            </a:r>
            <a:r>
              <a:rPr sz="2000" b="1" spc="5" dirty="0">
                <a:latin typeface="맑은 고딕"/>
                <a:cs typeface="맑은 고딕"/>
              </a:rPr>
              <a:t>가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합쳐져</a:t>
            </a:r>
            <a:r>
              <a:rPr sz="2000" b="1" spc="5" dirty="0">
                <a:latin typeface="맑은 고딕"/>
                <a:cs typeface="맑은 고딕"/>
              </a:rPr>
              <a:t>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Calibri"/>
                <a:cs typeface="Calibri"/>
              </a:rPr>
              <a:t>3</a:t>
            </a:r>
            <a:r>
              <a:rPr sz="2000" b="1" dirty="0">
                <a:latin typeface="맑은 고딕"/>
                <a:cs typeface="맑은 고딕"/>
              </a:rPr>
              <a:t>차원</a:t>
            </a:r>
            <a:r>
              <a:rPr sz="2000" b="1" spc="5" dirty="0">
                <a:latin typeface="맑은 고딕"/>
                <a:cs typeface="맑은 고딕"/>
              </a:rPr>
              <a:t>의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데이</a:t>
            </a:r>
            <a:r>
              <a:rPr sz="2000" b="1" spc="5" dirty="0">
                <a:latin typeface="맑은 고딕"/>
                <a:cs typeface="맑은 고딕"/>
              </a:rPr>
              <a:t>터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셋</a:t>
            </a:r>
            <a:r>
              <a:rPr sz="2000" b="1" spc="5" dirty="0">
                <a:latin typeface="맑은 고딕"/>
                <a:cs typeface="맑은 고딕"/>
              </a:rPr>
              <a:t>을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구성</a:t>
            </a:r>
            <a:endParaRPr sz="2000">
              <a:latin typeface="맑은 고딕"/>
              <a:cs typeface="맑은 고딕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5920" y="2799588"/>
            <a:ext cx="958595" cy="15072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48967" y="4925567"/>
            <a:ext cx="955547" cy="3901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3888" y="2807785"/>
            <a:ext cx="934212" cy="14837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13888" y="4948428"/>
            <a:ext cx="955548" cy="3581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7471" y="2819400"/>
            <a:ext cx="966215" cy="14904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57471" y="4948428"/>
            <a:ext cx="966215" cy="34137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26756" y="3511930"/>
            <a:ext cx="167246" cy="22644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6205" y="4992751"/>
            <a:ext cx="148780" cy="228981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96874" y="4615434"/>
            <a:ext cx="4747895" cy="0"/>
          </a:xfrm>
          <a:custGeom>
            <a:avLst/>
            <a:gdLst/>
            <a:ahLst/>
            <a:cxnLst/>
            <a:rect l="l" t="t" r="r" b="b"/>
            <a:pathLst>
              <a:path w="4747895">
                <a:moveTo>
                  <a:pt x="0" y="0"/>
                </a:moveTo>
                <a:lnTo>
                  <a:pt x="4747514" y="0"/>
                </a:lnTo>
              </a:path>
            </a:pathLst>
          </a:custGeom>
          <a:ln w="38100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2934" y="2413889"/>
            <a:ext cx="536295" cy="17500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68056" y="2423414"/>
            <a:ext cx="111123" cy="16548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00857" y="2424683"/>
            <a:ext cx="93471" cy="16192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89017" y="2423414"/>
            <a:ext cx="100711" cy="163195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835913" y="2730245"/>
            <a:ext cx="4809490" cy="0"/>
          </a:xfrm>
          <a:custGeom>
            <a:avLst/>
            <a:gdLst/>
            <a:ahLst/>
            <a:cxnLst/>
            <a:rect l="l" t="t" r="r" b="b"/>
            <a:pathLst>
              <a:path w="4809490">
                <a:moveTo>
                  <a:pt x="0" y="0"/>
                </a:moveTo>
                <a:lnTo>
                  <a:pt x="4808982" y="0"/>
                </a:lnTo>
              </a:path>
            </a:pathLst>
          </a:custGeom>
          <a:ln w="38100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929892" y="4375530"/>
            <a:ext cx="350519" cy="17449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96463" y="4375530"/>
            <a:ext cx="350392" cy="17449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71289" y="4375530"/>
            <a:ext cx="350520" cy="174498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5231638" y="3599434"/>
            <a:ext cx="213995" cy="86360"/>
            <a:chOff x="5231638" y="3599434"/>
            <a:chExt cx="213995" cy="86360"/>
          </a:xfrm>
        </p:grpSpPr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31638" y="3599434"/>
              <a:ext cx="85851" cy="858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58130" y="3599434"/>
              <a:ext cx="87375" cy="85851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496814" y="3599434"/>
            <a:ext cx="85851" cy="85851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5231638" y="5079238"/>
            <a:ext cx="213995" cy="87630"/>
            <a:chOff x="5231638" y="5079238"/>
            <a:chExt cx="213995" cy="87630"/>
          </a:xfrm>
        </p:grpSpPr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31638" y="5079238"/>
              <a:ext cx="85851" cy="873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58130" y="5079238"/>
              <a:ext cx="87375" cy="87375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496814" y="5079238"/>
            <a:ext cx="85851" cy="8737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188200" y="2275839"/>
            <a:ext cx="969899" cy="24003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613268" y="4547234"/>
            <a:ext cx="601979" cy="174625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7435595" y="4931664"/>
            <a:ext cx="966469" cy="1073150"/>
            <a:chOff x="7435595" y="4931664"/>
            <a:chExt cx="966469" cy="1073150"/>
          </a:xfrm>
        </p:grpSpPr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35595" y="4931664"/>
              <a:ext cx="957072" cy="7315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5595" y="5663184"/>
              <a:ext cx="966216" cy="341375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60589" y="6077800"/>
            <a:ext cx="300227" cy="174586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87" y="6536580"/>
            <a:ext cx="14999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202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 Light"/>
                <a:cs typeface="Calibri Light"/>
              </a:rPr>
              <a:t>1.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-15" dirty="0">
                <a:latin typeface="Calibri Light"/>
                <a:cs typeface="Calibri Light"/>
              </a:rPr>
              <a:t>Simple</a:t>
            </a:r>
            <a:r>
              <a:rPr sz="2800" b="0" spc="-95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RNN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2152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모델</a:t>
            </a:r>
            <a:r>
              <a:rPr sz="2400" b="1" dirty="0">
                <a:latin typeface="맑은 고딕"/>
                <a:cs typeface="맑은 고딕"/>
              </a:rPr>
              <a:t>링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&amp;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학습</a:t>
            </a:r>
            <a:endParaRPr sz="2400"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2530" y="2346052"/>
            <a:ext cx="7686675" cy="3261360"/>
            <a:chOff x="712530" y="2346052"/>
            <a:chExt cx="7686675" cy="326136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530" y="2346052"/>
              <a:ext cx="7686233" cy="32613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01568" y="4218431"/>
              <a:ext cx="2336800" cy="216535"/>
            </a:xfrm>
            <a:custGeom>
              <a:avLst/>
              <a:gdLst/>
              <a:ahLst/>
              <a:cxnLst/>
              <a:rect l="l" t="t" r="r" b="b"/>
              <a:pathLst>
                <a:path w="2336800" h="216535">
                  <a:moveTo>
                    <a:pt x="310896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310896" y="216408"/>
                  </a:lnTo>
                  <a:lnTo>
                    <a:pt x="310896" y="0"/>
                  </a:lnTo>
                  <a:close/>
                </a:path>
                <a:path w="2336800" h="216535">
                  <a:moveTo>
                    <a:pt x="2336279" y="0"/>
                  </a:moveTo>
                  <a:lnTo>
                    <a:pt x="1563624" y="0"/>
                  </a:lnTo>
                  <a:lnTo>
                    <a:pt x="1563624" y="216408"/>
                  </a:lnTo>
                  <a:lnTo>
                    <a:pt x="2336279" y="216408"/>
                  </a:lnTo>
                  <a:lnTo>
                    <a:pt x="2336279" y="0"/>
                  </a:lnTo>
                  <a:close/>
                </a:path>
              </a:pathLst>
            </a:custGeom>
            <a:solidFill>
              <a:srgbClr val="FF0000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48684" y="3206495"/>
            <a:ext cx="2032000" cy="289560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370"/>
              </a:spcBef>
            </a:pPr>
            <a:r>
              <a:rPr sz="15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5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5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500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5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FF0000"/>
                </a:solidFill>
                <a:latin typeface="맑은 고딕"/>
                <a:cs typeface="맑은 고딕"/>
              </a:rPr>
              <a:t>수</a:t>
            </a:r>
            <a:r>
              <a:rPr sz="1500" spc="-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500" spc="10" dirty="0">
                <a:solidFill>
                  <a:srgbClr val="FF0000"/>
                </a:solidFill>
                <a:latin typeface="맑은 고딕"/>
                <a:cs typeface="맑은 고딕"/>
              </a:rPr>
              <a:t>뉴런의</a:t>
            </a:r>
            <a:r>
              <a:rPr sz="1500" spc="-18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500" spc="10" dirty="0">
                <a:solidFill>
                  <a:srgbClr val="FF0000"/>
                </a:solidFill>
                <a:latin typeface="맑은 고딕"/>
                <a:cs typeface="맑은 고딕"/>
              </a:rPr>
              <a:t>개수</a:t>
            </a:r>
            <a:r>
              <a:rPr sz="15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57015" y="3501009"/>
            <a:ext cx="1410335" cy="718185"/>
          </a:xfrm>
          <a:custGeom>
            <a:avLst/>
            <a:gdLst/>
            <a:ahLst/>
            <a:cxnLst/>
            <a:rect l="l" t="t" r="r" b="b"/>
            <a:pathLst>
              <a:path w="1410335" h="718185">
                <a:moveTo>
                  <a:pt x="50800" y="649351"/>
                </a:moveTo>
                <a:lnTo>
                  <a:pt x="0" y="717803"/>
                </a:lnTo>
                <a:lnTo>
                  <a:pt x="85217" y="717295"/>
                </a:lnTo>
                <a:lnTo>
                  <a:pt x="73766" y="694689"/>
                </a:lnTo>
                <a:lnTo>
                  <a:pt x="59562" y="694689"/>
                </a:lnTo>
                <a:lnTo>
                  <a:pt x="53848" y="683386"/>
                </a:lnTo>
                <a:lnTo>
                  <a:pt x="65145" y="677670"/>
                </a:lnTo>
                <a:lnTo>
                  <a:pt x="50800" y="649351"/>
                </a:lnTo>
                <a:close/>
              </a:path>
              <a:path w="1410335" h="718185">
                <a:moveTo>
                  <a:pt x="65145" y="677670"/>
                </a:moveTo>
                <a:lnTo>
                  <a:pt x="53848" y="683386"/>
                </a:lnTo>
                <a:lnTo>
                  <a:pt x="59562" y="694689"/>
                </a:lnTo>
                <a:lnTo>
                  <a:pt x="70868" y="688970"/>
                </a:lnTo>
                <a:lnTo>
                  <a:pt x="65145" y="677670"/>
                </a:lnTo>
                <a:close/>
              </a:path>
              <a:path w="1410335" h="718185">
                <a:moveTo>
                  <a:pt x="70868" y="688970"/>
                </a:moveTo>
                <a:lnTo>
                  <a:pt x="59562" y="694689"/>
                </a:lnTo>
                <a:lnTo>
                  <a:pt x="73766" y="694689"/>
                </a:lnTo>
                <a:lnTo>
                  <a:pt x="70868" y="688970"/>
                </a:lnTo>
                <a:close/>
              </a:path>
              <a:path w="1410335" h="718185">
                <a:moveTo>
                  <a:pt x="1404493" y="0"/>
                </a:moveTo>
                <a:lnTo>
                  <a:pt x="65145" y="677670"/>
                </a:lnTo>
                <a:lnTo>
                  <a:pt x="70868" y="688970"/>
                </a:lnTo>
                <a:lnTo>
                  <a:pt x="1410208" y="11429"/>
                </a:lnTo>
                <a:lnTo>
                  <a:pt x="14044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54723" y="3649979"/>
            <a:ext cx="2208530" cy="288290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365"/>
              </a:spcBef>
            </a:pPr>
            <a:r>
              <a:rPr sz="1500" dirty="0">
                <a:solidFill>
                  <a:srgbClr val="FF0000"/>
                </a:solidFill>
                <a:latin typeface="Calibri"/>
                <a:cs typeface="Calibri"/>
              </a:rPr>
              <a:t>[timestep</a:t>
            </a:r>
            <a:r>
              <a:rPr sz="1500" dirty="0">
                <a:solidFill>
                  <a:srgbClr val="FF0000"/>
                </a:solidFill>
                <a:latin typeface="맑은 고딕"/>
                <a:cs typeface="맑은 고딕"/>
              </a:rPr>
              <a:t>수</a:t>
            </a:r>
            <a:r>
              <a:rPr sz="150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15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0000"/>
                </a:solidFill>
                <a:latin typeface="Calibri"/>
                <a:cs typeface="Calibri"/>
              </a:rPr>
              <a:t>feature</a:t>
            </a:r>
            <a:r>
              <a:rPr sz="1500" spc="-5" dirty="0">
                <a:solidFill>
                  <a:srgbClr val="FF0000"/>
                </a:solidFill>
                <a:latin typeface="맑은 고딕"/>
                <a:cs typeface="맑은 고딕"/>
              </a:rPr>
              <a:t>수</a:t>
            </a:r>
            <a:r>
              <a:rPr sz="1500" spc="-5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27587" y="662495"/>
            <a:ext cx="4847590" cy="3568065"/>
            <a:chOff x="4827587" y="662495"/>
            <a:chExt cx="4847590" cy="3568065"/>
          </a:xfrm>
        </p:grpSpPr>
        <p:sp>
          <p:nvSpPr>
            <p:cNvPr id="13" name="object 13"/>
            <p:cNvSpPr/>
            <p:nvPr/>
          </p:nvSpPr>
          <p:spPr>
            <a:xfrm>
              <a:off x="5350763" y="3788790"/>
              <a:ext cx="1205865" cy="441325"/>
            </a:xfrm>
            <a:custGeom>
              <a:avLst/>
              <a:gdLst/>
              <a:ahLst/>
              <a:cxnLst/>
              <a:rect l="l" t="t" r="r" b="b"/>
              <a:pathLst>
                <a:path w="1205865" h="441325">
                  <a:moveTo>
                    <a:pt x="59182" y="369569"/>
                  </a:moveTo>
                  <a:lnTo>
                    <a:pt x="0" y="430783"/>
                  </a:lnTo>
                  <a:lnTo>
                    <a:pt x="84582" y="441324"/>
                  </a:lnTo>
                  <a:lnTo>
                    <a:pt x="75500" y="415670"/>
                  </a:lnTo>
                  <a:lnTo>
                    <a:pt x="61975" y="415670"/>
                  </a:lnTo>
                  <a:lnTo>
                    <a:pt x="57785" y="403732"/>
                  </a:lnTo>
                  <a:lnTo>
                    <a:pt x="69776" y="399499"/>
                  </a:lnTo>
                  <a:lnTo>
                    <a:pt x="59182" y="369569"/>
                  </a:lnTo>
                  <a:close/>
                </a:path>
                <a:path w="1205865" h="441325">
                  <a:moveTo>
                    <a:pt x="69776" y="399499"/>
                  </a:moveTo>
                  <a:lnTo>
                    <a:pt x="57785" y="403732"/>
                  </a:lnTo>
                  <a:lnTo>
                    <a:pt x="61975" y="415670"/>
                  </a:lnTo>
                  <a:lnTo>
                    <a:pt x="73998" y="411426"/>
                  </a:lnTo>
                  <a:lnTo>
                    <a:pt x="69776" y="399499"/>
                  </a:lnTo>
                  <a:close/>
                </a:path>
                <a:path w="1205865" h="441325">
                  <a:moveTo>
                    <a:pt x="73998" y="411426"/>
                  </a:moveTo>
                  <a:lnTo>
                    <a:pt x="61975" y="415670"/>
                  </a:lnTo>
                  <a:lnTo>
                    <a:pt x="75500" y="415670"/>
                  </a:lnTo>
                  <a:lnTo>
                    <a:pt x="73998" y="411426"/>
                  </a:lnTo>
                  <a:close/>
                </a:path>
                <a:path w="1205865" h="441325">
                  <a:moveTo>
                    <a:pt x="1201419" y="0"/>
                  </a:moveTo>
                  <a:lnTo>
                    <a:pt x="69776" y="399499"/>
                  </a:lnTo>
                  <a:lnTo>
                    <a:pt x="73998" y="411426"/>
                  </a:lnTo>
                  <a:lnTo>
                    <a:pt x="1205611" y="11937"/>
                  </a:lnTo>
                  <a:lnTo>
                    <a:pt x="12014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7175" y="672084"/>
              <a:ext cx="4828032" cy="22082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32350" y="667258"/>
              <a:ext cx="4838065" cy="2218055"/>
            </a:xfrm>
            <a:custGeom>
              <a:avLst/>
              <a:gdLst/>
              <a:ahLst/>
              <a:cxnLst/>
              <a:rect l="l" t="t" r="r" b="b"/>
              <a:pathLst>
                <a:path w="4838065" h="2218055">
                  <a:moveTo>
                    <a:pt x="0" y="2217801"/>
                  </a:moveTo>
                  <a:lnTo>
                    <a:pt x="4837557" y="2217801"/>
                  </a:lnTo>
                  <a:lnTo>
                    <a:pt x="4837557" y="0"/>
                  </a:lnTo>
                  <a:lnTo>
                    <a:pt x="0" y="0"/>
                  </a:lnTo>
                  <a:lnTo>
                    <a:pt x="0" y="221780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41" y="6536484"/>
            <a:ext cx="148520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1821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 Light"/>
                <a:cs typeface="Calibri Light"/>
              </a:rPr>
              <a:t>2.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15" dirty="0">
                <a:latin typeface="Calibri Light"/>
                <a:cs typeface="Calibri Light"/>
              </a:rPr>
              <a:t>Deep</a:t>
            </a:r>
            <a:r>
              <a:rPr sz="2800" b="0" spc="-110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RNN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2152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모델</a:t>
            </a:r>
            <a:r>
              <a:rPr sz="2400" b="1" dirty="0">
                <a:latin typeface="맑은 고딕"/>
                <a:cs typeface="맑은 고딕"/>
              </a:rPr>
              <a:t>링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&amp;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학습</a:t>
            </a:r>
            <a:endParaRPr sz="2400"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974" y="2158709"/>
            <a:ext cx="2388235" cy="4016375"/>
            <a:chOff x="62974" y="2158709"/>
            <a:chExt cx="2388235" cy="40163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4" y="2158709"/>
              <a:ext cx="2387916" cy="40161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80565" y="2449830"/>
              <a:ext cx="935990" cy="1483360"/>
            </a:xfrm>
            <a:custGeom>
              <a:avLst/>
              <a:gdLst/>
              <a:ahLst/>
              <a:cxnLst/>
              <a:rect l="l" t="t" r="r" b="b"/>
              <a:pathLst>
                <a:path w="935989" h="1483360">
                  <a:moveTo>
                    <a:pt x="0" y="1482852"/>
                  </a:moveTo>
                  <a:lnTo>
                    <a:pt x="935735" y="1482852"/>
                  </a:lnTo>
                  <a:lnTo>
                    <a:pt x="935735" y="0"/>
                  </a:lnTo>
                  <a:lnTo>
                    <a:pt x="0" y="0"/>
                  </a:lnTo>
                  <a:lnTo>
                    <a:pt x="0" y="1482852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84447" y="2883407"/>
            <a:ext cx="1754124" cy="275691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54223" y="3004820"/>
            <a:ext cx="427990" cy="24644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20"/>
              </a:spcBef>
            </a:pPr>
            <a:r>
              <a:rPr sz="2150" b="1" spc="5" dirty="0">
                <a:solidFill>
                  <a:srgbClr val="FF0000"/>
                </a:solidFill>
                <a:latin typeface="Calibri"/>
                <a:cs typeface="Calibri"/>
              </a:rPr>
              <a:t>t=1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Calibri"/>
              <a:cs typeface="Calibri"/>
            </a:endParaRPr>
          </a:p>
          <a:p>
            <a:pPr marL="41275" indent="-29209">
              <a:lnSpc>
                <a:spcPct val="100000"/>
              </a:lnSpc>
            </a:pPr>
            <a:r>
              <a:rPr sz="2150" b="1" spc="5" dirty="0">
                <a:solidFill>
                  <a:srgbClr val="FF0000"/>
                </a:solidFill>
                <a:latin typeface="Calibri"/>
                <a:cs typeface="Calibri"/>
              </a:rPr>
              <a:t>t=2</a:t>
            </a:r>
            <a:endParaRPr sz="2150">
              <a:latin typeface="Calibri"/>
              <a:cs typeface="Calibri"/>
            </a:endParaRPr>
          </a:p>
          <a:p>
            <a:pPr marL="41275" marR="5080">
              <a:lnSpc>
                <a:spcPct val="211000"/>
              </a:lnSpc>
              <a:spcBef>
                <a:spcPts val="295"/>
              </a:spcBef>
            </a:pPr>
            <a:r>
              <a:rPr sz="2150" b="1" spc="5" dirty="0">
                <a:solidFill>
                  <a:srgbClr val="FF0000"/>
                </a:solidFill>
                <a:latin typeface="Calibri"/>
                <a:cs typeface="Calibri"/>
              </a:rPr>
              <a:t>t=3  t=4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25994" y="2884677"/>
            <a:ext cx="1523365" cy="3231515"/>
            <a:chOff x="5525994" y="2884677"/>
            <a:chExt cx="1523365" cy="323151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5994" y="2924730"/>
              <a:ext cx="1393274" cy="31910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30339" y="2891027"/>
              <a:ext cx="512445" cy="2010410"/>
            </a:xfrm>
            <a:custGeom>
              <a:avLst/>
              <a:gdLst/>
              <a:ahLst/>
              <a:cxnLst/>
              <a:rect l="l" t="t" r="r" b="b"/>
              <a:pathLst>
                <a:path w="512445" h="2010410">
                  <a:moveTo>
                    <a:pt x="74929" y="79248"/>
                  </a:moveTo>
                  <a:lnTo>
                    <a:pt x="437133" y="461772"/>
                  </a:lnTo>
                </a:path>
                <a:path w="512445" h="2010410">
                  <a:moveTo>
                    <a:pt x="437133" y="79248"/>
                  </a:moveTo>
                  <a:lnTo>
                    <a:pt x="74929" y="461772"/>
                  </a:lnTo>
                </a:path>
                <a:path w="512445" h="2010410">
                  <a:moveTo>
                    <a:pt x="0" y="270510"/>
                  </a:moveTo>
                  <a:lnTo>
                    <a:pt x="4126" y="221897"/>
                  </a:lnTo>
                  <a:lnTo>
                    <a:pt x="16023" y="176139"/>
                  </a:lnTo>
                  <a:lnTo>
                    <a:pt x="34967" y="133999"/>
                  </a:lnTo>
                  <a:lnTo>
                    <a:pt x="60232" y="96243"/>
                  </a:lnTo>
                  <a:lnTo>
                    <a:pt x="91095" y="63635"/>
                  </a:lnTo>
                  <a:lnTo>
                    <a:pt x="126830" y="36942"/>
                  </a:lnTo>
                  <a:lnTo>
                    <a:pt x="166714" y="16929"/>
                  </a:lnTo>
                  <a:lnTo>
                    <a:pt x="210023" y="4359"/>
                  </a:lnTo>
                  <a:lnTo>
                    <a:pt x="256031" y="0"/>
                  </a:lnTo>
                  <a:lnTo>
                    <a:pt x="302040" y="4359"/>
                  </a:lnTo>
                  <a:lnTo>
                    <a:pt x="345349" y="16929"/>
                  </a:lnTo>
                  <a:lnTo>
                    <a:pt x="385233" y="36942"/>
                  </a:lnTo>
                  <a:lnTo>
                    <a:pt x="420968" y="63635"/>
                  </a:lnTo>
                  <a:lnTo>
                    <a:pt x="451831" y="96243"/>
                  </a:lnTo>
                  <a:lnTo>
                    <a:pt x="477096" y="133999"/>
                  </a:lnTo>
                  <a:lnTo>
                    <a:pt x="496040" y="176139"/>
                  </a:lnTo>
                  <a:lnTo>
                    <a:pt x="507937" y="221897"/>
                  </a:lnTo>
                  <a:lnTo>
                    <a:pt x="512063" y="270510"/>
                  </a:lnTo>
                  <a:lnTo>
                    <a:pt x="507937" y="319122"/>
                  </a:lnTo>
                  <a:lnTo>
                    <a:pt x="496040" y="364880"/>
                  </a:lnTo>
                  <a:lnTo>
                    <a:pt x="477096" y="407020"/>
                  </a:lnTo>
                  <a:lnTo>
                    <a:pt x="451831" y="444776"/>
                  </a:lnTo>
                  <a:lnTo>
                    <a:pt x="420968" y="477384"/>
                  </a:lnTo>
                  <a:lnTo>
                    <a:pt x="385233" y="504077"/>
                  </a:lnTo>
                  <a:lnTo>
                    <a:pt x="345349" y="524090"/>
                  </a:lnTo>
                  <a:lnTo>
                    <a:pt x="302040" y="536660"/>
                  </a:lnTo>
                  <a:lnTo>
                    <a:pt x="256031" y="541020"/>
                  </a:lnTo>
                  <a:lnTo>
                    <a:pt x="210023" y="536660"/>
                  </a:lnTo>
                  <a:lnTo>
                    <a:pt x="166714" y="524090"/>
                  </a:lnTo>
                  <a:lnTo>
                    <a:pt x="126830" y="504077"/>
                  </a:lnTo>
                  <a:lnTo>
                    <a:pt x="91095" y="477384"/>
                  </a:lnTo>
                  <a:lnTo>
                    <a:pt x="60232" y="444776"/>
                  </a:lnTo>
                  <a:lnTo>
                    <a:pt x="34967" y="407020"/>
                  </a:lnTo>
                  <a:lnTo>
                    <a:pt x="16023" y="364880"/>
                  </a:lnTo>
                  <a:lnTo>
                    <a:pt x="4126" y="319122"/>
                  </a:lnTo>
                  <a:lnTo>
                    <a:pt x="0" y="270510"/>
                  </a:lnTo>
                  <a:close/>
                </a:path>
                <a:path w="512445" h="2010410">
                  <a:moveTo>
                    <a:pt x="74929" y="801624"/>
                  </a:moveTo>
                  <a:lnTo>
                    <a:pt x="437133" y="1184148"/>
                  </a:lnTo>
                </a:path>
                <a:path w="512445" h="2010410">
                  <a:moveTo>
                    <a:pt x="437133" y="801624"/>
                  </a:moveTo>
                  <a:lnTo>
                    <a:pt x="74929" y="1184148"/>
                  </a:lnTo>
                </a:path>
                <a:path w="512445" h="2010410">
                  <a:moveTo>
                    <a:pt x="0" y="992886"/>
                  </a:moveTo>
                  <a:lnTo>
                    <a:pt x="4126" y="944273"/>
                  </a:lnTo>
                  <a:lnTo>
                    <a:pt x="16023" y="898515"/>
                  </a:lnTo>
                  <a:lnTo>
                    <a:pt x="34967" y="856375"/>
                  </a:lnTo>
                  <a:lnTo>
                    <a:pt x="60232" y="818619"/>
                  </a:lnTo>
                  <a:lnTo>
                    <a:pt x="91095" y="786011"/>
                  </a:lnTo>
                  <a:lnTo>
                    <a:pt x="126830" y="759318"/>
                  </a:lnTo>
                  <a:lnTo>
                    <a:pt x="166714" y="739305"/>
                  </a:lnTo>
                  <a:lnTo>
                    <a:pt x="210023" y="726735"/>
                  </a:lnTo>
                  <a:lnTo>
                    <a:pt x="256031" y="722376"/>
                  </a:lnTo>
                  <a:lnTo>
                    <a:pt x="302040" y="726735"/>
                  </a:lnTo>
                  <a:lnTo>
                    <a:pt x="345349" y="739305"/>
                  </a:lnTo>
                  <a:lnTo>
                    <a:pt x="385233" y="759318"/>
                  </a:lnTo>
                  <a:lnTo>
                    <a:pt x="420968" y="786011"/>
                  </a:lnTo>
                  <a:lnTo>
                    <a:pt x="451831" y="818619"/>
                  </a:lnTo>
                  <a:lnTo>
                    <a:pt x="477096" y="856375"/>
                  </a:lnTo>
                  <a:lnTo>
                    <a:pt x="496040" y="898515"/>
                  </a:lnTo>
                  <a:lnTo>
                    <a:pt x="507937" y="944273"/>
                  </a:lnTo>
                  <a:lnTo>
                    <a:pt x="512063" y="992886"/>
                  </a:lnTo>
                  <a:lnTo>
                    <a:pt x="507937" y="1041498"/>
                  </a:lnTo>
                  <a:lnTo>
                    <a:pt x="496040" y="1087256"/>
                  </a:lnTo>
                  <a:lnTo>
                    <a:pt x="477096" y="1129396"/>
                  </a:lnTo>
                  <a:lnTo>
                    <a:pt x="451831" y="1167152"/>
                  </a:lnTo>
                  <a:lnTo>
                    <a:pt x="420968" y="1199760"/>
                  </a:lnTo>
                  <a:lnTo>
                    <a:pt x="385233" y="1226453"/>
                  </a:lnTo>
                  <a:lnTo>
                    <a:pt x="345349" y="1246466"/>
                  </a:lnTo>
                  <a:lnTo>
                    <a:pt x="302040" y="1259036"/>
                  </a:lnTo>
                  <a:lnTo>
                    <a:pt x="256031" y="1263396"/>
                  </a:lnTo>
                  <a:lnTo>
                    <a:pt x="210023" y="1259036"/>
                  </a:lnTo>
                  <a:lnTo>
                    <a:pt x="166714" y="1246466"/>
                  </a:lnTo>
                  <a:lnTo>
                    <a:pt x="126830" y="1226453"/>
                  </a:lnTo>
                  <a:lnTo>
                    <a:pt x="91095" y="1199760"/>
                  </a:lnTo>
                  <a:lnTo>
                    <a:pt x="60232" y="1167152"/>
                  </a:lnTo>
                  <a:lnTo>
                    <a:pt x="34967" y="1129396"/>
                  </a:lnTo>
                  <a:lnTo>
                    <a:pt x="16023" y="1087256"/>
                  </a:lnTo>
                  <a:lnTo>
                    <a:pt x="4126" y="1041498"/>
                  </a:lnTo>
                  <a:lnTo>
                    <a:pt x="0" y="992886"/>
                  </a:lnTo>
                  <a:close/>
                </a:path>
                <a:path w="512445" h="2010410">
                  <a:moveTo>
                    <a:pt x="74929" y="1549654"/>
                  </a:moveTo>
                  <a:lnTo>
                    <a:pt x="437133" y="1931162"/>
                  </a:lnTo>
                </a:path>
                <a:path w="512445" h="2010410">
                  <a:moveTo>
                    <a:pt x="437133" y="1549654"/>
                  </a:moveTo>
                  <a:lnTo>
                    <a:pt x="74929" y="1931162"/>
                  </a:lnTo>
                </a:path>
                <a:path w="512445" h="2010410">
                  <a:moveTo>
                    <a:pt x="0" y="1740408"/>
                  </a:moveTo>
                  <a:lnTo>
                    <a:pt x="4126" y="1691922"/>
                  </a:lnTo>
                  <a:lnTo>
                    <a:pt x="16023" y="1646286"/>
                  </a:lnTo>
                  <a:lnTo>
                    <a:pt x="34967" y="1604264"/>
                  </a:lnTo>
                  <a:lnTo>
                    <a:pt x="60232" y="1566615"/>
                  </a:lnTo>
                  <a:lnTo>
                    <a:pt x="91095" y="1534103"/>
                  </a:lnTo>
                  <a:lnTo>
                    <a:pt x="126830" y="1507489"/>
                  </a:lnTo>
                  <a:lnTo>
                    <a:pt x="166714" y="1487536"/>
                  </a:lnTo>
                  <a:lnTo>
                    <a:pt x="210023" y="1475006"/>
                  </a:lnTo>
                  <a:lnTo>
                    <a:pt x="256031" y="1470660"/>
                  </a:lnTo>
                  <a:lnTo>
                    <a:pt x="302040" y="1475006"/>
                  </a:lnTo>
                  <a:lnTo>
                    <a:pt x="345349" y="1487536"/>
                  </a:lnTo>
                  <a:lnTo>
                    <a:pt x="385233" y="1507490"/>
                  </a:lnTo>
                  <a:lnTo>
                    <a:pt x="420968" y="1534103"/>
                  </a:lnTo>
                  <a:lnTo>
                    <a:pt x="451831" y="1566615"/>
                  </a:lnTo>
                  <a:lnTo>
                    <a:pt x="477096" y="1604264"/>
                  </a:lnTo>
                  <a:lnTo>
                    <a:pt x="496040" y="1646286"/>
                  </a:lnTo>
                  <a:lnTo>
                    <a:pt x="507937" y="1691922"/>
                  </a:lnTo>
                  <a:lnTo>
                    <a:pt x="512063" y="1740408"/>
                  </a:lnTo>
                  <a:lnTo>
                    <a:pt x="507937" y="1788893"/>
                  </a:lnTo>
                  <a:lnTo>
                    <a:pt x="496040" y="1834529"/>
                  </a:lnTo>
                  <a:lnTo>
                    <a:pt x="477096" y="1876552"/>
                  </a:lnTo>
                  <a:lnTo>
                    <a:pt x="451831" y="1914200"/>
                  </a:lnTo>
                  <a:lnTo>
                    <a:pt x="420968" y="1946712"/>
                  </a:lnTo>
                  <a:lnTo>
                    <a:pt x="385233" y="1973326"/>
                  </a:lnTo>
                  <a:lnTo>
                    <a:pt x="345349" y="1993279"/>
                  </a:lnTo>
                  <a:lnTo>
                    <a:pt x="302040" y="2005809"/>
                  </a:lnTo>
                  <a:lnTo>
                    <a:pt x="256031" y="2010156"/>
                  </a:lnTo>
                  <a:lnTo>
                    <a:pt x="210023" y="2005809"/>
                  </a:lnTo>
                  <a:lnTo>
                    <a:pt x="166714" y="1993279"/>
                  </a:lnTo>
                  <a:lnTo>
                    <a:pt x="126830" y="1973325"/>
                  </a:lnTo>
                  <a:lnTo>
                    <a:pt x="91095" y="1946712"/>
                  </a:lnTo>
                  <a:lnTo>
                    <a:pt x="60232" y="1914200"/>
                  </a:lnTo>
                  <a:lnTo>
                    <a:pt x="34967" y="1876551"/>
                  </a:lnTo>
                  <a:lnTo>
                    <a:pt x="16023" y="1834529"/>
                  </a:lnTo>
                  <a:lnTo>
                    <a:pt x="4126" y="1788893"/>
                  </a:lnTo>
                  <a:lnTo>
                    <a:pt x="0" y="174040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700210" y="2037143"/>
            <a:ext cx="7069455" cy="344170"/>
            <a:chOff x="2700210" y="2037143"/>
            <a:chExt cx="7069455" cy="34417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4351" y="2046731"/>
              <a:ext cx="6946537" cy="27267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04973" y="2041905"/>
              <a:ext cx="7059930" cy="334645"/>
            </a:xfrm>
            <a:custGeom>
              <a:avLst/>
              <a:gdLst/>
              <a:ahLst/>
              <a:cxnLst/>
              <a:rect l="l" t="t" r="r" b="b"/>
              <a:pathLst>
                <a:path w="7059930" h="334644">
                  <a:moveTo>
                    <a:pt x="0" y="334137"/>
                  </a:moveTo>
                  <a:lnTo>
                    <a:pt x="7059549" y="334137"/>
                  </a:lnTo>
                  <a:lnTo>
                    <a:pt x="7059549" y="0"/>
                  </a:lnTo>
                  <a:lnTo>
                    <a:pt x="0" y="0"/>
                  </a:lnTo>
                  <a:lnTo>
                    <a:pt x="0" y="33413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31736" y="2063495"/>
              <a:ext cx="2601595" cy="294640"/>
            </a:xfrm>
            <a:custGeom>
              <a:avLst/>
              <a:gdLst/>
              <a:ahLst/>
              <a:cxnLst/>
              <a:rect l="l" t="t" r="r" b="b"/>
              <a:pathLst>
                <a:path w="2601595" h="294639">
                  <a:moveTo>
                    <a:pt x="2601468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2601468" y="294132"/>
                  </a:lnTo>
                  <a:lnTo>
                    <a:pt x="2601468" y="0"/>
                  </a:lnTo>
                  <a:close/>
                </a:path>
              </a:pathLst>
            </a:custGeom>
            <a:solidFill>
              <a:srgbClr val="FF0000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87" y="6536580"/>
            <a:ext cx="14999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97067" y="2883407"/>
            <a:ext cx="2741930" cy="3241675"/>
            <a:chOff x="5497067" y="2883407"/>
            <a:chExt cx="2741930" cy="32416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7950" y="2924730"/>
              <a:ext cx="1393274" cy="31910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7067" y="2883407"/>
              <a:ext cx="1475232" cy="32415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22107" y="2891027"/>
              <a:ext cx="510540" cy="2004060"/>
            </a:xfrm>
            <a:custGeom>
              <a:avLst/>
              <a:gdLst/>
              <a:ahLst/>
              <a:cxnLst/>
              <a:rect l="l" t="t" r="r" b="b"/>
              <a:pathLst>
                <a:path w="510540" h="2004060">
                  <a:moveTo>
                    <a:pt x="74802" y="79248"/>
                  </a:moveTo>
                  <a:lnTo>
                    <a:pt x="435737" y="461772"/>
                  </a:lnTo>
                </a:path>
                <a:path w="510540" h="2004060">
                  <a:moveTo>
                    <a:pt x="435737" y="79248"/>
                  </a:moveTo>
                  <a:lnTo>
                    <a:pt x="74802" y="461772"/>
                  </a:lnTo>
                </a:path>
                <a:path w="510540" h="2004060">
                  <a:moveTo>
                    <a:pt x="0" y="270510"/>
                  </a:moveTo>
                  <a:lnTo>
                    <a:pt x="4113" y="221897"/>
                  </a:lnTo>
                  <a:lnTo>
                    <a:pt x="15971" y="176139"/>
                  </a:lnTo>
                  <a:lnTo>
                    <a:pt x="34854" y="133999"/>
                  </a:lnTo>
                  <a:lnTo>
                    <a:pt x="60040" y="96243"/>
                  </a:lnTo>
                  <a:lnTo>
                    <a:pt x="90807" y="63635"/>
                  </a:lnTo>
                  <a:lnTo>
                    <a:pt x="126435" y="36942"/>
                  </a:lnTo>
                  <a:lnTo>
                    <a:pt x="166202" y="16929"/>
                  </a:lnTo>
                  <a:lnTo>
                    <a:pt x="209387" y="4359"/>
                  </a:lnTo>
                  <a:lnTo>
                    <a:pt x="255270" y="0"/>
                  </a:lnTo>
                  <a:lnTo>
                    <a:pt x="301152" y="4359"/>
                  </a:lnTo>
                  <a:lnTo>
                    <a:pt x="344337" y="16929"/>
                  </a:lnTo>
                  <a:lnTo>
                    <a:pt x="384104" y="36942"/>
                  </a:lnTo>
                  <a:lnTo>
                    <a:pt x="419732" y="63635"/>
                  </a:lnTo>
                  <a:lnTo>
                    <a:pt x="450499" y="96243"/>
                  </a:lnTo>
                  <a:lnTo>
                    <a:pt x="475685" y="133999"/>
                  </a:lnTo>
                  <a:lnTo>
                    <a:pt x="494568" y="176139"/>
                  </a:lnTo>
                  <a:lnTo>
                    <a:pt x="506426" y="221897"/>
                  </a:lnTo>
                  <a:lnTo>
                    <a:pt x="510540" y="270510"/>
                  </a:lnTo>
                  <a:lnTo>
                    <a:pt x="506426" y="319122"/>
                  </a:lnTo>
                  <a:lnTo>
                    <a:pt x="494568" y="364880"/>
                  </a:lnTo>
                  <a:lnTo>
                    <a:pt x="475685" y="407020"/>
                  </a:lnTo>
                  <a:lnTo>
                    <a:pt x="450499" y="444776"/>
                  </a:lnTo>
                  <a:lnTo>
                    <a:pt x="419732" y="477384"/>
                  </a:lnTo>
                  <a:lnTo>
                    <a:pt x="384104" y="504077"/>
                  </a:lnTo>
                  <a:lnTo>
                    <a:pt x="344337" y="524090"/>
                  </a:lnTo>
                  <a:lnTo>
                    <a:pt x="301152" y="536660"/>
                  </a:lnTo>
                  <a:lnTo>
                    <a:pt x="255270" y="541020"/>
                  </a:lnTo>
                  <a:lnTo>
                    <a:pt x="209387" y="536660"/>
                  </a:lnTo>
                  <a:lnTo>
                    <a:pt x="166202" y="524090"/>
                  </a:lnTo>
                  <a:lnTo>
                    <a:pt x="126435" y="504077"/>
                  </a:lnTo>
                  <a:lnTo>
                    <a:pt x="90807" y="477384"/>
                  </a:lnTo>
                  <a:lnTo>
                    <a:pt x="60040" y="444776"/>
                  </a:lnTo>
                  <a:lnTo>
                    <a:pt x="34854" y="407020"/>
                  </a:lnTo>
                  <a:lnTo>
                    <a:pt x="15971" y="364880"/>
                  </a:lnTo>
                  <a:lnTo>
                    <a:pt x="4113" y="319122"/>
                  </a:lnTo>
                  <a:lnTo>
                    <a:pt x="0" y="270510"/>
                  </a:lnTo>
                  <a:close/>
                </a:path>
                <a:path w="510540" h="2004060">
                  <a:moveTo>
                    <a:pt x="74802" y="786130"/>
                  </a:moveTo>
                  <a:lnTo>
                    <a:pt x="435737" y="1167638"/>
                  </a:lnTo>
                </a:path>
                <a:path w="510540" h="2004060">
                  <a:moveTo>
                    <a:pt x="435737" y="786130"/>
                  </a:moveTo>
                  <a:lnTo>
                    <a:pt x="74802" y="1167638"/>
                  </a:lnTo>
                </a:path>
                <a:path w="510540" h="2004060">
                  <a:moveTo>
                    <a:pt x="0" y="976884"/>
                  </a:moveTo>
                  <a:lnTo>
                    <a:pt x="4113" y="928398"/>
                  </a:lnTo>
                  <a:lnTo>
                    <a:pt x="15971" y="882762"/>
                  </a:lnTo>
                  <a:lnTo>
                    <a:pt x="34854" y="840740"/>
                  </a:lnTo>
                  <a:lnTo>
                    <a:pt x="60040" y="803091"/>
                  </a:lnTo>
                  <a:lnTo>
                    <a:pt x="90807" y="770579"/>
                  </a:lnTo>
                  <a:lnTo>
                    <a:pt x="126435" y="743966"/>
                  </a:lnTo>
                  <a:lnTo>
                    <a:pt x="166202" y="724012"/>
                  </a:lnTo>
                  <a:lnTo>
                    <a:pt x="209387" y="711482"/>
                  </a:lnTo>
                  <a:lnTo>
                    <a:pt x="255270" y="707136"/>
                  </a:lnTo>
                  <a:lnTo>
                    <a:pt x="301152" y="711482"/>
                  </a:lnTo>
                  <a:lnTo>
                    <a:pt x="344337" y="724012"/>
                  </a:lnTo>
                  <a:lnTo>
                    <a:pt x="384104" y="743966"/>
                  </a:lnTo>
                  <a:lnTo>
                    <a:pt x="419732" y="770579"/>
                  </a:lnTo>
                  <a:lnTo>
                    <a:pt x="450499" y="803091"/>
                  </a:lnTo>
                  <a:lnTo>
                    <a:pt x="475685" y="840740"/>
                  </a:lnTo>
                  <a:lnTo>
                    <a:pt x="494568" y="882762"/>
                  </a:lnTo>
                  <a:lnTo>
                    <a:pt x="506426" y="928398"/>
                  </a:lnTo>
                  <a:lnTo>
                    <a:pt x="510540" y="976884"/>
                  </a:lnTo>
                  <a:lnTo>
                    <a:pt x="506426" y="1025369"/>
                  </a:lnTo>
                  <a:lnTo>
                    <a:pt x="494568" y="1071005"/>
                  </a:lnTo>
                  <a:lnTo>
                    <a:pt x="475685" y="1113028"/>
                  </a:lnTo>
                  <a:lnTo>
                    <a:pt x="450499" y="1150676"/>
                  </a:lnTo>
                  <a:lnTo>
                    <a:pt x="419732" y="1183188"/>
                  </a:lnTo>
                  <a:lnTo>
                    <a:pt x="384104" y="1209802"/>
                  </a:lnTo>
                  <a:lnTo>
                    <a:pt x="344337" y="1229755"/>
                  </a:lnTo>
                  <a:lnTo>
                    <a:pt x="301152" y="1242285"/>
                  </a:lnTo>
                  <a:lnTo>
                    <a:pt x="255270" y="1246632"/>
                  </a:lnTo>
                  <a:lnTo>
                    <a:pt x="209387" y="1242285"/>
                  </a:lnTo>
                  <a:lnTo>
                    <a:pt x="166202" y="1229755"/>
                  </a:lnTo>
                  <a:lnTo>
                    <a:pt x="126435" y="1209802"/>
                  </a:lnTo>
                  <a:lnTo>
                    <a:pt x="90807" y="1183188"/>
                  </a:lnTo>
                  <a:lnTo>
                    <a:pt x="60040" y="1150676"/>
                  </a:lnTo>
                  <a:lnTo>
                    <a:pt x="34854" y="1113027"/>
                  </a:lnTo>
                  <a:lnTo>
                    <a:pt x="15971" y="1071005"/>
                  </a:lnTo>
                  <a:lnTo>
                    <a:pt x="4113" y="1025369"/>
                  </a:lnTo>
                  <a:lnTo>
                    <a:pt x="0" y="976884"/>
                  </a:lnTo>
                  <a:close/>
                </a:path>
                <a:path w="510540" h="2004060">
                  <a:moveTo>
                    <a:pt x="74802" y="1543558"/>
                  </a:moveTo>
                  <a:lnTo>
                    <a:pt x="435737" y="1925066"/>
                  </a:lnTo>
                </a:path>
                <a:path w="510540" h="2004060">
                  <a:moveTo>
                    <a:pt x="435737" y="1543558"/>
                  </a:moveTo>
                  <a:lnTo>
                    <a:pt x="74802" y="1925066"/>
                  </a:lnTo>
                </a:path>
                <a:path w="510540" h="2004060">
                  <a:moveTo>
                    <a:pt x="0" y="1734312"/>
                  </a:moveTo>
                  <a:lnTo>
                    <a:pt x="4113" y="1685826"/>
                  </a:lnTo>
                  <a:lnTo>
                    <a:pt x="15971" y="1640190"/>
                  </a:lnTo>
                  <a:lnTo>
                    <a:pt x="34854" y="1598168"/>
                  </a:lnTo>
                  <a:lnTo>
                    <a:pt x="60040" y="1560519"/>
                  </a:lnTo>
                  <a:lnTo>
                    <a:pt x="90807" y="1528007"/>
                  </a:lnTo>
                  <a:lnTo>
                    <a:pt x="126435" y="1501394"/>
                  </a:lnTo>
                  <a:lnTo>
                    <a:pt x="166202" y="1481440"/>
                  </a:lnTo>
                  <a:lnTo>
                    <a:pt x="209387" y="1468910"/>
                  </a:lnTo>
                  <a:lnTo>
                    <a:pt x="255270" y="1464564"/>
                  </a:lnTo>
                  <a:lnTo>
                    <a:pt x="301152" y="1468910"/>
                  </a:lnTo>
                  <a:lnTo>
                    <a:pt x="344337" y="1481440"/>
                  </a:lnTo>
                  <a:lnTo>
                    <a:pt x="384104" y="1501394"/>
                  </a:lnTo>
                  <a:lnTo>
                    <a:pt x="419732" y="1528007"/>
                  </a:lnTo>
                  <a:lnTo>
                    <a:pt x="450499" y="1560519"/>
                  </a:lnTo>
                  <a:lnTo>
                    <a:pt x="475685" y="1598168"/>
                  </a:lnTo>
                  <a:lnTo>
                    <a:pt x="494568" y="1640190"/>
                  </a:lnTo>
                  <a:lnTo>
                    <a:pt x="506426" y="1685826"/>
                  </a:lnTo>
                  <a:lnTo>
                    <a:pt x="510540" y="1734312"/>
                  </a:lnTo>
                  <a:lnTo>
                    <a:pt x="506426" y="1782797"/>
                  </a:lnTo>
                  <a:lnTo>
                    <a:pt x="494568" y="1828433"/>
                  </a:lnTo>
                  <a:lnTo>
                    <a:pt x="475685" y="1870456"/>
                  </a:lnTo>
                  <a:lnTo>
                    <a:pt x="450499" y="1908104"/>
                  </a:lnTo>
                  <a:lnTo>
                    <a:pt x="419732" y="1940616"/>
                  </a:lnTo>
                  <a:lnTo>
                    <a:pt x="384104" y="1967230"/>
                  </a:lnTo>
                  <a:lnTo>
                    <a:pt x="344337" y="1987183"/>
                  </a:lnTo>
                  <a:lnTo>
                    <a:pt x="301152" y="1999713"/>
                  </a:lnTo>
                  <a:lnTo>
                    <a:pt x="255270" y="2004060"/>
                  </a:lnTo>
                  <a:lnTo>
                    <a:pt x="209387" y="1999713"/>
                  </a:lnTo>
                  <a:lnTo>
                    <a:pt x="166202" y="1987183"/>
                  </a:lnTo>
                  <a:lnTo>
                    <a:pt x="126435" y="1967229"/>
                  </a:lnTo>
                  <a:lnTo>
                    <a:pt x="90807" y="1940616"/>
                  </a:lnTo>
                  <a:lnTo>
                    <a:pt x="60040" y="1908104"/>
                  </a:lnTo>
                  <a:lnTo>
                    <a:pt x="34854" y="1870455"/>
                  </a:lnTo>
                  <a:lnTo>
                    <a:pt x="15971" y="1828433"/>
                  </a:lnTo>
                  <a:lnTo>
                    <a:pt x="4113" y="1782797"/>
                  </a:lnTo>
                  <a:lnTo>
                    <a:pt x="0" y="173431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1821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 Light"/>
                <a:cs typeface="Calibri Light"/>
              </a:rPr>
              <a:t>2.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15" dirty="0">
                <a:latin typeface="Calibri Light"/>
                <a:cs typeface="Calibri Light"/>
              </a:rPr>
              <a:t>Deep</a:t>
            </a:r>
            <a:r>
              <a:rPr sz="2800" b="0" spc="-110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RNN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8319" y="1318082"/>
            <a:ext cx="2152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모델</a:t>
            </a:r>
            <a:r>
              <a:rPr sz="2400" b="1" dirty="0">
                <a:latin typeface="맑은 고딕"/>
                <a:cs typeface="맑은 고딕"/>
              </a:rPr>
              <a:t>링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&amp;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학습</a:t>
            </a:r>
            <a:endParaRPr sz="2400">
              <a:latin typeface="맑은 고딕"/>
              <a:cs typeface="맑은 고딕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974" y="2158709"/>
            <a:ext cx="2388235" cy="4016375"/>
            <a:chOff x="62974" y="2158709"/>
            <a:chExt cx="2388235" cy="401637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74" y="2158709"/>
              <a:ext cx="2387916" cy="40161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80565" y="2449830"/>
              <a:ext cx="935990" cy="1483360"/>
            </a:xfrm>
            <a:custGeom>
              <a:avLst/>
              <a:gdLst/>
              <a:ahLst/>
              <a:cxnLst/>
              <a:rect l="l" t="t" r="r" b="b"/>
              <a:pathLst>
                <a:path w="935989" h="1483360">
                  <a:moveTo>
                    <a:pt x="0" y="1482852"/>
                  </a:moveTo>
                  <a:lnTo>
                    <a:pt x="935735" y="1482852"/>
                  </a:lnTo>
                  <a:lnTo>
                    <a:pt x="935735" y="0"/>
                  </a:lnTo>
                  <a:lnTo>
                    <a:pt x="0" y="0"/>
                  </a:lnTo>
                  <a:lnTo>
                    <a:pt x="0" y="1482852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84447" y="2883407"/>
            <a:ext cx="1754124" cy="275691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054223" y="3004820"/>
            <a:ext cx="427990" cy="24644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20"/>
              </a:spcBef>
            </a:pPr>
            <a:r>
              <a:rPr sz="2150" b="1" spc="5" dirty="0">
                <a:solidFill>
                  <a:srgbClr val="FF0000"/>
                </a:solidFill>
                <a:latin typeface="Calibri"/>
                <a:cs typeface="Calibri"/>
              </a:rPr>
              <a:t>t=1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Calibri"/>
              <a:cs typeface="Calibri"/>
            </a:endParaRPr>
          </a:p>
          <a:p>
            <a:pPr marL="41275" indent="-29209">
              <a:lnSpc>
                <a:spcPct val="100000"/>
              </a:lnSpc>
            </a:pPr>
            <a:r>
              <a:rPr sz="2150" b="1" spc="5" dirty="0">
                <a:solidFill>
                  <a:srgbClr val="FF0000"/>
                </a:solidFill>
                <a:latin typeface="Calibri"/>
                <a:cs typeface="Calibri"/>
              </a:rPr>
              <a:t>t=2</a:t>
            </a:r>
            <a:endParaRPr sz="2150">
              <a:latin typeface="Calibri"/>
              <a:cs typeface="Calibri"/>
            </a:endParaRPr>
          </a:p>
          <a:p>
            <a:pPr marL="41275" marR="5080">
              <a:lnSpc>
                <a:spcPct val="211000"/>
              </a:lnSpc>
              <a:spcBef>
                <a:spcPts val="295"/>
              </a:spcBef>
            </a:pPr>
            <a:r>
              <a:rPr sz="2150" b="1" spc="5" dirty="0">
                <a:solidFill>
                  <a:srgbClr val="FF0000"/>
                </a:solidFill>
                <a:latin typeface="Calibri"/>
                <a:cs typeface="Calibri"/>
              </a:rPr>
              <a:t>t=3  t=4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79458" y="1939607"/>
            <a:ext cx="7061834" cy="641350"/>
            <a:chOff x="2779458" y="1939607"/>
            <a:chExt cx="7061834" cy="64135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8558" y="2002114"/>
              <a:ext cx="6976340" cy="5291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784220" y="1944370"/>
              <a:ext cx="7052309" cy="631825"/>
            </a:xfrm>
            <a:custGeom>
              <a:avLst/>
              <a:gdLst/>
              <a:ahLst/>
              <a:cxnLst/>
              <a:rect l="l" t="t" r="r" b="b"/>
              <a:pathLst>
                <a:path w="7052309" h="631825">
                  <a:moveTo>
                    <a:pt x="0" y="631316"/>
                  </a:moveTo>
                  <a:lnTo>
                    <a:pt x="7051929" y="631316"/>
                  </a:lnTo>
                  <a:lnTo>
                    <a:pt x="7051929" y="0"/>
                  </a:lnTo>
                  <a:lnTo>
                    <a:pt x="0" y="0"/>
                  </a:lnTo>
                  <a:lnTo>
                    <a:pt x="0" y="63131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85132" y="1975103"/>
              <a:ext cx="5274945" cy="576580"/>
            </a:xfrm>
            <a:custGeom>
              <a:avLst/>
              <a:gdLst/>
              <a:ahLst/>
              <a:cxnLst/>
              <a:rect l="l" t="t" r="r" b="b"/>
              <a:pathLst>
                <a:path w="5274945" h="576580">
                  <a:moveTo>
                    <a:pt x="5274564" y="0"/>
                  </a:moveTo>
                  <a:lnTo>
                    <a:pt x="2673096" y="0"/>
                  </a:lnTo>
                  <a:lnTo>
                    <a:pt x="2673096" y="281940"/>
                  </a:lnTo>
                  <a:lnTo>
                    <a:pt x="0" y="281940"/>
                  </a:lnTo>
                  <a:lnTo>
                    <a:pt x="0" y="576072"/>
                  </a:lnTo>
                  <a:lnTo>
                    <a:pt x="2738628" y="576072"/>
                  </a:lnTo>
                  <a:lnTo>
                    <a:pt x="2738628" y="292608"/>
                  </a:lnTo>
                  <a:lnTo>
                    <a:pt x="5274564" y="292608"/>
                  </a:lnTo>
                  <a:lnTo>
                    <a:pt x="5274564" y="0"/>
                  </a:lnTo>
                  <a:close/>
                </a:path>
              </a:pathLst>
            </a:custGeom>
            <a:solidFill>
              <a:srgbClr val="FF0000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41" y="6536580"/>
            <a:ext cx="148520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2569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return_sequences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55789"/>
            <a:ext cx="8274684" cy="13258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6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10" dirty="0">
                <a:latin typeface="Calibri"/>
                <a:cs typeface="Calibri"/>
              </a:rPr>
              <a:t>return_sequences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5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1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rue : 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입력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데이터의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차원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유지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각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me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ep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마다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생성된</a:t>
            </a:r>
            <a:r>
              <a:rPr sz="1800" spc="-2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hidd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값을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사용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442595" lvl="1" indent="-179070">
              <a:lnSpc>
                <a:spcPts val="2050"/>
              </a:lnSpc>
              <a:spcBef>
                <a:spcPts val="28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5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alse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입력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데이터의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차원이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맑은 고딕"/>
                <a:cs typeface="맑은 고딕"/>
              </a:rPr>
              <a:t>차원으로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줄어든다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85090" algn="ctr">
              <a:lnSpc>
                <a:spcPts val="2050"/>
              </a:lnSpc>
            </a:pPr>
            <a:r>
              <a:rPr sz="1800" dirty="0">
                <a:latin typeface="맑은 고딕"/>
                <a:cs typeface="맑은 고딕"/>
              </a:rPr>
              <a:t>가장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마지막</a:t>
            </a:r>
            <a:r>
              <a:rPr sz="1800" spc="-2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me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에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의해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만들어진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hidd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값을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사용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62202" y="3812666"/>
          <a:ext cx="1637663" cy="553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46347" y="3812666"/>
          <a:ext cx="1014730" cy="553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D7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D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2B0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2B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89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8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194304" y="3896867"/>
            <a:ext cx="155575" cy="355600"/>
          </a:xfrm>
          <a:custGeom>
            <a:avLst/>
            <a:gdLst/>
            <a:ahLst/>
            <a:cxnLst/>
            <a:rect l="l" t="t" r="r" b="b"/>
            <a:pathLst>
              <a:path w="155575" h="355600">
                <a:moveTo>
                  <a:pt x="77723" y="0"/>
                </a:moveTo>
                <a:lnTo>
                  <a:pt x="77723" y="88772"/>
                </a:lnTo>
                <a:lnTo>
                  <a:pt x="0" y="88772"/>
                </a:lnTo>
                <a:lnTo>
                  <a:pt x="0" y="266318"/>
                </a:lnTo>
                <a:lnTo>
                  <a:pt x="77723" y="266318"/>
                </a:lnTo>
                <a:lnTo>
                  <a:pt x="77723" y="355091"/>
                </a:lnTo>
                <a:lnTo>
                  <a:pt x="155447" y="177545"/>
                </a:lnTo>
                <a:lnTo>
                  <a:pt x="7772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9436" y="4548632"/>
            <a:ext cx="1345184" cy="1333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478529" y="4476369"/>
            <a:ext cx="3225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8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1300" spc="-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3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1300" spc="-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804789" y="3812666"/>
          <a:ext cx="1637663" cy="553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636764" y="3896867"/>
            <a:ext cx="155575" cy="355600"/>
          </a:xfrm>
          <a:custGeom>
            <a:avLst/>
            <a:gdLst/>
            <a:ahLst/>
            <a:cxnLst/>
            <a:rect l="l" t="t" r="r" b="b"/>
            <a:pathLst>
              <a:path w="155575" h="355600">
                <a:moveTo>
                  <a:pt x="77724" y="0"/>
                </a:moveTo>
                <a:lnTo>
                  <a:pt x="77724" y="88772"/>
                </a:lnTo>
                <a:lnTo>
                  <a:pt x="0" y="88772"/>
                </a:lnTo>
                <a:lnTo>
                  <a:pt x="0" y="266318"/>
                </a:lnTo>
                <a:lnTo>
                  <a:pt x="77724" y="266318"/>
                </a:lnTo>
                <a:lnTo>
                  <a:pt x="77724" y="355091"/>
                </a:lnTo>
                <a:lnTo>
                  <a:pt x="155447" y="177545"/>
                </a:lnTo>
                <a:lnTo>
                  <a:pt x="7772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42023" y="4548632"/>
            <a:ext cx="1345183" cy="13335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921879" y="4476369"/>
            <a:ext cx="3606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5" dirty="0">
                <a:solidFill>
                  <a:srgbClr val="0000FF"/>
                </a:solidFill>
                <a:latin typeface="Calibri"/>
                <a:cs typeface="Calibri"/>
              </a:rPr>
              <a:t>False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78089" y="4162425"/>
            <a:ext cx="1026794" cy="197485"/>
            <a:chOff x="8078089" y="4162425"/>
            <a:chExt cx="1026794" cy="197485"/>
          </a:xfrm>
        </p:grpSpPr>
        <p:sp>
          <p:nvSpPr>
            <p:cNvPr id="16" name="object 16"/>
            <p:cNvSpPr/>
            <p:nvPr/>
          </p:nvSpPr>
          <p:spPr>
            <a:xfrm>
              <a:off x="8084439" y="4168749"/>
              <a:ext cx="1014730" cy="184785"/>
            </a:xfrm>
            <a:custGeom>
              <a:avLst/>
              <a:gdLst/>
              <a:ahLst/>
              <a:cxnLst/>
              <a:rect l="l" t="t" r="r" b="b"/>
              <a:pathLst>
                <a:path w="1014729" h="184785">
                  <a:moveTo>
                    <a:pt x="234022" y="0"/>
                  </a:moveTo>
                  <a:lnTo>
                    <a:pt x="0" y="0"/>
                  </a:lnTo>
                  <a:lnTo>
                    <a:pt x="0" y="184683"/>
                  </a:lnTo>
                  <a:lnTo>
                    <a:pt x="234022" y="184683"/>
                  </a:lnTo>
                  <a:lnTo>
                    <a:pt x="234022" y="0"/>
                  </a:lnTo>
                  <a:close/>
                </a:path>
                <a:path w="1014729" h="184785">
                  <a:moveTo>
                    <a:pt x="1014145" y="0"/>
                  </a:moveTo>
                  <a:lnTo>
                    <a:pt x="234061" y="0"/>
                  </a:lnTo>
                  <a:lnTo>
                    <a:pt x="234061" y="184683"/>
                  </a:lnTo>
                  <a:lnTo>
                    <a:pt x="1014145" y="184683"/>
                  </a:lnTo>
                  <a:lnTo>
                    <a:pt x="1014145" y="0"/>
                  </a:lnTo>
                  <a:close/>
                </a:path>
              </a:pathLst>
            </a:custGeom>
            <a:solidFill>
              <a:srgbClr val="4489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78089" y="4162425"/>
              <a:ext cx="1026794" cy="197485"/>
            </a:xfrm>
            <a:custGeom>
              <a:avLst/>
              <a:gdLst/>
              <a:ahLst/>
              <a:cxnLst/>
              <a:rect l="l" t="t" r="r" b="b"/>
              <a:pathLst>
                <a:path w="1026795" h="197485">
                  <a:moveTo>
                    <a:pt x="240410" y="0"/>
                  </a:moveTo>
                  <a:lnTo>
                    <a:pt x="240410" y="197357"/>
                  </a:lnTo>
                </a:path>
                <a:path w="1026795" h="197485">
                  <a:moveTo>
                    <a:pt x="6350" y="0"/>
                  </a:moveTo>
                  <a:lnTo>
                    <a:pt x="6350" y="197357"/>
                  </a:lnTo>
                </a:path>
                <a:path w="1026795" h="197485">
                  <a:moveTo>
                    <a:pt x="1020444" y="0"/>
                  </a:moveTo>
                  <a:lnTo>
                    <a:pt x="1020444" y="197357"/>
                  </a:lnTo>
                </a:path>
                <a:path w="1026795" h="197485">
                  <a:moveTo>
                    <a:pt x="0" y="6350"/>
                  </a:moveTo>
                  <a:lnTo>
                    <a:pt x="1026794" y="6350"/>
                  </a:lnTo>
                </a:path>
                <a:path w="1026795" h="197485">
                  <a:moveTo>
                    <a:pt x="0" y="191007"/>
                  </a:moveTo>
                  <a:lnTo>
                    <a:pt x="1026794" y="19100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2C0C65A-AA6A-44A2-A486-B25385758967}"/>
              </a:ext>
            </a:extLst>
          </p:cNvPr>
          <p:cNvSpPr txBox="1"/>
          <p:nvPr/>
        </p:nvSpPr>
        <p:spPr>
          <a:xfrm>
            <a:off x="2362200" y="52578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 쓰기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59400-2E34-4F82-86BF-3E5F1B76C5B7}"/>
              </a:ext>
            </a:extLst>
          </p:cNvPr>
          <p:cNvSpPr txBox="1"/>
          <p:nvPr/>
        </p:nvSpPr>
        <p:spPr>
          <a:xfrm>
            <a:off x="6459491" y="5288280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제일 마지막만 쓰기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4493" y="6536484"/>
            <a:ext cx="95068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371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Regression</a:t>
            </a:r>
            <a:r>
              <a:rPr sz="2800" b="0" spc="-9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코드</a:t>
            </a:r>
            <a:r>
              <a:rPr sz="2800" spc="-16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이해Ⓒ</a:t>
            </a:r>
            <a:endParaRPr sz="2800">
              <a:latin typeface="LG Smart UI Bold"/>
              <a:cs typeface="LG Smart UI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7464" y="1583060"/>
            <a:ext cx="3809601" cy="294523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90525" y="2193417"/>
            <a:ext cx="3695065" cy="2364105"/>
            <a:chOff x="390525" y="2193417"/>
            <a:chExt cx="3695065" cy="2364105"/>
          </a:xfrm>
        </p:grpSpPr>
        <p:sp>
          <p:nvSpPr>
            <p:cNvPr id="7" name="object 7"/>
            <p:cNvSpPr/>
            <p:nvPr/>
          </p:nvSpPr>
          <p:spPr>
            <a:xfrm>
              <a:off x="400050" y="2202942"/>
              <a:ext cx="1335405" cy="390525"/>
            </a:xfrm>
            <a:custGeom>
              <a:avLst/>
              <a:gdLst/>
              <a:ahLst/>
              <a:cxnLst/>
              <a:rect l="l" t="t" r="r" b="b"/>
              <a:pathLst>
                <a:path w="1335405" h="390525">
                  <a:moveTo>
                    <a:pt x="0" y="195072"/>
                  </a:moveTo>
                  <a:lnTo>
                    <a:pt x="5152" y="150356"/>
                  </a:lnTo>
                  <a:lnTo>
                    <a:pt x="19827" y="109301"/>
                  </a:lnTo>
                  <a:lnTo>
                    <a:pt x="42855" y="73080"/>
                  </a:lnTo>
                  <a:lnTo>
                    <a:pt x="73064" y="42867"/>
                  </a:lnTo>
                  <a:lnTo>
                    <a:pt x="109284" y="19834"/>
                  </a:lnTo>
                  <a:lnTo>
                    <a:pt x="150344" y="5154"/>
                  </a:lnTo>
                  <a:lnTo>
                    <a:pt x="195072" y="0"/>
                  </a:lnTo>
                  <a:lnTo>
                    <a:pt x="239799" y="5154"/>
                  </a:lnTo>
                  <a:lnTo>
                    <a:pt x="280859" y="19834"/>
                  </a:lnTo>
                  <a:lnTo>
                    <a:pt x="317079" y="42867"/>
                  </a:lnTo>
                  <a:lnTo>
                    <a:pt x="347288" y="73080"/>
                  </a:lnTo>
                  <a:lnTo>
                    <a:pt x="370316" y="109301"/>
                  </a:lnTo>
                  <a:lnTo>
                    <a:pt x="384991" y="150356"/>
                  </a:lnTo>
                  <a:lnTo>
                    <a:pt x="390144" y="195072"/>
                  </a:lnTo>
                  <a:lnTo>
                    <a:pt x="384991" y="239787"/>
                  </a:lnTo>
                  <a:lnTo>
                    <a:pt x="370316" y="280842"/>
                  </a:lnTo>
                  <a:lnTo>
                    <a:pt x="347288" y="317063"/>
                  </a:lnTo>
                  <a:lnTo>
                    <a:pt x="317079" y="347276"/>
                  </a:lnTo>
                  <a:lnTo>
                    <a:pt x="280859" y="370309"/>
                  </a:lnTo>
                  <a:lnTo>
                    <a:pt x="239799" y="384989"/>
                  </a:lnTo>
                  <a:lnTo>
                    <a:pt x="195072" y="390144"/>
                  </a:lnTo>
                  <a:lnTo>
                    <a:pt x="150344" y="384989"/>
                  </a:lnTo>
                  <a:lnTo>
                    <a:pt x="109284" y="370309"/>
                  </a:lnTo>
                  <a:lnTo>
                    <a:pt x="73064" y="347276"/>
                  </a:lnTo>
                  <a:lnTo>
                    <a:pt x="42855" y="317063"/>
                  </a:lnTo>
                  <a:lnTo>
                    <a:pt x="19827" y="280842"/>
                  </a:lnTo>
                  <a:lnTo>
                    <a:pt x="5152" y="239787"/>
                  </a:lnTo>
                  <a:lnTo>
                    <a:pt x="0" y="195072"/>
                  </a:lnTo>
                  <a:close/>
                </a:path>
                <a:path w="1335405" h="390525">
                  <a:moveTo>
                    <a:pt x="475488" y="195072"/>
                  </a:moveTo>
                  <a:lnTo>
                    <a:pt x="480640" y="150356"/>
                  </a:lnTo>
                  <a:lnTo>
                    <a:pt x="495315" y="109301"/>
                  </a:lnTo>
                  <a:lnTo>
                    <a:pt x="518343" y="73080"/>
                  </a:lnTo>
                  <a:lnTo>
                    <a:pt x="548552" y="42867"/>
                  </a:lnTo>
                  <a:lnTo>
                    <a:pt x="584772" y="19834"/>
                  </a:lnTo>
                  <a:lnTo>
                    <a:pt x="625832" y="5154"/>
                  </a:lnTo>
                  <a:lnTo>
                    <a:pt x="670560" y="0"/>
                  </a:lnTo>
                  <a:lnTo>
                    <a:pt x="715287" y="5154"/>
                  </a:lnTo>
                  <a:lnTo>
                    <a:pt x="756347" y="19834"/>
                  </a:lnTo>
                  <a:lnTo>
                    <a:pt x="792567" y="42867"/>
                  </a:lnTo>
                  <a:lnTo>
                    <a:pt x="822776" y="73080"/>
                  </a:lnTo>
                  <a:lnTo>
                    <a:pt x="845804" y="109301"/>
                  </a:lnTo>
                  <a:lnTo>
                    <a:pt x="860479" y="150356"/>
                  </a:lnTo>
                  <a:lnTo>
                    <a:pt x="865632" y="195072"/>
                  </a:lnTo>
                  <a:lnTo>
                    <a:pt x="860479" y="239787"/>
                  </a:lnTo>
                  <a:lnTo>
                    <a:pt x="845804" y="280842"/>
                  </a:lnTo>
                  <a:lnTo>
                    <a:pt x="822776" y="317063"/>
                  </a:lnTo>
                  <a:lnTo>
                    <a:pt x="792567" y="347276"/>
                  </a:lnTo>
                  <a:lnTo>
                    <a:pt x="756347" y="370309"/>
                  </a:lnTo>
                  <a:lnTo>
                    <a:pt x="715287" y="384989"/>
                  </a:lnTo>
                  <a:lnTo>
                    <a:pt x="670560" y="390144"/>
                  </a:lnTo>
                  <a:lnTo>
                    <a:pt x="625832" y="384989"/>
                  </a:lnTo>
                  <a:lnTo>
                    <a:pt x="584772" y="370309"/>
                  </a:lnTo>
                  <a:lnTo>
                    <a:pt x="548552" y="347276"/>
                  </a:lnTo>
                  <a:lnTo>
                    <a:pt x="518343" y="317063"/>
                  </a:lnTo>
                  <a:lnTo>
                    <a:pt x="495315" y="280842"/>
                  </a:lnTo>
                  <a:lnTo>
                    <a:pt x="480640" y="239787"/>
                  </a:lnTo>
                  <a:lnTo>
                    <a:pt x="475488" y="195072"/>
                  </a:lnTo>
                  <a:close/>
                </a:path>
                <a:path w="1335405" h="390525">
                  <a:moveTo>
                    <a:pt x="944880" y="195072"/>
                  </a:moveTo>
                  <a:lnTo>
                    <a:pt x="950034" y="150356"/>
                  </a:lnTo>
                  <a:lnTo>
                    <a:pt x="964714" y="109301"/>
                  </a:lnTo>
                  <a:lnTo>
                    <a:pt x="987747" y="73080"/>
                  </a:lnTo>
                  <a:lnTo>
                    <a:pt x="1017960" y="42867"/>
                  </a:lnTo>
                  <a:lnTo>
                    <a:pt x="1054181" y="19834"/>
                  </a:lnTo>
                  <a:lnTo>
                    <a:pt x="1095236" y="5154"/>
                  </a:lnTo>
                  <a:lnTo>
                    <a:pt x="1139952" y="0"/>
                  </a:lnTo>
                  <a:lnTo>
                    <a:pt x="1184667" y="5154"/>
                  </a:lnTo>
                  <a:lnTo>
                    <a:pt x="1225722" y="19834"/>
                  </a:lnTo>
                  <a:lnTo>
                    <a:pt x="1261943" y="42867"/>
                  </a:lnTo>
                  <a:lnTo>
                    <a:pt x="1292156" y="73080"/>
                  </a:lnTo>
                  <a:lnTo>
                    <a:pt x="1315189" y="109301"/>
                  </a:lnTo>
                  <a:lnTo>
                    <a:pt x="1329869" y="150356"/>
                  </a:lnTo>
                  <a:lnTo>
                    <a:pt x="1335024" y="195072"/>
                  </a:lnTo>
                  <a:lnTo>
                    <a:pt x="1329869" y="239787"/>
                  </a:lnTo>
                  <a:lnTo>
                    <a:pt x="1315189" y="280842"/>
                  </a:lnTo>
                  <a:lnTo>
                    <a:pt x="1292156" y="317063"/>
                  </a:lnTo>
                  <a:lnTo>
                    <a:pt x="1261943" y="347276"/>
                  </a:lnTo>
                  <a:lnTo>
                    <a:pt x="1225722" y="370309"/>
                  </a:lnTo>
                  <a:lnTo>
                    <a:pt x="1184667" y="384989"/>
                  </a:lnTo>
                  <a:lnTo>
                    <a:pt x="1139952" y="390144"/>
                  </a:lnTo>
                  <a:lnTo>
                    <a:pt x="1095236" y="384989"/>
                  </a:lnTo>
                  <a:lnTo>
                    <a:pt x="1054181" y="370309"/>
                  </a:lnTo>
                  <a:lnTo>
                    <a:pt x="1017960" y="347276"/>
                  </a:lnTo>
                  <a:lnTo>
                    <a:pt x="987747" y="317063"/>
                  </a:lnTo>
                  <a:lnTo>
                    <a:pt x="964714" y="280842"/>
                  </a:lnTo>
                  <a:lnTo>
                    <a:pt x="950034" y="239787"/>
                  </a:lnTo>
                  <a:lnTo>
                    <a:pt x="94488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0808" y="4050792"/>
              <a:ext cx="1866900" cy="500380"/>
            </a:xfrm>
            <a:custGeom>
              <a:avLst/>
              <a:gdLst/>
              <a:ahLst/>
              <a:cxnLst/>
              <a:rect l="l" t="t" r="r" b="b"/>
              <a:pathLst>
                <a:path w="1866900" h="500379">
                  <a:moveTo>
                    <a:pt x="0" y="499872"/>
                  </a:moveTo>
                  <a:lnTo>
                    <a:pt x="1866900" y="499872"/>
                  </a:lnTo>
                  <a:lnTo>
                    <a:pt x="1866900" y="0"/>
                  </a:lnTo>
                  <a:lnTo>
                    <a:pt x="0" y="0"/>
                  </a:lnTo>
                  <a:lnTo>
                    <a:pt x="0" y="499872"/>
                  </a:lnTo>
                  <a:close/>
                </a:path>
              </a:pathLst>
            </a:custGeom>
            <a:ln w="12699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98141" y="4106418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1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1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4" y="195071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1" y="390143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1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359" y="2592324"/>
              <a:ext cx="1498600" cy="1514475"/>
            </a:xfrm>
            <a:custGeom>
              <a:avLst/>
              <a:gdLst/>
              <a:ahLst/>
              <a:cxnLst/>
              <a:rect l="l" t="t" r="r" b="b"/>
              <a:pathLst>
                <a:path w="1498600" h="1514475">
                  <a:moveTo>
                    <a:pt x="0" y="0"/>
                  </a:moveTo>
                  <a:lnTo>
                    <a:pt x="1498473" y="1514348"/>
                  </a:lnTo>
                </a:path>
                <a:path w="1498600" h="1514475">
                  <a:moveTo>
                    <a:pt x="475488" y="0"/>
                  </a:moveTo>
                  <a:lnTo>
                    <a:pt x="1497965" y="1514348"/>
                  </a:lnTo>
                </a:path>
                <a:path w="1498600" h="1514475">
                  <a:moveTo>
                    <a:pt x="944880" y="0"/>
                  </a:moveTo>
                  <a:lnTo>
                    <a:pt x="1497838" y="151434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83101" y="220294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2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2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4" y="195072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2" y="390144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92451" y="2592324"/>
              <a:ext cx="1584960" cy="1514475"/>
            </a:xfrm>
            <a:custGeom>
              <a:avLst/>
              <a:gdLst/>
              <a:ahLst/>
              <a:cxnLst/>
              <a:rect l="l" t="t" r="r" b="b"/>
              <a:pathLst>
                <a:path w="1584960" h="1514475">
                  <a:moveTo>
                    <a:pt x="1584960" y="0"/>
                  </a:moveTo>
                  <a:lnTo>
                    <a:pt x="0" y="151434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1883" y="2336292"/>
              <a:ext cx="115824" cy="1173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8667" y="2336292"/>
              <a:ext cx="115824" cy="1173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8500" y="2336292"/>
              <a:ext cx="115824" cy="1173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26513" y="2202942"/>
              <a:ext cx="875030" cy="390525"/>
            </a:xfrm>
            <a:custGeom>
              <a:avLst/>
              <a:gdLst/>
              <a:ahLst/>
              <a:cxnLst/>
              <a:rect l="l" t="t" r="r" b="b"/>
              <a:pathLst>
                <a:path w="875030" h="390525">
                  <a:moveTo>
                    <a:pt x="0" y="195072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2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4" y="195072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2" y="390144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2"/>
                  </a:lnTo>
                  <a:close/>
                </a:path>
                <a:path w="875030" h="390525">
                  <a:moveTo>
                    <a:pt x="484631" y="195072"/>
                  </a:moveTo>
                  <a:lnTo>
                    <a:pt x="489786" y="150356"/>
                  </a:lnTo>
                  <a:lnTo>
                    <a:pt x="504466" y="109301"/>
                  </a:lnTo>
                  <a:lnTo>
                    <a:pt x="527499" y="73080"/>
                  </a:lnTo>
                  <a:lnTo>
                    <a:pt x="557712" y="42867"/>
                  </a:lnTo>
                  <a:lnTo>
                    <a:pt x="593933" y="19834"/>
                  </a:lnTo>
                  <a:lnTo>
                    <a:pt x="634988" y="5154"/>
                  </a:lnTo>
                  <a:lnTo>
                    <a:pt x="679704" y="0"/>
                  </a:lnTo>
                  <a:lnTo>
                    <a:pt x="724419" y="5154"/>
                  </a:lnTo>
                  <a:lnTo>
                    <a:pt x="765474" y="19834"/>
                  </a:lnTo>
                  <a:lnTo>
                    <a:pt x="801695" y="42867"/>
                  </a:lnTo>
                  <a:lnTo>
                    <a:pt x="831908" y="73080"/>
                  </a:lnTo>
                  <a:lnTo>
                    <a:pt x="854941" y="109301"/>
                  </a:lnTo>
                  <a:lnTo>
                    <a:pt x="869621" y="150356"/>
                  </a:lnTo>
                  <a:lnTo>
                    <a:pt x="874776" y="195072"/>
                  </a:lnTo>
                  <a:lnTo>
                    <a:pt x="869621" y="239787"/>
                  </a:lnTo>
                  <a:lnTo>
                    <a:pt x="854941" y="280842"/>
                  </a:lnTo>
                  <a:lnTo>
                    <a:pt x="831908" y="317063"/>
                  </a:lnTo>
                  <a:lnTo>
                    <a:pt x="801695" y="347276"/>
                  </a:lnTo>
                  <a:lnTo>
                    <a:pt x="765474" y="370309"/>
                  </a:lnTo>
                  <a:lnTo>
                    <a:pt x="724419" y="384989"/>
                  </a:lnTo>
                  <a:lnTo>
                    <a:pt x="679704" y="390144"/>
                  </a:lnTo>
                  <a:lnTo>
                    <a:pt x="634988" y="384989"/>
                  </a:lnTo>
                  <a:lnTo>
                    <a:pt x="593933" y="370309"/>
                  </a:lnTo>
                  <a:lnTo>
                    <a:pt x="557712" y="347276"/>
                  </a:lnTo>
                  <a:lnTo>
                    <a:pt x="527499" y="317063"/>
                  </a:lnTo>
                  <a:lnTo>
                    <a:pt x="504466" y="280842"/>
                  </a:lnTo>
                  <a:lnTo>
                    <a:pt x="489786" y="239787"/>
                  </a:lnTo>
                  <a:lnTo>
                    <a:pt x="484631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20823" y="2592324"/>
              <a:ext cx="484505" cy="1514475"/>
            </a:xfrm>
            <a:custGeom>
              <a:avLst/>
              <a:gdLst/>
              <a:ahLst/>
              <a:cxnLst/>
              <a:rect l="l" t="t" r="r" b="b"/>
              <a:pathLst>
                <a:path w="484505" h="1514475">
                  <a:moveTo>
                    <a:pt x="0" y="0"/>
                  </a:moveTo>
                  <a:lnTo>
                    <a:pt x="71246" y="1514348"/>
                  </a:lnTo>
                </a:path>
                <a:path w="484505" h="1514475">
                  <a:moveTo>
                    <a:pt x="484250" y="0"/>
                  </a:moveTo>
                  <a:lnTo>
                    <a:pt x="71627" y="151434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976" y="3069590"/>
              <a:ext cx="253796" cy="1662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581" y="2323846"/>
              <a:ext cx="211112" cy="168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056" y="2323846"/>
              <a:ext cx="124929" cy="1198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004" y="2377440"/>
              <a:ext cx="76682" cy="1146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1671" y="2323846"/>
              <a:ext cx="124840" cy="11988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1371" y="2377440"/>
              <a:ext cx="74929" cy="11620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5541" y="2323846"/>
              <a:ext cx="222503" cy="1682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9779" y="2373249"/>
              <a:ext cx="75056" cy="1207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08301" y="2323846"/>
              <a:ext cx="124968" cy="11988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19170" y="2323846"/>
              <a:ext cx="313689" cy="1697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1208" y="3069590"/>
              <a:ext cx="257428" cy="16624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7250" y="3069590"/>
              <a:ext cx="257301" cy="16776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3894" y="3069590"/>
              <a:ext cx="257556" cy="1662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89810" y="3069590"/>
              <a:ext cx="259206" cy="16814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27730" y="3069590"/>
              <a:ext cx="356361" cy="16776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642616" y="3121151"/>
              <a:ext cx="201295" cy="48895"/>
            </a:xfrm>
            <a:custGeom>
              <a:avLst/>
              <a:gdLst/>
              <a:ahLst/>
              <a:cxnLst/>
              <a:rect l="l" t="t" r="r" b="b"/>
              <a:pathLst>
                <a:path w="201294" h="48894">
                  <a:moveTo>
                    <a:pt x="48768" y="24384"/>
                  </a:moveTo>
                  <a:lnTo>
                    <a:pt x="46850" y="14897"/>
                  </a:lnTo>
                  <a:lnTo>
                    <a:pt x="41617" y="7150"/>
                  </a:lnTo>
                  <a:lnTo>
                    <a:pt x="33870" y="1917"/>
                  </a:lnTo>
                  <a:lnTo>
                    <a:pt x="24384" y="0"/>
                  </a:lnTo>
                  <a:lnTo>
                    <a:pt x="14884" y="1917"/>
                  </a:lnTo>
                  <a:lnTo>
                    <a:pt x="7137" y="7150"/>
                  </a:lnTo>
                  <a:lnTo>
                    <a:pt x="1905" y="14897"/>
                  </a:lnTo>
                  <a:lnTo>
                    <a:pt x="0" y="24384"/>
                  </a:lnTo>
                  <a:lnTo>
                    <a:pt x="1905" y="33883"/>
                  </a:lnTo>
                  <a:lnTo>
                    <a:pt x="7137" y="41630"/>
                  </a:lnTo>
                  <a:lnTo>
                    <a:pt x="14884" y="46863"/>
                  </a:lnTo>
                  <a:lnTo>
                    <a:pt x="24384" y="48768"/>
                  </a:lnTo>
                  <a:lnTo>
                    <a:pt x="33870" y="46863"/>
                  </a:lnTo>
                  <a:lnTo>
                    <a:pt x="41617" y="41630"/>
                  </a:lnTo>
                  <a:lnTo>
                    <a:pt x="46850" y="33883"/>
                  </a:lnTo>
                  <a:lnTo>
                    <a:pt x="48768" y="24384"/>
                  </a:lnTo>
                  <a:close/>
                </a:path>
                <a:path w="201294" h="48894">
                  <a:moveTo>
                    <a:pt x="124968" y="24384"/>
                  </a:moveTo>
                  <a:lnTo>
                    <a:pt x="122974" y="14897"/>
                  </a:lnTo>
                  <a:lnTo>
                    <a:pt x="117576" y="7150"/>
                  </a:lnTo>
                  <a:lnTo>
                    <a:pt x="109588" y="1917"/>
                  </a:lnTo>
                  <a:lnTo>
                    <a:pt x="99822" y="0"/>
                  </a:lnTo>
                  <a:lnTo>
                    <a:pt x="90043" y="1917"/>
                  </a:lnTo>
                  <a:lnTo>
                    <a:pt x="82054" y="7150"/>
                  </a:lnTo>
                  <a:lnTo>
                    <a:pt x="76657" y="14897"/>
                  </a:lnTo>
                  <a:lnTo>
                    <a:pt x="74676" y="24384"/>
                  </a:lnTo>
                  <a:lnTo>
                    <a:pt x="76657" y="33883"/>
                  </a:lnTo>
                  <a:lnTo>
                    <a:pt x="82054" y="41630"/>
                  </a:lnTo>
                  <a:lnTo>
                    <a:pt x="90043" y="46863"/>
                  </a:lnTo>
                  <a:lnTo>
                    <a:pt x="99822" y="48768"/>
                  </a:lnTo>
                  <a:lnTo>
                    <a:pt x="109588" y="46863"/>
                  </a:lnTo>
                  <a:lnTo>
                    <a:pt x="117576" y="41630"/>
                  </a:lnTo>
                  <a:lnTo>
                    <a:pt x="122974" y="33883"/>
                  </a:lnTo>
                  <a:lnTo>
                    <a:pt x="124968" y="24384"/>
                  </a:lnTo>
                  <a:close/>
                </a:path>
                <a:path w="201294" h="48894">
                  <a:moveTo>
                    <a:pt x="201168" y="24384"/>
                  </a:moveTo>
                  <a:lnTo>
                    <a:pt x="199250" y="14897"/>
                  </a:lnTo>
                  <a:lnTo>
                    <a:pt x="194017" y="7150"/>
                  </a:lnTo>
                  <a:lnTo>
                    <a:pt x="186270" y="1917"/>
                  </a:lnTo>
                  <a:lnTo>
                    <a:pt x="176784" y="0"/>
                  </a:lnTo>
                  <a:lnTo>
                    <a:pt x="167284" y="1917"/>
                  </a:lnTo>
                  <a:lnTo>
                    <a:pt x="159537" y="7150"/>
                  </a:lnTo>
                  <a:lnTo>
                    <a:pt x="154305" y="14897"/>
                  </a:lnTo>
                  <a:lnTo>
                    <a:pt x="152400" y="24384"/>
                  </a:lnTo>
                  <a:lnTo>
                    <a:pt x="154305" y="33883"/>
                  </a:lnTo>
                  <a:lnTo>
                    <a:pt x="159537" y="41630"/>
                  </a:lnTo>
                  <a:lnTo>
                    <a:pt x="167284" y="46863"/>
                  </a:lnTo>
                  <a:lnTo>
                    <a:pt x="176784" y="48768"/>
                  </a:lnTo>
                  <a:lnTo>
                    <a:pt x="186270" y="46863"/>
                  </a:lnTo>
                  <a:lnTo>
                    <a:pt x="194017" y="41630"/>
                  </a:lnTo>
                  <a:lnTo>
                    <a:pt x="199250" y="33883"/>
                  </a:lnTo>
                  <a:lnTo>
                    <a:pt x="201168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31135" y="3316224"/>
              <a:ext cx="1650364" cy="847725"/>
            </a:xfrm>
            <a:custGeom>
              <a:avLst/>
              <a:gdLst/>
              <a:ahLst/>
              <a:cxnLst/>
              <a:rect l="l" t="t" r="r" b="b"/>
              <a:pathLst>
                <a:path w="1650364" h="847725">
                  <a:moveTo>
                    <a:pt x="1650238" y="0"/>
                  </a:moveTo>
                  <a:lnTo>
                    <a:pt x="0" y="847598"/>
                  </a:lnTo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85794" y="292684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2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1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3" y="195072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1" y="390144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731767" y="2993593"/>
            <a:ext cx="2984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i="1" spc="-5" dirty="0">
                <a:latin typeface="Calibri"/>
                <a:cs typeface="Calibri"/>
              </a:rPr>
              <a:t>bi</a:t>
            </a:r>
            <a:r>
              <a:rPr sz="1300" i="1" dirty="0">
                <a:latin typeface="Calibri"/>
                <a:cs typeface="Calibri"/>
              </a:rPr>
              <a:t>a</a:t>
            </a:r>
            <a:r>
              <a:rPr sz="1300" i="1" spc="-5" dirty="0">
                <a:latin typeface="Calibri"/>
                <a:cs typeface="Calibri"/>
              </a:rPr>
              <a:t>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83660" y="3630167"/>
            <a:ext cx="260858" cy="16814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51355" y="5023865"/>
            <a:ext cx="235331" cy="366521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732533" y="5096002"/>
            <a:ext cx="892175" cy="470534"/>
            <a:chOff x="1732533" y="5096002"/>
            <a:chExt cx="892175" cy="470534"/>
          </a:xfrm>
        </p:grpSpPr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42058" y="5172329"/>
              <a:ext cx="133985" cy="9118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83937" y="5170678"/>
              <a:ext cx="150475" cy="1322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47005" y="5204841"/>
              <a:ext cx="33762" cy="9804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738883" y="5102352"/>
              <a:ext cx="172720" cy="220979"/>
            </a:xfrm>
            <a:custGeom>
              <a:avLst/>
              <a:gdLst/>
              <a:ahLst/>
              <a:cxnLst/>
              <a:rect l="l" t="t" r="r" b="b"/>
              <a:pathLst>
                <a:path w="172719" h="220979">
                  <a:moveTo>
                    <a:pt x="172212" y="0"/>
                  </a:moveTo>
                  <a:lnTo>
                    <a:pt x="0" y="0"/>
                  </a:lnTo>
                  <a:lnTo>
                    <a:pt x="0" y="220980"/>
                  </a:lnTo>
                  <a:lnTo>
                    <a:pt x="172212" y="22098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38883" y="5102352"/>
              <a:ext cx="172720" cy="220979"/>
            </a:xfrm>
            <a:custGeom>
              <a:avLst/>
              <a:gdLst/>
              <a:ahLst/>
              <a:cxnLst/>
              <a:rect l="l" t="t" r="r" b="b"/>
              <a:pathLst>
                <a:path w="172719" h="220979">
                  <a:moveTo>
                    <a:pt x="0" y="220980"/>
                  </a:moveTo>
                  <a:lnTo>
                    <a:pt x="172212" y="220980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220980"/>
                  </a:lnTo>
                  <a:close/>
                </a:path>
              </a:pathLst>
            </a:custGeom>
            <a:ln w="12700">
              <a:solidFill>
                <a:srgbClr val="D73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18714" y="5172329"/>
              <a:ext cx="201803" cy="13068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410967" y="5102352"/>
              <a:ext cx="207645" cy="220979"/>
            </a:xfrm>
            <a:custGeom>
              <a:avLst/>
              <a:gdLst/>
              <a:ahLst/>
              <a:cxnLst/>
              <a:rect l="l" t="t" r="r" b="b"/>
              <a:pathLst>
                <a:path w="207644" h="220979">
                  <a:moveTo>
                    <a:pt x="207263" y="0"/>
                  </a:moveTo>
                  <a:lnTo>
                    <a:pt x="0" y="0"/>
                  </a:lnTo>
                  <a:lnTo>
                    <a:pt x="0" y="220980"/>
                  </a:lnTo>
                  <a:lnTo>
                    <a:pt x="207263" y="220980"/>
                  </a:lnTo>
                  <a:lnTo>
                    <a:pt x="207263" y="0"/>
                  </a:lnTo>
                  <a:close/>
                </a:path>
              </a:pathLst>
            </a:custGeom>
            <a:solidFill>
              <a:srgbClr val="FF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410967" y="5102352"/>
              <a:ext cx="207645" cy="220979"/>
            </a:xfrm>
            <a:custGeom>
              <a:avLst/>
              <a:gdLst/>
              <a:ahLst/>
              <a:cxnLst/>
              <a:rect l="l" t="t" r="r" b="b"/>
              <a:pathLst>
                <a:path w="207644" h="220979">
                  <a:moveTo>
                    <a:pt x="0" y="220980"/>
                  </a:moveTo>
                  <a:lnTo>
                    <a:pt x="207263" y="220980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220980"/>
                  </a:lnTo>
                  <a:close/>
                </a:path>
              </a:pathLst>
            </a:custGeom>
            <a:ln w="12700">
              <a:solidFill>
                <a:srgbClr val="D73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31847" y="5315712"/>
              <a:ext cx="689610" cy="247650"/>
            </a:xfrm>
            <a:custGeom>
              <a:avLst/>
              <a:gdLst/>
              <a:ahLst/>
              <a:cxnLst/>
              <a:rect l="l" t="t" r="r" b="b"/>
              <a:pathLst>
                <a:path w="689610" h="247650">
                  <a:moveTo>
                    <a:pt x="0" y="0"/>
                  </a:moveTo>
                  <a:lnTo>
                    <a:pt x="0" y="247650"/>
                  </a:lnTo>
                  <a:lnTo>
                    <a:pt x="689482" y="247650"/>
                  </a:lnTo>
                  <a:lnTo>
                    <a:pt x="689482" y="13715"/>
                  </a:lnTo>
                </a:path>
              </a:pathLst>
            </a:custGeom>
            <a:ln w="6350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97480" y="5147309"/>
            <a:ext cx="115443" cy="120650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5671199" y="4800131"/>
            <a:ext cx="3850004" cy="1569720"/>
            <a:chOff x="5671199" y="4800131"/>
            <a:chExt cx="3850004" cy="1569720"/>
          </a:xfrm>
        </p:grpSpPr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71199" y="4800131"/>
              <a:ext cx="3849736" cy="156918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839200" y="5035295"/>
              <a:ext cx="542925" cy="477520"/>
            </a:xfrm>
            <a:custGeom>
              <a:avLst/>
              <a:gdLst/>
              <a:ahLst/>
              <a:cxnLst/>
              <a:rect l="l" t="t" r="r" b="b"/>
              <a:pathLst>
                <a:path w="542925" h="477520">
                  <a:moveTo>
                    <a:pt x="542544" y="0"/>
                  </a:moveTo>
                  <a:lnTo>
                    <a:pt x="0" y="0"/>
                  </a:lnTo>
                  <a:lnTo>
                    <a:pt x="0" y="477011"/>
                  </a:lnTo>
                  <a:lnTo>
                    <a:pt x="542544" y="477011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FF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839200" y="5035295"/>
              <a:ext cx="542925" cy="477520"/>
            </a:xfrm>
            <a:custGeom>
              <a:avLst/>
              <a:gdLst/>
              <a:ahLst/>
              <a:cxnLst/>
              <a:rect l="l" t="t" r="r" b="b"/>
              <a:pathLst>
                <a:path w="542925" h="477520">
                  <a:moveTo>
                    <a:pt x="0" y="477011"/>
                  </a:moveTo>
                  <a:lnTo>
                    <a:pt x="542544" y="477011"/>
                  </a:lnTo>
                  <a:lnTo>
                    <a:pt x="542544" y="0"/>
                  </a:lnTo>
                  <a:lnTo>
                    <a:pt x="0" y="0"/>
                  </a:lnTo>
                  <a:lnTo>
                    <a:pt x="0" y="477011"/>
                  </a:lnTo>
                  <a:close/>
                </a:path>
              </a:pathLst>
            </a:custGeom>
            <a:ln w="12700">
              <a:solidFill>
                <a:srgbClr val="D73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649969" y="2775330"/>
            <a:ext cx="24828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0" dirty="0">
                <a:solidFill>
                  <a:srgbClr val="FF0000"/>
                </a:solidFill>
                <a:latin typeface="Calibri"/>
                <a:cs typeface="Calibri"/>
              </a:rPr>
              <a:t>13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92321" y="2219325"/>
            <a:ext cx="50355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i="1" spc="10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353811" y="1444701"/>
            <a:ext cx="4208145" cy="1887220"/>
            <a:chOff x="5353811" y="1444701"/>
            <a:chExt cx="4208145" cy="1887220"/>
          </a:xfrm>
        </p:grpSpPr>
        <p:sp>
          <p:nvSpPr>
            <p:cNvPr id="57" name="object 57"/>
            <p:cNvSpPr/>
            <p:nvPr/>
          </p:nvSpPr>
          <p:spPr>
            <a:xfrm>
              <a:off x="5596127" y="2814827"/>
              <a:ext cx="3959860" cy="510540"/>
            </a:xfrm>
            <a:custGeom>
              <a:avLst/>
              <a:gdLst/>
              <a:ahLst/>
              <a:cxnLst/>
              <a:rect l="l" t="t" r="r" b="b"/>
              <a:pathLst>
                <a:path w="3959859" h="510539">
                  <a:moveTo>
                    <a:pt x="0" y="510539"/>
                  </a:moveTo>
                  <a:lnTo>
                    <a:pt x="3959352" y="510539"/>
                  </a:lnTo>
                  <a:lnTo>
                    <a:pt x="3959352" y="0"/>
                  </a:lnTo>
                  <a:lnTo>
                    <a:pt x="0" y="0"/>
                  </a:lnTo>
                  <a:lnTo>
                    <a:pt x="0" y="510539"/>
                  </a:lnTo>
                  <a:close/>
                </a:path>
              </a:pathLst>
            </a:custGeom>
            <a:ln w="12700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56475" y="3060191"/>
              <a:ext cx="135890" cy="219710"/>
            </a:xfrm>
            <a:custGeom>
              <a:avLst/>
              <a:gdLst/>
              <a:ahLst/>
              <a:cxnLst/>
              <a:rect l="l" t="t" r="r" b="b"/>
              <a:pathLst>
                <a:path w="135890" h="219710">
                  <a:moveTo>
                    <a:pt x="135635" y="0"/>
                  </a:moveTo>
                  <a:lnTo>
                    <a:pt x="0" y="0"/>
                  </a:lnTo>
                  <a:lnTo>
                    <a:pt x="0" y="219455"/>
                  </a:lnTo>
                  <a:lnTo>
                    <a:pt x="135635" y="219455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FF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56475" y="3060191"/>
              <a:ext cx="135890" cy="219710"/>
            </a:xfrm>
            <a:custGeom>
              <a:avLst/>
              <a:gdLst/>
              <a:ahLst/>
              <a:cxnLst/>
              <a:rect l="l" t="t" r="r" b="b"/>
              <a:pathLst>
                <a:path w="135890" h="219710">
                  <a:moveTo>
                    <a:pt x="0" y="219455"/>
                  </a:moveTo>
                  <a:lnTo>
                    <a:pt x="135635" y="219455"/>
                  </a:lnTo>
                  <a:lnTo>
                    <a:pt x="135635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12700">
              <a:solidFill>
                <a:srgbClr val="D73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45423" y="3044951"/>
              <a:ext cx="988060" cy="219710"/>
            </a:xfrm>
            <a:custGeom>
              <a:avLst/>
              <a:gdLst/>
              <a:ahLst/>
              <a:cxnLst/>
              <a:rect l="l" t="t" r="r" b="b"/>
              <a:pathLst>
                <a:path w="988059" h="219710">
                  <a:moveTo>
                    <a:pt x="987551" y="0"/>
                  </a:moveTo>
                  <a:lnTo>
                    <a:pt x="0" y="0"/>
                  </a:lnTo>
                  <a:lnTo>
                    <a:pt x="0" y="219456"/>
                  </a:lnTo>
                  <a:lnTo>
                    <a:pt x="987551" y="219456"/>
                  </a:lnTo>
                  <a:lnTo>
                    <a:pt x="987551" y="0"/>
                  </a:lnTo>
                  <a:close/>
                </a:path>
              </a:pathLst>
            </a:custGeom>
            <a:solidFill>
              <a:srgbClr val="FF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45423" y="3044951"/>
              <a:ext cx="988060" cy="219710"/>
            </a:xfrm>
            <a:custGeom>
              <a:avLst/>
              <a:gdLst/>
              <a:ahLst/>
              <a:cxnLst/>
              <a:rect l="l" t="t" r="r" b="b"/>
              <a:pathLst>
                <a:path w="988059" h="219710">
                  <a:moveTo>
                    <a:pt x="0" y="219456"/>
                  </a:moveTo>
                  <a:lnTo>
                    <a:pt x="987551" y="219456"/>
                  </a:lnTo>
                  <a:lnTo>
                    <a:pt x="987551" y="0"/>
                  </a:lnTo>
                  <a:lnTo>
                    <a:pt x="0" y="0"/>
                  </a:lnTo>
                  <a:lnTo>
                    <a:pt x="0" y="219456"/>
                  </a:lnTo>
                  <a:close/>
                </a:path>
              </a:pathLst>
            </a:custGeom>
            <a:ln w="12700">
              <a:solidFill>
                <a:srgbClr val="D73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79719" y="1475270"/>
              <a:ext cx="335254" cy="33676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53811" y="1444701"/>
              <a:ext cx="384098" cy="4481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4959" y="1528571"/>
              <a:ext cx="233172" cy="234695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5456935" y="1524127"/>
            <a:ext cx="109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353811" y="2098522"/>
            <a:ext cx="384175" cy="450215"/>
            <a:chOff x="5353811" y="2098522"/>
            <a:chExt cx="384175" cy="450215"/>
          </a:xfrm>
        </p:grpSpPr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79719" y="2130577"/>
              <a:ext cx="335254" cy="33525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53811" y="2098522"/>
              <a:ext cx="384098" cy="44960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394959" y="2183892"/>
              <a:ext cx="233172" cy="233172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5456935" y="2178811"/>
            <a:ext cx="109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353811" y="2724886"/>
            <a:ext cx="384175" cy="450215"/>
            <a:chOff x="5353811" y="2724886"/>
            <a:chExt cx="384175" cy="450215"/>
          </a:xfrm>
        </p:grpSpPr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79719" y="2756954"/>
              <a:ext cx="335254" cy="33676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53811" y="2724886"/>
              <a:ext cx="384098" cy="44960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4959" y="2810255"/>
              <a:ext cx="233172" cy="234696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5456935" y="2805429"/>
            <a:ext cx="109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5353811" y="3404565"/>
            <a:ext cx="384175" cy="448309"/>
            <a:chOff x="5353811" y="3404565"/>
            <a:chExt cx="384175" cy="448309"/>
          </a:xfrm>
        </p:grpSpPr>
        <p:pic>
          <p:nvPicPr>
            <p:cNvPr id="77" name="object 7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79719" y="3436645"/>
              <a:ext cx="335254" cy="3352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53811" y="3404565"/>
              <a:ext cx="384098" cy="44810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394959" y="3489959"/>
              <a:ext cx="233172" cy="233171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3706495" y="3484321"/>
            <a:ext cx="1859914" cy="969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b="1" i="1" spc="10" dirty="0">
                <a:solidFill>
                  <a:srgbClr val="FF0000"/>
                </a:solidFill>
                <a:latin typeface="Calibri"/>
                <a:cs typeface="Calibri"/>
              </a:rPr>
              <a:t>Dense</a:t>
            </a:r>
            <a:r>
              <a:rPr sz="1700" b="1" i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00" b="1" i="1" spc="5" dirty="0">
                <a:solidFill>
                  <a:srgbClr val="FF0000"/>
                </a:solidFill>
                <a:latin typeface="Calibri"/>
                <a:cs typeface="Calibri"/>
              </a:rPr>
              <a:t>Layer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616822" y="3267912"/>
            <a:ext cx="3848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i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300" b="1" i="1" spc="-10" dirty="0">
                <a:solidFill>
                  <a:srgbClr val="FF0000"/>
                </a:solidFill>
                <a:latin typeface="Calibri"/>
                <a:cs typeface="Calibri"/>
              </a:rPr>
              <a:t>nput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742938" y="3267912"/>
            <a:ext cx="48704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i="1" spc="-10" dirty="0">
                <a:solidFill>
                  <a:srgbClr val="FF0000"/>
                </a:solidFill>
                <a:latin typeface="Calibri"/>
                <a:cs typeface="Calibri"/>
              </a:rPr>
              <a:t>ou</a:t>
            </a:r>
            <a:r>
              <a:rPr sz="1300" b="1" i="1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300" b="1" i="1" spc="-5" dirty="0">
                <a:solidFill>
                  <a:srgbClr val="FF0000"/>
                </a:solidFill>
                <a:latin typeface="Calibri"/>
                <a:cs typeface="Calibri"/>
              </a:rPr>
              <a:t>put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83" name="object 8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567814" y="5443728"/>
            <a:ext cx="53340" cy="87249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528444" y="4880483"/>
            <a:ext cx="123698" cy="89789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1812417" y="5575808"/>
            <a:ext cx="74993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i="1" spc="-10" dirty="0">
                <a:solidFill>
                  <a:srgbClr val="C00000"/>
                </a:solidFill>
                <a:latin typeface="Calibri"/>
                <a:cs typeface="Calibri"/>
              </a:rPr>
              <a:t>parameter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108447" y="1484375"/>
            <a:ext cx="0" cy="4986655"/>
          </a:xfrm>
          <a:custGeom>
            <a:avLst/>
            <a:gdLst/>
            <a:ahLst/>
            <a:cxnLst/>
            <a:rect l="l" t="t" r="r" b="b"/>
            <a:pathLst>
              <a:path h="4986655">
                <a:moveTo>
                  <a:pt x="0" y="0"/>
                </a:moveTo>
                <a:lnTo>
                  <a:pt x="0" y="4986388"/>
                </a:lnTo>
              </a:path>
            </a:pathLst>
          </a:custGeom>
          <a:ln w="635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8754D6-2226-428C-941D-E78751C2B028}"/>
              </a:ext>
            </a:extLst>
          </p:cNvPr>
          <p:cNvSpPr txBox="1"/>
          <p:nvPr/>
        </p:nvSpPr>
        <p:spPr>
          <a:xfrm>
            <a:off x="8247149" y="3476909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분석 단위의 구조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70B1A48-0355-437E-8AEC-60382EA06E82}"/>
              </a:ext>
            </a:extLst>
          </p:cNvPr>
          <p:cNvSpPr txBox="1"/>
          <p:nvPr/>
        </p:nvSpPr>
        <p:spPr>
          <a:xfrm>
            <a:off x="3438454" y="4391590"/>
            <a:ext cx="150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Fully</a:t>
            </a:r>
            <a:r>
              <a:rPr lang="ko-KR" altLang="en-US" sz="1200" dirty="0"/>
              <a:t> </a:t>
            </a:r>
            <a:r>
              <a:rPr lang="en-US" altLang="ko-KR" sz="1200" dirty="0"/>
              <a:t>connected layer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" y="1097407"/>
            <a:ext cx="9906635" cy="49530"/>
          </a:xfrm>
          <a:custGeom>
            <a:avLst/>
            <a:gdLst/>
            <a:ahLst/>
            <a:cxnLst/>
            <a:rect l="l" t="t" r="r" b="b"/>
            <a:pathLst>
              <a:path w="9906635" h="49530">
                <a:moveTo>
                  <a:pt x="37" y="11429"/>
                </a:moveTo>
                <a:lnTo>
                  <a:pt x="0" y="28575"/>
                </a:lnTo>
                <a:lnTo>
                  <a:pt x="9906032" y="49402"/>
                </a:lnTo>
                <a:lnTo>
                  <a:pt x="9906032" y="32257"/>
                </a:lnTo>
                <a:lnTo>
                  <a:pt x="37" y="11429"/>
                </a:lnTo>
                <a:close/>
              </a:path>
              <a:path w="9906635" h="49530">
                <a:moveTo>
                  <a:pt x="61" y="0"/>
                </a:moveTo>
                <a:lnTo>
                  <a:pt x="49" y="5714"/>
                </a:lnTo>
                <a:lnTo>
                  <a:pt x="9906032" y="26542"/>
                </a:lnTo>
                <a:lnTo>
                  <a:pt x="9906032" y="20827"/>
                </a:lnTo>
                <a:lnTo>
                  <a:pt x="61" y="0"/>
                </a:lnTo>
                <a:close/>
              </a:path>
            </a:pathLst>
          </a:custGeom>
          <a:solidFill>
            <a:srgbClr val="01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9743" y="121920"/>
            <a:ext cx="1068324" cy="24383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49580" y="6425184"/>
            <a:ext cx="9003665" cy="0"/>
          </a:xfrm>
          <a:custGeom>
            <a:avLst/>
            <a:gdLst/>
            <a:ahLst/>
            <a:cxnLst/>
            <a:rect l="l" t="t" r="r" b="b"/>
            <a:pathLst>
              <a:path w="9003665">
                <a:moveTo>
                  <a:pt x="0" y="0"/>
                </a:moveTo>
                <a:lnTo>
                  <a:pt x="9003538" y="0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1087" y="6536580"/>
            <a:ext cx="149998" cy="707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1821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 Light"/>
                <a:cs typeface="Calibri Light"/>
              </a:rPr>
              <a:t>2.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15" dirty="0">
                <a:latin typeface="Calibri Light"/>
                <a:cs typeface="Calibri Light"/>
              </a:rPr>
              <a:t>Deep</a:t>
            </a:r>
            <a:r>
              <a:rPr sz="2800" b="0" spc="-110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RNN</a:t>
            </a:r>
            <a:endParaRPr sz="2800">
              <a:latin typeface="Calibri Light"/>
              <a:cs typeface="Calibri Ligh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1907" y="3382297"/>
            <a:ext cx="6302184" cy="283951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53415" y="1523555"/>
            <a:ext cx="8745855" cy="1477645"/>
            <a:chOff x="653415" y="1523555"/>
            <a:chExt cx="8745855" cy="147764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271" y="1545609"/>
              <a:ext cx="8601760" cy="13587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8177" y="1528317"/>
              <a:ext cx="8736330" cy="1468120"/>
            </a:xfrm>
            <a:custGeom>
              <a:avLst/>
              <a:gdLst/>
              <a:ahLst/>
              <a:cxnLst/>
              <a:rect l="l" t="t" r="r" b="b"/>
              <a:pathLst>
                <a:path w="8736330" h="1468120">
                  <a:moveTo>
                    <a:pt x="0" y="1467992"/>
                  </a:moveTo>
                  <a:lnTo>
                    <a:pt x="8735949" y="1467992"/>
                  </a:lnTo>
                  <a:lnTo>
                    <a:pt x="8735949" y="0"/>
                  </a:lnTo>
                  <a:lnTo>
                    <a:pt x="0" y="0"/>
                  </a:lnTo>
                  <a:lnTo>
                    <a:pt x="0" y="14679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41" y="6536484"/>
            <a:ext cx="148520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447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실습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4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서울시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기온</a:t>
            </a:r>
            <a:r>
              <a:rPr sz="2800" spc="-17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예측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864362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ts val="2735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무작</a:t>
            </a:r>
            <a:r>
              <a:rPr sz="2400" b="1" dirty="0">
                <a:latin typeface="맑은 고딕"/>
                <a:cs typeface="맑은 고딕"/>
              </a:rPr>
              <a:t>정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수행했</a:t>
            </a:r>
            <a:r>
              <a:rPr sz="2400" b="1" dirty="0">
                <a:latin typeface="맑은 고딕"/>
                <a:cs typeface="맑은 고딕"/>
              </a:rPr>
              <a:t>던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코드</a:t>
            </a:r>
            <a:r>
              <a:rPr sz="2400" b="1" dirty="0">
                <a:latin typeface="맑은 고딕"/>
                <a:cs typeface="맑은 고딕"/>
              </a:rPr>
              <a:t>에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RNN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레이어</a:t>
            </a:r>
            <a:r>
              <a:rPr sz="2400" b="1" dirty="0">
                <a:latin typeface="맑은 고딕"/>
                <a:cs typeface="맑은 고딕"/>
              </a:rPr>
              <a:t>를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추가하여</a:t>
            </a:r>
            <a:r>
              <a:rPr sz="2400" b="1" spc="-31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성능</a:t>
            </a:r>
            <a:r>
              <a:rPr sz="2400" b="1" dirty="0">
                <a:latin typeface="맑은 고딕"/>
                <a:cs typeface="맑은 고딕"/>
              </a:rPr>
              <a:t>을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개선해</a:t>
            </a:r>
            <a:endParaRPr sz="2400">
              <a:latin typeface="맑은 고딕"/>
              <a:cs typeface="맑은 고딕"/>
            </a:endParaRPr>
          </a:p>
          <a:p>
            <a:pPr marL="264160">
              <a:lnSpc>
                <a:spcPts val="2735"/>
              </a:lnSpc>
            </a:pPr>
            <a:r>
              <a:rPr sz="2400" b="1" spc="-5" dirty="0">
                <a:latin typeface="맑은 고딕"/>
                <a:cs typeface="맑은 고딕"/>
              </a:rPr>
              <a:t>봅시다</a:t>
            </a:r>
            <a:r>
              <a:rPr sz="2400" b="1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5011" y="3212592"/>
            <a:ext cx="2855976" cy="1900427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35"/>
            <a:ext cx="6054089" cy="8648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422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80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85" dirty="0">
                <a:solidFill>
                  <a:srgbClr val="01BCB6"/>
                </a:solidFill>
                <a:latin typeface="Arial"/>
                <a:cs typeface="Arial"/>
              </a:rPr>
              <a:t>13.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0995" y="6536580"/>
            <a:ext cx="14704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194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따릉이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수요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예측하기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485"/>
            <a:ext cx="7294245" cy="91122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61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서울</a:t>
            </a:r>
            <a:r>
              <a:rPr sz="2000" b="1" spc="5" dirty="0">
                <a:latin typeface="맑은 고딕"/>
                <a:cs typeface="맑은 고딕"/>
              </a:rPr>
              <a:t>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공유자전거</a:t>
            </a:r>
            <a:r>
              <a:rPr sz="2000" b="1" spc="5" dirty="0">
                <a:latin typeface="맑은 고딕"/>
                <a:cs typeface="맑은 고딕"/>
              </a:rPr>
              <a:t>의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수요량</a:t>
            </a:r>
            <a:r>
              <a:rPr sz="2000" b="1" spc="5" dirty="0">
                <a:latin typeface="맑은 고딕"/>
                <a:cs typeface="맑은 고딕"/>
              </a:rPr>
              <a:t>을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예측하는</a:t>
            </a:r>
            <a:r>
              <a:rPr sz="2000" b="1" spc="-28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모델</a:t>
            </a:r>
            <a:r>
              <a:rPr sz="2000" b="1" spc="5" dirty="0">
                <a:latin typeface="맑은 고딕"/>
                <a:cs typeface="맑은 고딕"/>
              </a:rPr>
              <a:t>을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만들</a:t>
            </a:r>
            <a:r>
              <a:rPr sz="2000" b="1" spc="5" dirty="0">
                <a:latin typeface="맑은 고딕"/>
                <a:cs typeface="맑은 고딕"/>
              </a:rPr>
              <a:t>어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봅시다</a:t>
            </a:r>
            <a:r>
              <a:rPr sz="2000" b="1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60"/>
              </a:spcBef>
              <a:buFont typeface="Wingdings"/>
              <a:buChar char=""/>
              <a:tabLst>
                <a:tab pos="443230" algn="l"/>
              </a:tabLst>
            </a:pPr>
            <a:r>
              <a:rPr sz="1400" dirty="0">
                <a:latin typeface="맑은 고딕"/>
                <a:cs typeface="맑은 고딕"/>
              </a:rPr>
              <a:t>데이터는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Calibri"/>
                <a:cs typeface="Calibri"/>
              </a:rPr>
              <a:t>1</a:t>
            </a:r>
            <a:r>
              <a:rPr sz="1400" dirty="0">
                <a:latin typeface="맑은 고딕"/>
                <a:cs typeface="맑은 고딕"/>
              </a:rPr>
              <a:t>년간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매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시간단위</a:t>
            </a:r>
            <a:r>
              <a:rPr sz="1400" spc="-20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수요량과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측정값들입니다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443230" algn="l"/>
              </a:tabLst>
            </a:pPr>
            <a:r>
              <a:rPr sz="1400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는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해당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시점의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Calibri"/>
                <a:cs typeface="Calibri"/>
              </a:rPr>
              <a:t>2</a:t>
            </a:r>
            <a:r>
              <a:rPr sz="1400" dirty="0">
                <a:latin typeface="맑은 고딕"/>
                <a:cs typeface="맑은 고딕"/>
              </a:rPr>
              <a:t>시간</a:t>
            </a:r>
            <a:r>
              <a:rPr sz="1400" spc="-18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후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수요량입니다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15924" y="2308372"/>
            <a:ext cx="7737475" cy="4039235"/>
            <a:chOff x="915924" y="2308372"/>
            <a:chExt cx="7737475" cy="40392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00" y="3878579"/>
              <a:ext cx="3700272" cy="2468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" y="2308372"/>
              <a:ext cx="7519416" cy="154125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6276" y="3959333"/>
            <a:ext cx="2922444" cy="2413602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1087" y="6536484"/>
            <a:ext cx="149998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194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따릉이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수요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예측하기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7945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10" dirty="0">
                <a:latin typeface="Calibri"/>
                <a:cs typeface="Calibri"/>
              </a:rPr>
              <a:t>2017-12-01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~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2018-11-30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기간의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</a:t>
            </a:r>
            <a:r>
              <a:rPr sz="2400" b="1" spc="-5" dirty="0">
                <a:latin typeface="맑은 고딕"/>
                <a:cs typeface="맑은 고딕"/>
              </a:rPr>
              <a:t>시간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단위</a:t>
            </a:r>
            <a:r>
              <a:rPr sz="2400" b="1" spc="-31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데이터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입니다</a:t>
            </a:r>
            <a:r>
              <a:rPr sz="2400" b="1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596" y="2327445"/>
            <a:ext cx="8751722" cy="3448131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0995" y="6536580"/>
            <a:ext cx="14704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194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따릉이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수요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예측하기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21613"/>
            <a:ext cx="8917940" cy="287083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47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조절해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만한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지점들</a:t>
            </a:r>
            <a:endParaRPr sz="2400">
              <a:latin typeface="맑은 고딕"/>
              <a:cs typeface="맑은 고딕"/>
            </a:endParaRPr>
          </a:p>
          <a:p>
            <a:pPr marL="442595" marR="5080" lvl="1" indent="-178435">
              <a:lnSpc>
                <a:spcPct val="120000"/>
              </a:lnSpc>
              <a:spcBef>
                <a:spcPts val="60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me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ep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시간단위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데이터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입니다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dirty="0">
                <a:latin typeface="맑은 고딕"/>
                <a:cs typeface="맑은 고딕"/>
              </a:rPr>
              <a:t>몇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시간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동안의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데이터를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하나의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분석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단위로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삼으  면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예측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정확도를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높일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수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있을까요</a:t>
            </a:r>
            <a:r>
              <a:rPr sz="180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9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4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6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노</a:t>
            </a:r>
            <a:r>
              <a:rPr sz="1800" dirty="0">
                <a:latin typeface="맑은 고딕"/>
                <a:cs typeface="맑은 고딕"/>
              </a:rPr>
              <a:t>드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수</a:t>
            </a:r>
            <a:endParaRPr sz="18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94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10" dirty="0">
                <a:latin typeface="Calibri"/>
                <a:cs typeface="Calibri"/>
              </a:rPr>
              <a:t>learning_rate,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epochs</a:t>
            </a:r>
            <a:endParaRPr sz="18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93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추가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변수</a:t>
            </a:r>
            <a:endParaRPr sz="18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919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그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외</a:t>
            </a: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906000" cy="6859905"/>
            <a:chOff x="0" y="0"/>
            <a:chExt cx="9906000" cy="6859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90599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906000" cy="6858000"/>
            </a:xfrm>
            <a:custGeom>
              <a:avLst/>
              <a:gdLst/>
              <a:ahLst/>
              <a:cxnLst/>
              <a:rect l="l" t="t" r="r" b="b"/>
              <a:pathLst>
                <a:path w="9906000" h="6858000">
                  <a:moveTo>
                    <a:pt x="9906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906000" y="6858000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00BBB5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8764" y="405383"/>
              <a:ext cx="1068324" cy="2423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1131" y="3531108"/>
              <a:ext cx="1489709" cy="1988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2531" y="2907792"/>
              <a:ext cx="1927860" cy="496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4420" y="6536580"/>
            <a:ext cx="93617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371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Regression</a:t>
            </a:r>
            <a:r>
              <a:rPr sz="2800" b="0" spc="-9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코드</a:t>
            </a:r>
            <a:r>
              <a:rPr sz="2800" spc="-16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이해Ⓒ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55789"/>
            <a:ext cx="3936365" cy="238569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65"/>
              </a:spcBef>
              <a:buFont typeface="Wingdings"/>
              <a:buChar char=""/>
              <a:tabLst>
                <a:tab pos="264795" algn="l"/>
                <a:tab pos="2368550" algn="l"/>
                <a:tab pos="2585720" algn="l"/>
              </a:tabLst>
            </a:pPr>
            <a:r>
              <a:rPr sz="2400" b="1" spc="-5" dirty="0">
                <a:latin typeface="Calibri"/>
                <a:cs typeface="Calibri"/>
              </a:rPr>
              <a:t>Input_shape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	,	)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5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분석단위에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대한</a:t>
            </a:r>
            <a:r>
              <a:rPr sz="1800" spc="-2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ape</a:t>
            </a:r>
            <a:endParaRPr sz="180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45795" algn="l"/>
                <a:tab pos="2445385" algn="l"/>
              </a:tabLst>
            </a:pPr>
            <a:r>
              <a:rPr sz="1600" spc="-10" dirty="0">
                <a:latin typeface="Calibri"/>
                <a:cs typeface="Calibri"/>
              </a:rPr>
              <a:t>1</a:t>
            </a:r>
            <a:r>
              <a:rPr sz="1600" spc="-10" dirty="0">
                <a:latin typeface="맑은 고딕"/>
                <a:cs typeface="맑은 고딕"/>
              </a:rPr>
              <a:t>차원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: </a:t>
            </a:r>
            <a:r>
              <a:rPr sz="1600" spc="-15" dirty="0">
                <a:latin typeface="Calibri"/>
                <a:cs typeface="Calibri"/>
              </a:rPr>
              <a:t>(feature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수</a:t>
            </a:r>
            <a:r>
              <a:rPr sz="1600" spc="-5" dirty="0">
                <a:latin typeface="Calibri"/>
                <a:cs typeface="Calibri"/>
              </a:rPr>
              <a:t>,	)</a:t>
            </a:r>
            <a:endParaRPr sz="160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45795" algn="l"/>
              </a:tabLst>
            </a:pPr>
            <a:r>
              <a:rPr sz="1600" spc="-15" dirty="0">
                <a:latin typeface="Calibri"/>
                <a:cs typeface="Calibri"/>
              </a:rPr>
              <a:t>2</a:t>
            </a:r>
            <a:r>
              <a:rPr sz="1600" spc="-5" dirty="0">
                <a:latin typeface="맑은 고딕"/>
                <a:cs typeface="맑은 고딕"/>
              </a:rPr>
              <a:t>차원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10" dirty="0">
                <a:latin typeface="Calibri"/>
                <a:cs typeface="Calibri"/>
              </a:rPr>
              <a:t> (</a:t>
            </a:r>
            <a:r>
              <a:rPr sz="1600" spc="-40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ow</a:t>
            </a:r>
            <a:r>
              <a:rPr sz="1600" spc="-1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ol</a:t>
            </a:r>
            <a:r>
              <a:rPr sz="1600" spc="-5" dirty="0">
                <a:latin typeface="Calibri"/>
                <a:cs typeface="Calibri"/>
              </a:rPr>
              <a:t>umns)</a:t>
            </a:r>
            <a:endParaRPr sz="16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4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예측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결과가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맑은 고딕"/>
                <a:cs typeface="맑은 고딕"/>
              </a:rPr>
              <a:t>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변수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dirty="0">
                <a:latin typeface="맑은 고딕"/>
                <a:cs typeface="맑은 고딕"/>
              </a:rPr>
              <a:t>가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맑은 고딕"/>
                <a:cs typeface="맑은 고딕"/>
              </a:rPr>
              <a:t>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변수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17464" y="1583060"/>
            <a:ext cx="3810000" cy="2945765"/>
            <a:chOff x="5617464" y="1583060"/>
            <a:chExt cx="3810000" cy="29457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7464" y="1583060"/>
              <a:ext cx="3809601" cy="29452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36892" y="3044951"/>
              <a:ext cx="2196465" cy="219710"/>
            </a:xfrm>
            <a:custGeom>
              <a:avLst/>
              <a:gdLst/>
              <a:ahLst/>
              <a:cxnLst/>
              <a:rect l="l" t="t" r="r" b="b"/>
              <a:pathLst>
                <a:path w="2196465" h="219710">
                  <a:moveTo>
                    <a:pt x="2196083" y="0"/>
                  </a:moveTo>
                  <a:lnTo>
                    <a:pt x="0" y="0"/>
                  </a:lnTo>
                  <a:lnTo>
                    <a:pt x="0" y="219456"/>
                  </a:lnTo>
                  <a:lnTo>
                    <a:pt x="2196083" y="219456"/>
                  </a:lnTo>
                  <a:lnTo>
                    <a:pt x="2196083" y="0"/>
                  </a:lnTo>
                  <a:close/>
                </a:path>
              </a:pathLst>
            </a:custGeom>
            <a:solidFill>
              <a:srgbClr val="FF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36892" y="3044951"/>
              <a:ext cx="2196465" cy="219710"/>
            </a:xfrm>
            <a:custGeom>
              <a:avLst/>
              <a:gdLst/>
              <a:ahLst/>
              <a:cxnLst/>
              <a:rect l="l" t="t" r="r" b="b"/>
              <a:pathLst>
                <a:path w="2196465" h="219710">
                  <a:moveTo>
                    <a:pt x="0" y="219456"/>
                  </a:moveTo>
                  <a:lnTo>
                    <a:pt x="2196083" y="219456"/>
                  </a:lnTo>
                  <a:lnTo>
                    <a:pt x="2196083" y="0"/>
                  </a:lnTo>
                  <a:lnTo>
                    <a:pt x="0" y="0"/>
                  </a:lnTo>
                  <a:lnTo>
                    <a:pt x="0" y="219456"/>
                  </a:lnTo>
                  <a:close/>
                </a:path>
              </a:pathLst>
            </a:custGeom>
            <a:ln w="12700">
              <a:solidFill>
                <a:srgbClr val="D73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108447" y="1484375"/>
            <a:ext cx="0" cy="4986655"/>
          </a:xfrm>
          <a:custGeom>
            <a:avLst/>
            <a:gdLst/>
            <a:ahLst/>
            <a:cxnLst/>
            <a:rect l="l" t="t" r="r" b="b"/>
            <a:pathLst>
              <a:path h="4986655">
                <a:moveTo>
                  <a:pt x="0" y="0"/>
                </a:moveTo>
                <a:lnTo>
                  <a:pt x="0" y="4986388"/>
                </a:lnTo>
              </a:path>
            </a:pathLst>
          </a:custGeom>
          <a:ln w="635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4346" y="6536484"/>
            <a:ext cx="96739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371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Regression</a:t>
            </a:r>
            <a:r>
              <a:rPr sz="2800" b="0" spc="-9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코드</a:t>
            </a:r>
            <a:r>
              <a:rPr sz="2800" spc="-16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이해Ⓒ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0852"/>
            <a:ext cx="4279900" cy="490537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875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spc="20" dirty="0">
                <a:latin typeface="맑은 고딕"/>
                <a:cs typeface="맑은 고딕"/>
              </a:rPr>
              <a:t>학습할</a:t>
            </a:r>
            <a:r>
              <a:rPr sz="2150" b="1" spc="-305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데이터가</a:t>
            </a:r>
            <a:r>
              <a:rPr sz="2150" b="1" spc="-300" dirty="0">
                <a:latin typeface="맑은 고딕"/>
                <a:cs typeface="맑은 고딕"/>
              </a:rPr>
              <a:t> </a:t>
            </a:r>
            <a:r>
              <a:rPr sz="2150" b="1" spc="10" dirty="0">
                <a:latin typeface="Calibri"/>
                <a:cs typeface="Calibri"/>
              </a:rPr>
              <a:t>500</a:t>
            </a:r>
            <a:r>
              <a:rPr sz="2150" b="1" spc="20" dirty="0">
                <a:latin typeface="맑은 고딕"/>
                <a:cs typeface="맑은 고딕"/>
              </a:rPr>
              <a:t>건이</a:t>
            </a:r>
            <a:r>
              <a:rPr sz="2150" b="1" spc="5" dirty="0">
                <a:latin typeface="맑은 고딕"/>
                <a:cs typeface="맑은 고딕"/>
              </a:rPr>
              <a:t>라</a:t>
            </a:r>
            <a:r>
              <a:rPr sz="2150" b="1" spc="20" dirty="0">
                <a:latin typeface="맑은 고딕"/>
                <a:cs typeface="맑은 고딕"/>
              </a:rPr>
              <a:t>면</a:t>
            </a:r>
            <a:endParaRPr sz="2150" dirty="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443230" algn="l"/>
              </a:tabLst>
            </a:pPr>
            <a:r>
              <a:rPr sz="1500" dirty="0">
                <a:latin typeface="Calibri"/>
                <a:cs typeface="Calibri"/>
              </a:rPr>
              <a:t>Epochs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=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10</a:t>
            </a:r>
            <a:endParaRPr sz="1500" dirty="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645160" algn="l"/>
                <a:tab pos="645795" algn="l"/>
              </a:tabLst>
            </a:pPr>
            <a:r>
              <a:rPr sz="1300" spc="-5" dirty="0">
                <a:latin typeface="Calibri"/>
                <a:cs typeface="Calibri"/>
              </a:rPr>
              <a:t>e</a:t>
            </a:r>
            <a:r>
              <a:rPr sz="1300" dirty="0">
                <a:latin typeface="Calibri"/>
                <a:cs typeface="Calibri"/>
              </a:rPr>
              <a:t>p</a:t>
            </a:r>
            <a:r>
              <a:rPr sz="1300" spc="-10" dirty="0">
                <a:latin typeface="Calibri"/>
                <a:cs typeface="Calibri"/>
              </a:rPr>
              <a:t>o</a:t>
            </a:r>
            <a:r>
              <a:rPr sz="1300" spc="-5" dirty="0">
                <a:latin typeface="Calibri"/>
                <a:cs typeface="Calibri"/>
              </a:rPr>
              <a:t>c</a:t>
            </a:r>
            <a:r>
              <a:rPr sz="1300" spc="-10" dirty="0">
                <a:latin typeface="Calibri"/>
                <a:cs typeface="Calibri"/>
              </a:rPr>
              <a:t>h</a:t>
            </a:r>
            <a:r>
              <a:rPr sz="1300" spc="-5" dirty="0">
                <a:latin typeface="Calibri"/>
                <a:cs typeface="Calibri"/>
              </a:rPr>
              <a:t>s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: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5</a:t>
            </a:r>
            <a:r>
              <a:rPr sz="1300" dirty="0">
                <a:latin typeface="Calibri"/>
                <a:cs typeface="Calibri"/>
              </a:rPr>
              <a:t>00</a:t>
            </a:r>
            <a:r>
              <a:rPr sz="1300" spc="-5" dirty="0">
                <a:latin typeface="맑은 고딕"/>
                <a:cs typeface="맑은 고딕"/>
              </a:rPr>
              <a:t>건</a:t>
            </a:r>
            <a:r>
              <a:rPr sz="1300" spc="-14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전체를</a:t>
            </a:r>
            <a:r>
              <a:rPr sz="1300" spc="-14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Calibri"/>
                <a:cs typeface="Calibri"/>
              </a:rPr>
              <a:t>10</a:t>
            </a:r>
            <a:r>
              <a:rPr sz="1300" spc="-5" dirty="0">
                <a:latin typeface="맑은 고딕"/>
                <a:cs typeface="맑은 고딕"/>
              </a:rPr>
              <a:t>번</a:t>
            </a:r>
            <a:r>
              <a:rPr sz="1300" spc="-16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학습</a:t>
            </a:r>
            <a:endParaRPr sz="1300" dirty="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500"/>
              </a:spcBef>
              <a:buFont typeface="Wingdings"/>
              <a:buChar char=""/>
              <a:tabLst>
                <a:tab pos="443230" algn="l"/>
              </a:tabLst>
            </a:pPr>
            <a:r>
              <a:rPr sz="1500" spc="-10" dirty="0">
                <a:latin typeface="Calibri"/>
                <a:cs typeface="Calibri"/>
              </a:rPr>
              <a:t>Batch_size </a:t>
            </a:r>
            <a:r>
              <a:rPr sz="1500" spc="5" dirty="0">
                <a:latin typeface="Calibri"/>
                <a:cs typeface="Calibri"/>
              </a:rPr>
              <a:t>=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100</a:t>
            </a:r>
            <a:endParaRPr sz="1500" dirty="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645160" algn="l"/>
                <a:tab pos="645795" algn="l"/>
              </a:tabLst>
            </a:pPr>
            <a:r>
              <a:rPr sz="1300" spc="-5" dirty="0">
                <a:latin typeface="Calibri"/>
                <a:cs typeface="Calibri"/>
              </a:rPr>
              <a:t>B</a:t>
            </a:r>
            <a:r>
              <a:rPr sz="1300" spc="-15" dirty="0">
                <a:latin typeface="Calibri"/>
                <a:cs typeface="Calibri"/>
              </a:rPr>
              <a:t>a</a:t>
            </a:r>
            <a:r>
              <a:rPr sz="1300" spc="-20" dirty="0">
                <a:latin typeface="Calibri"/>
                <a:cs typeface="Calibri"/>
              </a:rPr>
              <a:t>t</a:t>
            </a:r>
            <a:r>
              <a:rPr sz="1300" spc="-5" dirty="0">
                <a:latin typeface="Calibri"/>
                <a:cs typeface="Calibri"/>
              </a:rPr>
              <a:t>ch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하나당</a:t>
            </a:r>
            <a:r>
              <a:rPr sz="1300" spc="-14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데이터</a:t>
            </a:r>
            <a:r>
              <a:rPr sz="1300" spc="-14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건수</a:t>
            </a:r>
            <a:endParaRPr sz="1300" dirty="0">
              <a:latin typeface="맑은 고딕"/>
              <a:cs typeface="맑은 고딕"/>
            </a:endParaRPr>
          </a:p>
          <a:p>
            <a:pPr marL="645160" lvl="2" indent="-18669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645160" algn="l"/>
                <a:tab pos="645795" algn="l"/>
              </a:tabLst>
            </a:pPr>
            <a:r>
              <a:rPr sz="1300" spc="-5" dirty="0">
                <a:latin typeface="맑은 고딕"/>
                <a:cs typeface="맑은 고딕"/>
              </a:rPr>
              <a:t>전체</a:t>
            </a:r>
            <a:r>
              <a:rPr sz="1300" spc="-15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Calibri"/>
                <a:cs typeface="Calibri"/>
              </a:rPr>
              <a:t>/ </a:t>
            </a:r>
            <a:r>
              <a:rPr sz="1300" spc="-10" dirty="0">
                <a:latin typeface="Calibri"/>
                <a:cs typeface="Calibri"/>
              </a:rPr>
              <a:t>b</a:t>
            </a:r>
            <a:r>
              <a:rPr sz="1300" spc="-15" dirty="0">
                <a:latin typeface="Calibri"/>
                <a:cs typeface="Calibri"/>
              </a:rPr>
              <a:t>a</a:t>
            </a:r>
            <a:r>
              <a:rPr sz="1300" spc="-20" dirty="0">
                <a:latin typeface="Calibri"/>
                <a:cs typeface="Calibri"/>
              </a:rPr>
              <a:t>t</a:t>
            </a:r>
            <a:r>
              <a:rPr sz="1300" spc="-5" dirty="0">
                <a:latin typeface="Calibri"/>
                <a:cs typeface="Calibri"/>
              </a:rPr>
              <a:t>c</a:t>
            </a:r>
            <a:r>
              <a:rPr sz="1300" dirty="0">
                <a:latin typeface="Calibri"/>
                <a:cs typeface="Calibri"/>
              </a:rPr>
              <a:t>h</a:t>
            </a:r>
            <a:r>
              <a:rPr sz="1300" spc="-10" dirty="0">
                <a:latin typeface="Calibri"/>
                <a:cs typeface="Calibri"/>
              </a:rPr>
              <a:t>_si</a:t>
            </a:r>
            <a:r>
              <a:rPr sz="1300" spc="-25" dirty="0">
                <a:latin typeface="Calibri"/>
                <a:cs typeface="Calibri"/>
              </a:rPr>
              <a:t>z</a:t>
            </a:r>
            <a:r>
              <a:rPr sz="1300" spc="-5" dirty="0">
                <a:latin typeface="Calibri"/>
                <a:cs typeface="Calibri"/>
              </a:rPr>
              <a:t>e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5" dirty="0">
                <a:latin typeface="Wingdings"/>
                <a:cs typeface="Wingdings"/>
              </a:rPr>
              <a:t>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Calibri"/>
                <a:cs typeface="Calibri"/>
              </a:rPr>
              <a:t>5</a:t>
            </a:r>
            <a:r>
              <a:rPr sz="1300" spc="-5" dirty="0">
                <a:latin typeface="맑은 고딕"/>
                <a:cs typeface="맑은 고딕"/>
              </a:rPr>
              <a:t>개의</a:t>
            </a:r>
            <a:r>
              <a:rPr sz="1300" spc="-145" dirty="0">
                <a:latin typeface="맑은 고딕"/>
                <a:cs typeface="맑은 고딕"/>
              </a:rPr>
              <a:t> </a:t>
            </a:r>
            <a:r>
              <a:rPr sz="1300" spc="-10" dirty="0">
                <a:latin typeface="Calibri"/>
                <a:cs typeface="Calibri"/>
              </a:rPr>
              <a:t>b</a:t>
            </a:r>
            <a:r>
              <a:rPr sz="1300" spc="-15" dirty="0">
                <a:latin typeface="Calibri"/>
                <a:cs typeface="Calibri"/>
              </a:rPr>
              <a:t>a</a:t>
            </a:r>
            <a:r>
              <a:rPr sz="1300" spc="-20" dirty="0">
                <a:latin typeface="Calibri"/>
                <a:cs typeface="Calibri"/>
              </a:rPr>
              <a:t>t</a:t>
            </a:r>
            <a:r>
              <a:rPr sz="1300" spc="-5" dirty="0">
                <a:latin typeface="Calibri"/>
                <a:cs typeface="Calibri"/>
              </a:rPr>
              <a:t>c</a:t>
            </a:r>
            <a:r>
              <a:rPr sz="1300" dirty="0">
                <a:latin typeface="Calibri"/>
                <a:cs typeface="Calibri"/>
              </a:rPr>
              <a:t>h</a:t>
            </a:r>
            <a:r>
              <a:rPr sz="1300" spc="-5" dirty="0">
                <a:latin typeface="맑은 고딕"/>
                <a:cs typeface="맑은 고딕"/>
              </a:rPr>
              <a:t>로</a:t>
            </a:r>
            <a:r>
              <a:rPr sz="1300" spc="-14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나눠서</a:t>
            </a:r>
            <a:r>
              <a:rPr sz="1300" spc="-14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학습</a:t>
            </a:r>
            <a:endParaRPr sz="1300" dirty="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443230" algn="l"/>
              </a:tabLst>
            </a:pPr>
            <a:r>
              <a:rPr sz="1500" dirty="0">
                <a:latin typeface="Calibri"/>
                <a:cs typeface="Calibri"/>
              </a:rPr>
              <a:t>i</a:t>
            </a:r>
            <a:r>
              <a:rPr sz="1500" spc="-15" dirty="0">
                <a:latin typeface="Calibri"/>
                <a:cs typeface="Calibri"/>
              </a:rPr>
              <a:t>t</a:t>
            </a:r>
            <a:r>
              <a:rPr sz="1500" spc="5" dirty="0">
                <a:latin typeface="Calibri"/>
                <a:cs typeface="Calibri"/>
              </a:rPr>
              <a:t>e</a:t>
            </a:r>
            <a:r>
              <a:rPr sz="1500" spc="-35" dirty="0">
                <a:latin typeface="Calibri"/>
                <a:cs typeface="Calibri"/>
              </a:rPr>
              <a:t>r</a:t>
            </a:r>
            <a:r>
              <a:rPr sz="1500" spc="-15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ti</a:t>
            </a:r>
            <a:r>
              <a:rPr sz="1500" spc="-5" dirty="0">
                <a:latin typeface="Calibri"/>
                <a:cs typeface="Calibri"/>
              </a:rPr>
              <a:t>o</a:t>
            </a:r>
            <a:r>
              <a:rPr sz="1500" spc="5" dirty="0">
                <a:latin typeface="Calibri"/>
                <a:cs typeface="Calibri"/>
              </a:rPr>
              <a:t>n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수</a:t>
            </a:r>
            <a:r>
              <a:rPr sz="1500" spc="-195" dirty="0">
                <a:latin typeface="맑은 고딕"/>
                <a:cs typeface="맑은 고딕"/>
              </a:rPr>
              <a:t> </a:t>
            </a:r>
            <a:r>
              <a:rPr sz="1500" dirty="0">
                <a:latin typeface="Calibri"/>
                <a:cs typeface="Calibri"/>
              </a:rPr>
              <a:t>(u</a:t>
            </a:r>
            <a:r>
              <a:rPr sz="1500" spc="-5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d</a:t>
            </a:r>
            <a:r>
              <a:rPr sz="1500" spc="-20" dirty="0">
                <a:latin typeface="Calibri"/>
                <a:cs typeface="Calibri"/>
              </a:rPr>
              <a:t>at</a:t>
            </a:r>
            <a:r>
              <a:rPr sz="1500" spc="5" dirty="0">
                <a:latin typeface="Calibri"/>
                <a:cs typeface="Calibri"/>
              </a:rPr>
              <a:t>e</a:t>
            </a:r>
            <a:r>
              <a:rPr sz="1500" spc="40" dirty="0">
                <a:latin typeface="Calibri"/>
                <a:cs typeface="Calibri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수</a:t>
            </a:r>
            <a:r>
              <a:rPr sz="1500" dirty="0">
                <a:latin typeface="Calibri"/>
                <a:cs typeface="Calibri"/>
              </a:rPr>
              <a:t>)</a:t>
            </a:r>
          </a:p>
          <a:p>
            <a:pPr marL="645160" lvl="2" indent="-18669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645160" algn="l"/>
                <a:tab pos="645795" algn="l"/>
              </a:tabLst>
            </a:pPr>
            <a:r>
              <a:rPr sz="1300" spc="-5" dirty="0">
                <a:latin typeface="Calibri"/>
                <a:cs typeface="Calibri"/>
              </a:rPr>
              <a:t>epochs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=</a:t>
            </a:r>
            <a:r>
              <a:rPr sz="1300" dirty="0">
                <a:latin typeface="Calibri"/>
                <a:cs typeface="Calibri"/>
              </a:rPr>
              <a:t> 10, </a:t>
            </a:r>
            <a:r>
              <a:rPr sz="1300" spc="-10" dirty="0">
                <a:latin typeface="Calibri"/>
                <a:cs typeface="Calibri"/>
              </a:rPr>
              <a:t>batch_size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=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100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라면</a:t>
            </a:r>
            <a:endParaRPr sz="1300" dirty="0">
              <a:latin typeface="맑은 고딕"/>
              <a:cs typeface="맑은 고딕"/>
            </a:endParaRPr>
          </a:p>
          <a:p>
            <a:pPr marL="645160" lvl="2" indent="-18669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45160" algn="l"/>
                <a:tab pos="645795" algn="l"/>
              </a:tabLst>
            </a:pPr>
            <a:r>
              <a:rPr sz="1300" spc="-5" dirty="0">
                <a:highlight>
                  <a:srgbClr val="FFFF00"/>
                </a:highlight>
                <a:latin typeface="Calibri"/>
                <a:cs typeface="Calibri"/>
              </a:rPr>
              <a:t>10</a:t>
            </a:r>
            <a:r>
              <a:rPr sz="1300" spc="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300" spc="-5" dirty="0">
                <a:highlight>
                  <a:srgbClr val="FFFF00"/>
                </a:highlight>
                <a:latin typeface="Calibri"/>
                <a:cs typeface="Calibri"/>
              </a:rPr>
              <a:t>*</a:t>
            </a:r>
            <a:r>
              <a:rPr sz="1300" spc="1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300" spc="-10" dirty="0">
                <a:highlight>
                  <a:srgbClr val="FFFF00"/>
                </a:highlight>
                <a:latin typeface="Calibri"/>
                <a:cs typeface="Calibri"/>
              </a:rPr>
              <a:t>(</a:t>
            </a:r>
            <a:r>
              <a:rPr sz="1300" spc="-5" dirty="0">
                <a:highlight>
                  <a:srgbClr val="FFFF00"/>
                </a:highlight>
                <a:latin typeface="Calibri"/>
                <a:cs typeface="Calibri"/>
              </a:rPr>
              <a:t>50</a:t>
            </a:r>
            <a:r>
              <a:rPr sz="1300" dirty="0">
                <a:highlight>
                  <a:srgbClr val="FFFF00"/>
                </a:highlight>
                <a:latin typeface="Calibri"/>
                <a:cs typeface="Calibri"/>
              </a:rPr>
              <a:t>0</a:t>
            </a:r>
            <a:r>
              <a:rPr sz="1300" spc="-10" dirty="0">
                <a:highlight>
                  <a:srgbClr val="FFFF00"/>
                </a:highlight>
                <a:latin typeface="Calibri"/>
                <a:cs typeface="Calibri"/>
              </a:rPr>
              <a:t>/</a:t>
            </a:r>
            <a:r>
              <a:rPr sz="1300" spc="-5" dirty="0">
                <a:highlight>
                  <a:srgbClr val="FFFF00"/>
                </a:highlight>
                <a:latin typeface="Calibri"/>
                <a:cs typeface="Calibri"/>
              </a:rPr>
              <a:t>10</a:t>
            </a:r>
            <a:r>
              <a:rPr sz="1300" dirty="0">
                <a:highlight>
                  <a:srgbClr val="FFFF00"/>
                </a:highlight>
                <a:latin typeface="Calibri"/>
                <a:cs typeface="Calibri"/>
              </a:rPr>
              <a:t>0</a:t>
            </a:r>
            <a:r>
              <a:rPr sz="1300" spc="-5" dirty="0">
                <a:highlight>
                  <a:srgbClr val="FFFF00"/>
                </a:highlight>
                <a:latin typeface="Calibri"/>
                <a:cs typeface="Calibri"/>
              </a:rPr>
              <a:t>)</a:t>
            </a:r>
            <a:r>
              <a:rPr sz="1300" spc="1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300" spc="-5" dirty="0">
                <a:highlight>
                  <a:srgbClr val="FFFF00"/>
                </a:highlight>
                <a:latin typeface="Calibri"/>
                <a:cs typeface="Calibri"/>
              </a:rPr>
              <a:t>=</a:t>
            </a:r>
            <a:r>
              <a:rPr sz="1300" spc="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300" spc="-5" dirty="0">
                <a:highlight>
                  <a:srgbClr val="FFFF00"/>
                </a:highlight>
                <a:latin typeface="Calibri"/>
                <a:cs typeface="Calibri"/>
              </a:rPr>
              <a:t>50</a:t>
            </a:r>
            <a:r>
              <a:rPr sz="1300" spc="3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회</a:t>
            </a:r>
            <a:r>
              <a:rPr sz="1300" spc="-16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반복하며</a:t>
            </a:r>
            <a:r>
              <a:rPr sz="1300" spc="-14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파라미터</a:t>
            </a:r>
            <a:r>
              <a:rPr sz="1300" spc="-13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업데이트</a:t>
            </a:r>
            <a:endParaRPr sz="1300" dirty="0">
              <a:latin typeface="맑은 고딕"/>
              <a:cs typeface="맑은 고딕"/>
            </a:endParaRPr>
          </a:p>
          <a:p>
            <a:pPr marL="264160" indent="-252095">
              <a:lnSpc>
                <a:spcPct val="100000"/>
              </a:lnSpc>
              <a:spcBef>
                <a:spcPts val="960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spc="20" dirty="0">
                <a:latin typeface="맑은 고딕"/>
                <a:cs typeface="맑은 고딕"/>
              </a:rPr>
              <a:t>왜</a:t>
            </a:r>
            <a:r>
              <a:rPr sz="2150" b="1" spc="-280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이렇</a:t>
            </a:r>
            <a:r>
              <a:rPr sz="2150" b="1" spc="20" dirty="0">
                <a:latin typeface="맑은 고딕"/>
                <a:cs typeface="맑은 고딕"/>
              </a:rPr>
              <a:t>게</a:t>
            </a:r>
            <a:r>
              <a:rPr sz="2150" b="1" spc="-305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쪼개</a:t>
            </a:r>
            <a:r>
              <a:rPr sz="2150" b="1" spc="20" dirty="0">
                <a:latin typeface="맑은 고딕"/>
                <a:cs typeface="맑은 고딕"/>
              </a:rPr>
              <a:t>서</a:t>
            </a:r>
            <a:r>
              <a:rPr sz="2150" b="1" spc="-300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반복</a:t>
            </a:r>
            <a:r>
              <a:rPr sz="2150" b="1" spc="10" dirty="0">
                <a:latin typeface="Calibri"/>
                <a:cs typeface="Calibri"/>
              </a:rPr>
              <a:t>?</a:t>
            </a:r>
            <a:endParaRPr sz="215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555"/>
              </a:spcBef>
              <a:buFont typeface="Wingdings"/>
              <a:buChar char=""/>
              <a:tabLst>
                <a:tab pos="443230" algn="l"/>
              </a:tabLst>
            </a:pPr>
            <a:r>
              <a:rPr sz="1500" spc="10" dirty="0">
                <a:latin typeface="맑은 고딕"/>
                <a:cs typeface="맑은 고딕"/>
              </a:rPr>
              <a:t>메모리를</a:t>
            </a:r>
            <a:r>
              <a:rPr sz="1500" spc="-195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효율적으로</a:t>
            </a:r>
            <a:r>
              <a:rPr sz="1500" spc="-180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사용하기</a:t>
            </a:r>
            <a:r>
              <a:rPr sz="1500" spc="-195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위해서</a:t>
            </a:r>
            <a:r>
              <a:rPr sz="1500" dirty="0">
                <a:latin typeface="Calibri"/>
                <a:cs typeface="Calibri"/>
              </a:rPr>
              <a:t>!</a:t>
            </a:r>
          </a:p>
          <a:p>
            <a:pPr marL="264160" indent="-252095">
              <a:lnSpc>
                <a:spcPct val="100000"/>
              </a:lnSpc>
              <a:spcBef>
                <a:spcPts val="969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dirty="0">
                <a:latin typeface="Calibri"/>
                <a:cs typeface="Calibri"/>
              </a:rPr>
              <a:t>validation_split </a:t>
            </a:r>
            <a:r>
              <a:rPr sz="2150" b="1" spc="5" dirty="0">
                <a:latin typeface="Calibri"/>
                <a:cs typeface="Calibri"/>
              </a:rPr>
              <a:t>:</a:t>
            </a:r>
            <a:endParaRPr sz="215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443230" algn="l"/>
              </a:tabLst>
            </a:pPr>
            <a:r>
              <a:rPr sz="1500" spc="10" dirty="0">
                <a:latin typeface="맑은 고딕"/>
                <a:cs typeface="맑은 고딕"/>
              </a:rPr>
              <a:t>학습</a:t>
            </a:r>
            <a:r>
              <a:rPr sz="1500" spc="-195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시</a:t>
            </a:r>
            <a:r>
              <a:rPr sz="1500" spc="-195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일부를</a:t>
            </a:r>
            <a:r>
              <a:rPr sz="1500" spc="-180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나눠서</a:t>
            </a:r>
            <a:r>
              <a:rPr sz="1500" spc="-195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검증용으로</a:t>
            </a:r>
            <a:r>
              <a:rPr sz="1500" spc="-195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사용</a:t>
            </a:r>
            <a:endParaRPr sz="1500" dirty="0">
              <a:latin typeface="맑은 고딕"/>
              <a:cs typeface="맑은 고딕"/>
            </a:endParaRPr>
          </a:p>
          <a:p>
            <a:pPr marL="264160" indent="-252095">
              <a:lnSpc>
                <a:spcPct val="100000"/>
              </a:lnSpc>
              <a:spcBef>
                <a:spcPts val="960"/>
              </a:spcBef>
              <a:buFont typeface="Wingdings"/>
              <a:buChar char=""/>
              <a:tabLst>
                <a:tab pos="264795" algn="l"/>
                <a:tab pos="1577975" algn="l"/>
              </a:tabLst>
            </a:pPr>
            <a:r>
              <a:rPr sz="2150" b="1" spc="-5" dirty="0">
                <a:latin typeface="Calibri"/>
                <a:cs typeface="Calibri"/>
              </a:rPr>
              <a:t>model.fit(	</a:t>
            </a:r>
            <a:r>
              <a:rPr sz="2150" b="1" dirty="0">
                <a:latin typeface="Calibri"/>
                <a:cs typeface="Calibri"/>
              </a:rPr>
              <a:t>).history</a:t>
            </a:r>
            <a:endParaRPr sz="215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443230" algn="l"/>
              </a:tabLst>
            </a:pPr>
            <a:r>
              <a:rPr sz="1500" spc="5" dirty="0">
                <a:latin typeface="Calibri"/>
                <a:cs typeface="Calibri"/>
              </a:rPr>
              <a:t>epo</a:t>
            </a:r>
            <a:r>
              <a:rPr sz="1500" spc="-5" dirty="0">
                <a:latin typeface="Calibri"/>
                <a:cs typeface="Calibri"/>
              </a:rPr>
              <a:t>c</a:t>
            </a:r>
            <a:r>
              <a:rPr sz="1500" spc="5" dirty="0">
                <a:latin typeface="Calibri"/>
                <a:cs typeface="Calibri"/>
              </a:rPr>
              <a:t>h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마다의</a:t>
            </a:r>
            <a:r>
              <a:rPr sz="1500" spc="-195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학습</a:t>
            </a:r>
            <a:r>
              <a:rPr sz="1500" spc="-190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성능</a:t>
            </a:r>
            <a:r>
              <a:rPr sz="1500" spc="-195" dirty="0">
                <a:latin typeface="맑은 고딕"/>
                <a:cs typeface="맑은 고딕"/>
              </a:rPr>
              <a:t> </a:t>
            </a:r>
            <a:r>
              <a:rPr sz="1500" dirty="0">
                <a:latin typeface="Calibri"/>
                <a:cs typeface="Calibri"/>
              </a:rPr>
              <a:t>lo</a:t>
            </a:r>
            <a:r>
              <a:rPr sz="1500" spc="5" dirty="0">
                <a:latin typeface="Calibri"/>
                <a:cs typeface="Calibri"/>
              </a:rPr>
              <a:t>g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54752" y="1406652"/>
            <a:ext cx="4629911" cy="4812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5B416-6A9B-411F-9C8A-975A42E2D2BF}"/>
              </a:ext>
            </a:extLst>
          </p:cNvPr>
          <p:cNvSpPr txBox="1"/>
          <p:nvPr/>
        </p:nvSpPr>
        <p:spPr>
          <a:xfrm>
            <a:off x="4012835" y="368607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Fitting(</a:t>
            </a:r>
            <a:r>
              <a:rPr lang="ko-KR" altLang="en-US" sz="1200" dirty="0"/>
              <a:t>학습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오차를 최소화하는 가중치</a:t>
            </a:r>
            <a:r>
              <a:rPr lang="en-US" altLang="ko-KR" sz="1200" dirty="0"/>
              <a:t>(</a:t>
            </a:r>
            <a:r>
              <a:rPr lang="ko-KR" altLang="en-US" sz="1200" dirty="0"/>
              <a:t>파라미터</a:t>
            </a:r>
            <a:r>
              <a:rPr lang="en-US" altLang="ko-KR" sz="1200" dirty="0"/>
              <a:t>)</a:t>
            </a:r>
            <a:r>
              <a:rPr lang="ko-KR" altLang="en-US" sz="1200" dirty="0"/>
              <a:t>를 찾는 과정</a:t>
            </a:r>
            <a:endParaRPr lang="en-US" altLang="ko-KR" sz="1200" dirty="0"/>
          </a:p>
          <a:p>
            <a:r>
              <a:rPr lang="en-US" altLang="ko-KR" sz="1200" dirty="0"/>
              <a:t>Epochs : </a:t>
            </a:r>
            <a:r>
              <a:rPr lang="ko-KR" altLang="en-US" sz="1200" dirty="0"/>
              <a:t>전체 데이터를 </a:t>
            </a:r>
            <a:r>
              <a:rPr lang="ko-KR" altLang="en-US" sz="1200" dirty="0" err="1"/>
              <a:t>몇번</a:t>
            </a:r>
            <a:r>
              <a:rPr lang="ko-KR" altLang="en-US" sz="1200" dirty="0"/>
              <a:t> 반복할지 </a:t>
            </a:r>
            <a:endParaRPr lang="en-US" altLang="ko-KR" sz="1200" dirty="0"/>
          </a:p>
          <a:p>
            <a:r>
              <a:rPr lang="en-US" altLang="ko-KR" sz="1200" dirty="0" err="1"/>
              <a:t>Batch_size</a:t>
            </a:r>
            <a:r>
              <a:rPr lang="en-US" altLang="ko-KR" sz="1200" dirty="0"/>
              <a:t> : </a:t>
            </a:r>
            <a:r>
              <a:rPr lang="ko-KR" altLang="en-US" sz="1200" dirty="0"/>
              <a:t>전체 데이터를 얼마나 쪼개서 학습할지 </a:t>
            </a:r>
            <a:endParaRPr lang="en-US" altLang="ko-KR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4420" y="6536580"/>
            <a:ext cx="93617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371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Regression</a:t>
            </a:r>
            <a:r>
              <a:rPr sz="2800" b="0" spc="-9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코드</a:t>
            </a:r>
            <a:r>
              <a:rPr sz="2800" spc="-16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이해④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905"/>
            <a:ext cx="5734050" cy="10718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학습곡선</a:t>
            </a:r>
            <a:endParaRPr sz="24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학습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저장한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lo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dirty="0">
                <a:latin typeface="맑은 고딕"/>
                <a:cs typeface="맑은 고딕"/>
              </a:rPr>
              <a:t>를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이용하여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그래프를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그려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봅시다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27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5" dirty="0">
                <a:latin typeface="Calibri"/>
                <a:cs typeface="Calibri"/>
              </a:rPr>
              <a:t>Epo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를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반복할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수록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오차가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줄어드는지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확인</a:t>
            </a:r>
            <a:endParaRPr sz="1800">
              <a:latin typeface="맑은 고딕"/>
              <a:cs typeface="맑은 고딕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679" y="3011821"/>
            <a:ext cx="4210273" cy="20186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93103" y="2655400"/>
            <a:ext cx="3880064" cy="27340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4346" y="6536580"/>
            <a:ext cx="96739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1867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Hidden</a:t>
            </a:r>
            <a:r>
              <a:rPr sz="2800" b="0" spc="-120" dirty="0">
                <a:latin typeface="Calibri Light"/>
                <a:cs typeface="Calibri Light"/>
              </a:rPr>
              <a:t> </a:t>
            </a:r>
            <a:r>
              <a:rPr sz="2800" b="0" spc="-35" dirty="0">
                <a:latin typeface="Calibri Light"/>
                <a:cs typeface="Calibri Light"/>
              </a:rPr>
              <a:t>Layer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2216" y="2690241"/>
            <a:ext cx="3492500" cy="2365375"/>
            <a:chOff x="212216" y="2690241"/>
            <a:chExt cx="3492500" cy="2365375"/>
          </a:xfrm>
        </p:grpSpPr>
        <p:sp>
          <p:nvSpPr>
            <p:cNvPr id="6" name="object 6"/>
            <p:cNvSpPr/>
            <p:nvPr/>
          </p:nvSpPr>
          <p:spPr>
            <a:xfrm>
              <a:off x="221741" y="2699766"/>
              <a:ext cx="1335405" cy="390525"/>
            </a:xfrm>
            <a:custGeom>
              <a:avLst/>
              <a:gdLst/>
              <a:ahLst/>
              <a:cxnLst/>
              <a:rect l="l" t="t" r="r" b="b"/>
              <a:pathLst>
                <a:path w="1335405" h="390525">
                  <a:moveTo>
                    <a:pt x="0" y="195072"/>
                  </a:moveTo>
                  <a:lnTo>
                    <a:pt x="5152" y="150356"/>
                  </a:lnTo>
                  <a:lnTo>
                    <a:pt x="19827" y="109301"/>
                  </a:lnTo>
                  <a:lnTo>
                    <a:pt x="42855" y="73080"/>
                  </a:lnTo>
                  <a:lnTo>
                    <a:pt x="73064" y="42867"/>
                  </a:lnTo>
                  <a:lnTo>
                    <a:pt x="109284" y="19834"/>
                  </a:lnTo>
                  <a:lnTo>
                    <a:pt x="150344" y="5154"/>
                  </a:lnTo>
                  <a:lnTo>
                    <a:pt x="195072" y="0"/>
                  </a:lnTo>
                  <a:lnTo>
                    <a:pt x="239799" y="5154"/>
                  </a:lnTo>
                  <a:lnTo>
                    <a:pt x="280859" y="19834"/>
                  </a:lnTo>
                  <a:lnTo>
                    <a:pt x="317079" y="42867"/>
                  </a:lnTo>
                  <a:lnTo>
                    <a:pt x="347288" y="73080"/>
                  </a:lnTo>
                  <a:lnTo>
                    <a:pt x="370316" y="109301"/>
                  </a:lnTo>
                  <a:lnTo>
                    <a:pt x="384991" y="150356"/>
                  </a:lnTo>
                  <a:lnTo>
                    <a:pt x="390144" y="195072"/>
                  </a:lnTo>
                  <a:lnTo>
                    <a:pt x="384991" y="239787"/>
                  </a:lnTo>
                  <a:lnTo>
                    <a:pt x="370316" y="280842"/>
                  </a:lnTo>
                  <a:lnTo>
                    <a:pt x="347288" y="317063"/>
                  </a:lnTo>
                  <a:lnTo>
                    <a:pt x="317079" y="347276"/>
                  </a:lnTo>
                  <a:lnTo>
                    <a:pt x="280859" y="370309"/>
                  </a:lnTo>
                  <a:lnTo>
                    <a:pt x="239799" y="384989"/>
                  </a:lnTo>
                  <a:lnTo>
                    <a:pt x="195072" y="390144"/>
                  </a:lnTo>
                  <a:lnTo>
                    <a:pt x="150344" y="384989"/>
                  </a:lnTo>
                  <a:lnTo>
                    <a:pt x="109284" y="370309"/>
                  </a:lnTo>
                  <a:lnTo>
                    <a:pt x="73064" y="347276"/>
                  </a:lnTo>
                  <a:lnTo>
                    <a:pt x="42855" y="317063"/>
                  </a:lnTo>
                  <a:lnTo>
                    <a:pt x="19827" y="280842"/>
                  </a:lnTo>
                  <a:lnTo>
                    <a:pt x="5152" y="239787"/>
                  </a:lnTo>
                  <a:lnTo>
                    <a:pt x="0" y="195072"/>
                  </a:lnTo>
                  <a:close/>
                </a:path>
                <a:path w="1335405" h="390525">
                  <a:moveTo>
                    <a:pt x="475488" y="195072"/>
                  </a:moveTo>
                  <a:lnTo>
                    <a:pt x="480640" y="150356"/>
                  </a:lnTo>
                  <a:lnTo>
                    <a:pt x="495315" y="109301"/>
                  </a:lnTo>
                  <a:lnTo>
                    <a:pt x="518343" y="73080"/>
                  </a:lnTo>
                  <a:lnTo>
                    <a:pt x="548552" y="42867"/>
                  </a:lnTo>
                  <a:lnTo>
                    <a:pt x="584772" y="19834"/>
                  </a:lnTo>
                  <a:lnTo>
                    <a:pt x="625832" y="5154"/>
                  </a:lnTo>
                  <a:lnTo>
                    <a:pt x="670560" y="0"/>
                  </a:lnTo>
                  <a:lnTo>
                    <a:pt x="715287" y="5154"/>
                  </a:lnTo>
                  <a:lnTo>
                    <a:pt x="756347" y="19834"/>
                  </a:lnTo>
                  <a:lnTo>
                    <a:pt x="792567" y="42867"/>
                  </a:lnTo>
                  <a:lnTo>
                    <a:pt x="822776" y="73080"/>
                  </a:lnTo>
                  <a:lnTo>
                    <a:pt x="845804" y="109301"/>
                  </a:lnTo>
                  <a:lnTo>
                    <a:pt x="860479" y="150356"/>
                  </a:lnTo>
                  <a:lnTo>
                    <a:pt x="865632" y="195072"/>
                  </a:lnTo>
                  <a:lnTo>
                    <a:pt x="860479" y="239787"/>
                  </a:lnTo>
                  <a:lnTo>
                    <a:pt x="845804" y="280842"/>
                  </a:lnTo>
                  <a:lnTo>
                    <a:pt x="822776" y="317063"/>
                  </a:lnTo>
                  <a:lnTo>
                    <a:pt x="792567" y="347276"/>
                  </a:lnTo>
                  <a:lnTo>
                    <a:pt x="756347" y="370309"/>
                  </a:lnTo>
                  <a:lnTo>
                    <a:pt x="715287" y="384989"/>
                  </a:lnTo>
                  <a:lnTo>
                    <a:pt x="670560" y="390144"/>
                  </a:lnTo>
                  <a:lnTo>
                    <a:pt x="625832" y="384989"/>
                  </a:lnTo>
                  <a:lnTo>
                    <a:pt x="584772" y="370309"/>
                  </a:lnTo>
                  <a:lnTo>
                    <a:pt x="548552" y="347276"/>
                  </a:lnTo>
                  <a:lnTo>
                    <a:pt x="518343" y="317063"/>
                  </a:lnTo>
                  <a:lnTo>
                    <a:pt x="495315" y="280842"/>
                  </a:lnTo>
                  <a:lnTo>
                    <a:pt x="480640" y="239787"/>
                  </a:lnTo>
                  <a:lnTo>
                    <a:pt x="475488" y="195072"/>
                  </a:lnTo>
                  <a:close/>
                </a:path>
                <a:path w="1335405" h="390525">
                  <a:moveTo>
                    <a:pt x="944880" y="195072"/>
                  </a:moveTo>
                  <a:lnTo>
                    <a:pt x="950032" y="150356"/>
                  </a:lnTo>
                  <a:lnTo>
                    <a:pt x="964707" y="109301"/>
                  </a:lnTo>
                  <a:lnTo>
                    <a:pt x="987735" y="73080"/>
                  </a:lnTo>
                  <a:lnTo>
                    <a:pt x="1017944" y="42867"/>
                  </a:lnTo>
                  <a:lnTo>
                    <a:pt x="1054164" y="19834"/>
                  </a:lnTo>
                  <a:lnTo>
                    <a:pt x="1095224" y="5154"/>
                  </a:lnTo>
                  <a:lnTo>
                    <a:pt x="1139952" y="0"/>
                  </a:lnTo>
                  <a:lnTo>
                    <a:pt x="1184667" y="5154"/>
                  </a:lnTo>
                  <a:lnTo>
                    <a:pt x="1225722" y="19834"/>
                  </a:lnTo>
                  <a:lnTo>
                    <a:pt x="1261943" y="42867"/>
                  </a:lnTo>
                  <a:lnTo>
                    <a:pt x="1292156" y="73080"/>
                  </a:lnTo>
                  <a:lnTo>
                    <a:pt x="1315189" y="109301"/>
                  </a:lnTo>
                  <a:lnTo>
                    <a:pt x="1329869" y="150356"/>
                  </a:lnTo>
                  <a:lnTo>
                    <a:pt x="1335024" y="195072"/>
                  </a:lnTo>
                  <a:lnTo>
                    <a:pt x="1329869" y="239787"/>
                  </a:lnTo>
                  <a:lnTo>
                    <a:pt x="1315189" y="280842"/>
                  </a:lnTo>
                  <a:lnTo>
                    <a:pt x="1292156" y="317063"/>
                  </a:lnTo>
                  <a:lnTo>
                    <a:pt x="1261943" y="347276"/>
                  </a:lnTo>
                  <a:lnTo>
                    <a:pt x="1225722" y="370309"/>
                  </a:lnTo>
                  <a:lnTo>
                    <a:pt x="1184667" y="384989"/>
                  </a:lnTo>
                  <a:lnTo>
                    <a:pt x="1139952" y="390144"/>
                  </a:lnTo>
                  <a:lnTo>
                    <a:pt x="1095224" y="384989"/>
                  </a:lnTo>
                  <a:lnTo>
                    <a:pt x="1054164" y="370309"/>
                  </a:lnTo>
                  <a:lnTo>
                    <a:pt x="1017944" y="347276"/>
                  </a:lnTo>
                  <a:lnTo>
                    <a:pt x="987735" y="317063"/>
                  </a:lnTo>
                  <a:lnTo>
                    <a:pt x="964707" y="280842"/>
                  </a:lnTo>
                  <a:lnTo>
                    <a:pt x="950032" y="239787"/>
                  </a:lnTo>
                  <a:lnTo>
                    <a:pt x="94488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9683" y="4547616"/>
              <a:ext cx="2733040" cy="501650"/>
            </a:xfrm>
            <a:custGeom>
              <a:avLst/>
              <a:gdLst/>
              <a:ahLst/>
              <a:cxnLst/>
              <a:rect l="l" t="t" r="r" b="b"/>
              <a:pathLst>
                <a:path w="2733040" h="501650">
                  <a:moveTo>
                    <a:pt x="0" y="501395"/>
                  </a:moveTo>
                  <a:lnTo>
                    <a:pt x="2732531" y="501395"/>
                  </a:lnTo>
                  <a:lnTo>
                    <a:pt x="2732531" y="0"/>
                  </a:lnTo>
                  <a:lnTo>
                    <a:pt x="0" y="0"/>
                  </a:lnTo>
                  <a:lnTo>
                    <a:pt x="0" y="501395"/>
                  </a:lnTo>
                  <a:close/>
                </a:path>
              </a:pathLst>
            </a:custGeom>
            <a:ln w="12699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86077" y="460476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1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2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4" y="195071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2" y="390143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1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6051" y="3089148"/>
              <a:ext cx="1165225" cy="1514475"/>
            </a:xfrm>
            <a:custGeom>
              <a:avLst/>
              <a:gdLst/>
              <a:ahLst/>
              <a:cxnLst/>
              <a:rect l="l" t="t" r="r" b="b"/>
              <a:pathLst>
                <a:path w="1165225" h="1514475">
                  <a:moveTo>
                    <a:pt x="0" y="0"/>
                  </a:moveTo>
                  <a:lnTo>
                    <a:pt x="1164844" y="1514347"/>
                  </a:lnTo>
                </a:path>
                <a:path w="1165225" h="1514475">
                  <a:moveTo>
                    <a:pt x="475488" y="0"/>
                  </a:moveTo>
                  <a:lnTo>
                    <a:pt x="1164336" y="1514347"/>
                  </a:lnTo>
                </a:path>
                <a:path w="1165225" h="1514475">
                  <a:moveTo>
                    <a:pt x="944880" y="0"/>
                  </a:moveTo>
                  <a:lnTo>
                    <a:pt x="1164209" y="1514347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4793" y="269976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2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1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3" y="195072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1" y="390144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0388" y="3089148"/>
              <a:ext cx="1918970" cy="1514475"/>
            </a:xfrm>
            <a:custGeom>
              <a:avLst/>
              <a:gdLst/>
              <a:ahLst/>
              <a:cxnLst/>
              <a:rect l="l" t="t" r="r" b="b"/>
              <a:pathLst>
                <a:path w="1918970" h="1514475">
                  <a:moveTo>
                    <a:pt x="1918589" y="0"/>
                  </a:moveTo>
                  <a:lnTo>
                    <a:pt x="0" y="1514347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3575" y="2834640"/>
              <a:ext cx="115824" cy="1158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0359" y="2834640"/>
              <a:ext cx="115823" cy="1158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0191" y="2834640"/>
              <a:ext cx="115824" cy="1158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48205" y="2699766"/>
              <a:ext cx="875030" cy="390525"/>
            </a:xfrm>
            <a:custGeom>
              <a:avLst/>
              <a:gdLst/>
              <a:ahLst/>
              <a:cxnLst/>
              <a:rect l="l" t="t" r="r" b="b"/>
              <a:pathLst>
                <a:path w="875030" h="390525">
                  <a:moveTo>
                    <a:pt x="0" y="195072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1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4" y="195072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1" y="390144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2"/>
                  </a:lnTo>
                  <a:close/>
                </a:path>
                <a:path w="875030" h="390525">
                  <a:moveTo>
                    <a:pt x="484631" y="195072"/>
                  </a:moveTo>
                  <a:lnTo>
                    <a:pt x="489786" y="150356"/>
                  </a:lnTo>
                  <a:lnTo>
                    <a:pt x="504466" y="109301"/>
                  </a:lnTo>
                  <a:lnTo>
                    <a:pt x="527499" y="73080"/>
                  </a:lnTo>
                  <a:lnTo>
                    <a:pt x="557712" y="42867"/>
                  </a:lnTo>
                  <a:lnTo>
                    <a:pt x="593933" y="19834"/>
                  </a:lnTo>
                  <a:lnTo>
                    <a:pt x="634988" y="5154"/>
                  </a:lnTo>
                  <a:lnTo>
                    <a:pt x="679704" y="0"/>
                  </a:lnTo>
                  <a:lnTo>
                    <a:pt x="724419" y="5154"/>
                  </a:lnTo>
                  <a:lnTo>
                    <a:pt x="765474" y="19834"/>
                  </a:lnTo>
                  <a:lnTo>
                    <a:pt x="801695" y="42867"/>
                  </a:lnTo>
                  <a:lnTo>
                    <a:pt x="831908" y="73080"/>
                  </a:lnTo>
                  <a:lnTo>
                    <a:pt x="854941" y="109301"/>
                  </a:lnTo>
                  <a:lnTo>
                    <a:pt x="869621" y="150356"/>
                  </a:lnTo>
                  <a:lnTo>
                    <a:pt x="874776" y="195072"/>
                  </a:lnTo>
                  <a:lnTo>
                    <a:pt x="869621" y="239787"/>
                  </a:lnTo>
                  <a:lnTo>
                    <a:pt x="854941" y="280842"/>
                  </a:lnTo>
                  <a:lnTo>
                    <a:pt x="831908" y="317063"/>
                  </a:lnTo>
                  <a:lnTo>
                    <a:pt x="801695" y="347276"/>
                  </a:lnTo>
                  <a:lnTo>
                    <a:pt x="765474" y="370309"/>
                  </a:lnTo>
                  <a:lnTo>
                    <a:pt x="724419" y="384989"/>
                  </a:lnTo>
                  <a:lnTo>
                    <a:pt x="679704" y="390144"/>
                  </a:lnTo>
                  <a:lnTo>
                    <a:pt x="634988" y="384989"/>
                  </a:lnTo>
                  <a:lnTo>
                    <a:pt x="593933" y="370309"/>
                  </a:lnTo>
                  <a:lnTo>
                    <a:pt x="557712" y="347276"/>
                  </a:lnTo>
                  <a:lnTo>
                    <a:pt x="527499" y="317063"/>
                  </a:lnTo>
                  <a:lnTo>
                    <a:pt x="504466" y="280842"/>
                  </a:lnTo>
                  <a:lnTo>
                    <a:pt x="489786" y="239787"/>
                  </a:lnTo>
                  <a:lnTo>
                    <a:pt x="484631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80388" y="3089148"/>
              <a:ext cx="746760" cy="1514475"/>
            </a:xfrm>
            <a:custGeom>
              <a:avLst/>
              <a:gdLst/>
              <a:ahLst/>
              <a:cxnLst/>
              <a:rect l="l" t="t" r="r" b="b"/>
              <a:pathLst>
                <a:path w="746760" h="1514475">
                  <a:moveTo>
                    <a:pt x="262381" y="0"/>
                  </a:moveTo>
                  <a:lnTo>
                    <a:pt x="0" y="1514347"/>
                  </a:lnTo>
                </a:path>
                <a:path w="746760" h="1514475">
                  <a:moveTo>
                    <a:pt x="746251" y="0"/>
                  </a:moveTo>
                  <a:lnTo>
                    <a:pt x="0" y="1514347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311" y="2821178"/>
              <a:ext cx="211099" cy="1682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787" y="2821178"/>
              <a:ext cx="124929" cy="1198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734" y="2874772"/>
              <a:ext cx="76682" cy="1146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363" y="2821178"/>
              <a:ext cx="124968" cy="1198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3189" y="2874772"/>
              <a:ext cx="74803" cy="1162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7233" y="2821178"/>
              <a:ext cx="222504" cy="1682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0119" y="2821178"/>
              <a:ext cx="124841" cy="11988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71471" y="2870454"/>
              <a:ext cx="75056" cy="1207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40988" y="2821178"/>
              <a:ext cx="313689" cy="16979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28319" y="1271017"/>
            <a:ext cx="4515485" cy="173482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spc="15" dirty="0">
                <a:latin typeface="맑은 고딕"/>
                <a:cs typeface="맑은 고딕"/>
              </a:rPr>
              <a:t>레이어</a:t>
            </a:r>
            <a:r>
              <a:rPr sz="2150" b="1" spc="20" dirty="0">
                <a:latin typeface="맑은 고딕"/>
                <a:cs typeface="맑은 고딕"/>
              </a:rPr>
              <a:t>를</a:t>
            </a:r>
            <a:r>
              <a:rPr sz="2150" b="1" spc="-315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추가</a:t>
            </a:r>
            <a:r>
              <a:rPr sz="2150" b="1" spc="20" dirty="0">
                <a:latin typeface="맑은 고딕"/>
                <a:cs typeface="맑은 고딕"/>
              </a:rPr>
              <a:t>해</a:t>
            </a:r>
            <a:r>
              <a:rPr sz="2150" b="1" spc="-290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봅시다</a:t>
            </a:r>
            <a:r>
              <a:rPr sz="2150" b="1" spc="5" dirty="0">
                <a:latin typeface="Calibri"/>
                <a:cs typeface="Calibri"/>
              </a:rPr>
              <a:t>.</a:t>
            </a:r>
            <a:endParaRPr sz="215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55"/>
              </a:spcBef>
              <a:buFont typeface="Wingdings"/>
              <a:buChar char=""/>
              <a:tabLst>
                <a:tab pos="443230" algn="l"/>
              </a:tabLst>
            </a:pPr>
            <a:r>
              <a:rPr sz="1700" spc="25" dirty="0">
                <a:latin typeface="맑은 고딕"/>
                <a:cs typeface="맑은 고딕"/>
              </a:rPr>
              <a:t>여기서</a:t>
            </a:r>
            <a:r>
              <a:rPr sz="1700" spc="-180" dirty="0">
                <a:latin typeface="맑은 고딕"/>
                <a:cs typeface="맑은 고딕"/>
              </a:rPr>
              <a:t> </a:t>
            </a:r>
            <a:r>
              <a:rPr sz="1700" spc="5" dirty="0">
                <a:latin typeface="Calibri"/>
                <a:cs typeface="Calibri"/>
              </a:rPr>
              <a:t>l</a:t>
            </a:r>
            <a:r>
              <a:rPr sz="1700" spc="-30" dirty="0">
                <a:latin typeface="Calibri"/>
                <a:cs typeface="Calibri"/>
              </a:rPr>
              <a:t>a</a:t>
            </a:r>
            <a:r>
              <a:rPr sz="1700" spc="-20" dirty="0">
                <a:latin typeface="Calibri"/>
                <a:cs typeface="Calibri"/>
              </a:rPr>
              <a:t>y</a:t>
            </a:r>
            <a:r>
              <a:rPr sz="1700" spc="10" dirty="0">
                <a:latin typeface="Calibri"/>
                <a:cs typeface="Calibri"/>
              </a:rPr>
              <a:t>er</a:t>
            </a:r>
            <a:r>
              <a:rPr sz="1700" spc="5" dirty="0">
                <a:latin typeface="Calibri"/>
                <a:cs typeface="Calibri"/>
              </a:rPr>
              <a:t>1</a:t>
            </a:r>
            <a:r>
              <a:rPr sz="1700" spc="25" dirty="0">
                <a:latin typeface="맑은 고딕"/>
                <a:cs typeface="맑은 고딕"/>
              </a:rPr>
              <a:t>을</a:t>
            </a:r>
            <a:r>
              <a:rPr sz="1700" spc="-190" dirty="0">
                <a:latin typeface="맑은 고딕"/>
                <a:cs typeface="맑은 고딕"/>
              </a:rPr>
              <a:t> </a:t>
            </a:r>
            <a:r>
              <a:rPr sz="1700" spc="5" dirty="0">
                <a:latin typeface="Calibri"/>
                <a:cs typeface="Calibri"/>
              </a:rPr>
              <a:t>hi</a:t>
            </a:r>
            <a:r>
              <a:rPr sz="1700" spc="15" dirty="0">
                <a:latin typeface="Calibri"/>
                <a:cs typeface="Calibri"/>
              </a:rPr>
              <a:t>d</a:t>
            </a:r>
            <a:r>
              <a:rPr sz="1700" spc="5" dirty="0">
                <a:latin typeface="Calibri"/>
                <a:cs typeface="Calibri"/>
              </a:rPr>
              <a:t>d</a:t>
            </a:r>
            <a:r>
              <a:rPr sz="1700" spc="15" dirty="0">
                <a:latin typeface="Calibri"/>
                <a:cs typeface="Calibri"/>
              </a:rPr>
              <a:t>e</a:t>
            </a:r>
            <a:r>
              <a:rPr sz="1700" spc="10" dirty="0">
                <a:latin typeface="Calibri"/>
                <a:cs typeface="Calibri"/>
              </a:rPr>
              <a:t>n </a:t>
            </a:r>
            <a:r>
              <a:rPr sz="1700" spc="5" dirty="0">
                <a:latin typeface="Calibri"/>
                <a:cs typeface="Calibri"/>
              </a:rPr>
              <a:t>l</a:t>
            </a:r>
            <a:r>
              <a:rPr sz="1700" spc="-30" dirty="0">
                <a:latin typeface="Calibri"/>
                <a:cs typeface="Calibri"/>
              </a:rPr>
              <a:t>a</a:t>
            </a:r>
            <a:r>
              <a:rPr sz="1700" spc="-20" dirty="0">
                <a:latin typeface="Calibri"/>
                <a:cs typeface="Calibri"/>
              </a:rPr>
              <a:t>y</a:t>
            </a:r>
            <a:r>
              <a:rPr sz="1700" spc="10" dirty="0">
                <a:latin typeface="Calibri"/>
                <a:cs typeface="Calibri"/>
              </a:rPr>
              <a:t>er</a:t>
            </a:r>
            <a:r>
              <a:rPr sz="1700" spc="25" dirty="0">
                <a:latin typeface="맑은 고딕"/>
                <a:cs typeface="맑은 고딕"/>
              </a:rPr>
              <a:t>라고</a:t>
            </a:r>
            <a:r>
              <a:rPr sz="1700" spc="-18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부릅니</a:t>
            </a:r>
            <a:r>
              <a:rPr sz="1700" spc="15" dirty="0">
                <a:latin typeface="맑은 고딕"/>
                <a:cs typeface="맑은 고딕"/>
              </a:rPr>
              <a:t>다</a:t>
            </a:r>
            <a:r>
              <a:rPr sz="1700" spc="5" dirty="0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443230" algn="l"/>
              </a:tabLst>
            </a:pPr>
            <a:r>
              <a:rPr sz="1700" spc="10" dirty="0">
                <a:latin typeface="Calibri"/>
                <a:cs typeface="Calibri"/>
              </a:rPr>
              <a:t>acti</a:t>
            </a:r>
            <a:r>
              <a:rPr sz="1700" spc="-20" dirty="0">
                <a:latin typeface="Calibri"/>
                <a:cs typeface="Calibri"/>
              </a:rPr>
              <a:t>v</a:t>
            </a:r>
            <a:r>
              <a:rPr sz="1700" spc="-5" dirty="0">
                <a:latin typeface="Calibri"/>
                <a:cs typeface="Calibri"/>
              </a:rPr>
              <a:t>a</a:t>
            </a:r>
            <a:r>
              <a:rPr sz="1700" spc="10" dirty="0">
                <a:latin typeface="Calibri"/>
                <a:cs typeface="Calibri"/>
              </a:rPr>
              <a:t>tion =</a:t>
            </a:r>
            <a:r>
              <a:rPr sz="1700" spc="5" dirty="0">
                <a:latin typeface="Calibri"/>
                <a:cs typeface="Calibri"/>
              </a:rPr>
              <a:t> ‘</a:t>
            </a:r>
            <a:r>
              <a:rPr sz="1700" spc="-25" dirty="0">
                <a:latin typeface="Calibri"/>
                <a:cs typeface="Calibri"/>
              </a:rPr>
              <a:t>r</a:t>
            </a:r>
            <a:r>
              <a:rPr sz="1700" spc="10" dirty="0">
                <a:latin typeface="Calibri"/>
                <a:cs typeface="Calibri"/>
              </a:rPr>
              <a:t>el</a:t>
            </a:r>
            <a:r>
              <a:rPr sz="1700" spc="15" dirty="0">
                <a:latin typeface="Calibri"/>
                <a:cs typeface="Calibri"/>
              </a:rPr>
              <a:t>u</a:t>
            </a:r>
            <a:r>
              <a:rPr sz="1700" spc="5" dirty="0">
                <a:latin typeface="Calibri"/>
                <a:cs typeface="Calibri"/>
              </a:rPr>
              <a:t>’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는</a:t>
            </a:r>
            <a:r>
              <a:rPr sz="1700" spc="-204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무엇을</a:t>
            </a:r>
            <a:r>
              <a:rPr sz="1700" spc="-19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의미할까요</a:t>
            </a:r>
            <a:r>
              <a:rPr sz="1700" spc="10" dirty="0">
                <a:latin typeface="Calibri"/>
                <a:cs typeface="Calibri"/>
              </a:rPr>
              <a:t>?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Calibri"/>
              <a:cs typeface="Calibri"/>
            </a:endParaRPr>
          </a:p>
          <a:p>
            <a:pPr marR="631190" algn="r">
              <a:lnSpc>
                <a:spcPct val="100000"/>
              </a:lnSpc>
            </a:pPr>
            <a:r>
              <a:rPr sz="1700" b="1" i="1" spc="10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90925" y="4662296"/>
            <a:ext cx="124079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i="1" spc="10" dirty="0">
                <a:solidFill>
                  <a:srgbClr val="FF0000"/>
                </a:solidFill>
                <a:latin typeface="Calibri"/>
                <a:cs typeface="Calibri"/>
              </a:rPr>
              <a:t>Dense</a:t>
            </a:r>
            <a:r>
              <a:rPr sz="1700" b="1" i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00" b="1" i="1" spc="10" dirty="0">
                <a:solidFill>
                  <a:srgbClr val="FF0000"/>
                </a:solidFill>
                <a:latin typeface="Calibri"/>
                <a:cs typeface="Calibri"/>
              </a:rPr>
              <a:t>Layer1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12876" y="3085973"/>
            <a:ext cx="3090545" cy="3284854"/>
            <a:chOff x="412876" y="3085973"/>
            <a:chExt cx="3090545" cy="3284854"/>
          </a:xfrm>
        </p:grpSpPr>
        <p:sp>
          <p:nvSpPr>
            <p:cNvPr id="29" name="object 29"/>
            <p:cNvSpPr/>
            <p:nvPr/>
          </p:nvSpPr>
          <p:spPr>
            <a:xfrm>
              <a:off x="820673" y="4604766"/>
              <a:ext cx="2123440" cy="390525"/>
            </a:xfrm>
            <a:custGeom>
              <a:avLst/>
              <a:gdLst/>
              <a:ahLst/>
              <a:cxnLst/>
              <a:rect l="l" t="t" r="r" b="b"/>
              <a:pathLst>
                <a:path w="2123440" h="390525">
                  <a:moveTo>
                    <a:pt x="0" y="195071"/>
                  </a:moveTo>
                  <a:lnTo>
                    <a:pt x="5152" y="150356"/>
                  </a:lnTo>
                  <a:lnTo>
                    <a:pt x="19827" y="109301"/>
                  </a:lnTo>
                  <a:lnTo>
                    <a:pt x="42855" y="73080"/>
                  </a:lnTo>
                  <a:lnTo>
                    <a:pt x="73064" y="42867"/>
                  </a:lnTo>
                  <a:lnTo>
                    <a:pt x="109284" y="19834"/>
                  </a:lnTo>
                  <a:lnTo>
                    <a:pt x="150344" y="5154"/>
                  </a:lnTo>
                  <a:lnTo>
                    <a:pt x="195072" y="0"/>
                  </a:lnTo>
                  <a:lnTo>
                    <a:pt x="239799" y="5154"/>
                  </a:lnTo>
                  <a:lnTo>
                    <a:pt x="280859" y="19834"/>
                  </a:lnTo>
                  <a:lnTo>
                    <a:pt x="317079" y="42867"/>
                  </a:lnTo>
                  <a:lnTo>
                    <a:pt x="347288" y="73080"/>
                  </a:lnTo>
                  <a:lnTo>
                    <a:pt x="370316" y="109301"/>
                  </a:lnTo>
                  <a:lnTo>
                    <a:pt x="384991" y="150356"/>
                  </a:lnTo>
                  <a:lnTo>
                    <a:pt x="390144" y="195071"/>
                  </a:lnTo>
                  <a:lnTo>
                    <a:pt x="384991" y="239787"/>
                  </a:lnTo>
                  <a:lnTo>
                    <a:pt x="370316" y="280842"/>
                  </a:lnTo>
                  <a:lnTo>
                    <a:pt x="347288" y="317063"/>
                  </a:lnTo>
                  <a:lnTo>
                    <a:pt x="317079" y="347276"/>
                  </a:lnTo>
                  <a:lnTo>
                    <a:pt x="280859" y="370309"/>
                  </a:lnTo>
                  <a:lnTo>
                    <a:pt x="239799" y="384989"/>
                  </a:lnTo>
                  <a:lnTo>
                    <a:pt x="195072" y="390143"/>
                  </a:lnTo>
                  <a:lnTo>
                    <a:pt x="150344" y="384989"/>
                  </a:lnTo>
                  <a:lnTo>
                    <a:pt x="109284" y="370309"/>
                  </a:lnTo>
                  <a:lnTo>
                    <a:pt x="73064" y="347276"/>
                  </a:lnTo>
                  <a:lnTo>
                    <a:pt x="42855" y="317063"/>
                  </a:lnTo>
                  <a:lnTo>
                    <a:pt x="19827" y="280842"/>
                  </a:lnTo>
                  <a:lnTo>
                    <a:pt x="5152" y="239787"/>
                  </a:lnTo>
                  <a:lnTo>
                    <a:pt x="0" y="195071"/>
                  </a:lnTo>
                  <a:close/>
                </a:path>
                <a:path w="2123440" h="390525">
                  <a:moveTo>
                    <a:pt x="1732788" y="195071"/>
                  </a:moveTo>
                  <a:lnTo>
                    <a:pt x="1737942" y="150356"/>
                  </a:lnTo>
                  <a:lnTo>
                    <a:pt x="1752622" y="109301"/>
                  </a:lnTo>
                  <a:lnTo>
                    <a:pt x="1775655" y="73080"/>
                  </a:lnTo>
                  <a:lnTo>
                    <a:pt x="1805868" y="42867"/>
                  </a:lnTo>
                  <a:lnTo>
                    <a:pt x="1842089" y="19834"/>
                  </a:lnTo>
                  <a:lnTo>
                    <a:pt x="1883144" y="5154"/>
                  </a:lnTo>
                  <a:lnTo>
                    <a:pt x="1927859" y="0"/>
                  </a:lnTo>
                  <a:lnTo>
                    <a:pt x="1972575" y="5154"/>
                  </a:lnTo>
                  <a:lnTo>
                    <a:pt x="2013630" y="19834"/>
                  </a:lnTo>
                  <a:lnTo>
                    <a:pt x="2049851" y="42867"/>
                  </a:lnTo>
                  <a:lnTo>
                    <a:pt x="2080064" y="73080"/>
                  </a:lnTo>
                  <a:lnTo>
                    <a:pt x="2103097" y="109301"/>
                  </a:lnTo>
                  <a:lnTo>
                    <a:pt x="2117777" y="150356"/>
                  </a:lnTo>
                  <a:lnTo>
                    <a:pt x="2122932" y="195071"/>
                  </a:lnTo>
                  <a:lnTo>
                    <a:pt x="2117777" y="239787"/>
                  </a:lnTo>
                  <a:lnTo>
                    <a:pt x="2103097" y="280842"/>
                  </a:lnTo>
                  <a:lnTo>
                    <a:pt x="2080064" y="317063"/>
                  </a:lnTo>
                  <a:lnTo>
                    <a:pt x="2049851" y="347276"/>
                  </a:lnTo>
                  <a:lnTo>
                    <a:pt x="2013630" y="370309"/>
                  </a:lnTo>
                  <a:lnTo>
                    <a:pt x="1972575" y="384989"/>
                  </a:lnTo>
                  <a:lnTo>
                    <a:pt x="1927859" y="390143"/>
                  </a:lnTo>
                  <a:lnTo>
                    <a:pt x="1883144" y="384989"/>
                  </a:lnTo>
                  <a:lnTo>
                    <a:pt x="1842089" y="370309"/>
                  </a:lnTo>
                  <a:lnTo>
                    <a:pt x="1805868" y="347276"/>
                  </a:lnTo>
                  <a:lnTo>
                    <a:pt x="1775655" y="317063"/>
                  </a:lnTo>
                  <a:lnTo>
                    <a:pt x="1752622" y="280842"/>
                  </a:lnTo>
                  <a:lnTo>
                    <a:pt x="1737942" y="239787"/>
                  </a:lnTo>
                  <a:lnTo>
                    <a:pt x="1732788" y="195071"/>
                  </a:lnTo>
                  <a:close/>
                </a:path>
                <a:path w="2123440" h="390525">
                  <a:moveTo>
                    <a:pt x="1168908" y="195071"/>
                  </a:moveTo>
                  <a:lnTo>
                    <a:pt x="1174039" y="150356"/>
                  </a:lnTo>
                  <a:lnTo>
                    <a:pt x="1188657" y="109301"/>
                  </a:lnTo>
                  <a:lnTo>
                    <a:pt x="1211595" y="73080"/>
                  </a:lnTo>
                  <a:lnTo>
                    <a:pt x="1241686" y="42867"/>
                  </a:lnTo>
                  <a:lnTo>
                    <a:pt x="1277765" y="19834"/>
                  </a:lnTo>
                  <a:lnTo>
                    <a:pt x="1318664" y="5154"/>
                  </a:lnTo>
                  <a:lnTo>
                    <a:pt x="1363218" y="0"/>
                  </a:lnTo>
                  <a:lnTo>
                    <a:pt x="1407771" y="5154"/>
                  </a:lnTo>
                  <a:lnTo>
                    <a:pt x="1448670" y="19834"/>
                  </a:lnTo>
                  <a:lnTo>
                    <a:pt x="1484749" y="42867"/>
                  </a:lnTo>
                  <a:lnTo>
                    <a:pt x="1514840" y="73080"/>
                  </a:lnTo>
                  <a:lnTo>
                    <a:pt x="1537778" y="109301"/>
                  </a:lnTo>
                  <a:lnTo>
                    <a:pt x="1552396" y="150356"/>
                  </a:lnTo>
                  <a:lnTo>
                    <a:pt x="1557527" y="195071"/>
                  </a:lnTo>
                  <a:lnTo>
                    <a:pt x="1552396" y="239787"/>
                  </a:lnTo>
                  <a:lnTo>
                    <a:pt x="1537778" y="280842"/>
                  </a:lnTo>
                  <a:lnTo>
                    <a:pt x="1514840" y="317063"/>
                  </a:lnTo>
                  <a:lnTo>
                    <a:pt x="1484749" y="347276"/>
                  </a:lnTo>
                  <a:lnTo>
                    <a:pt x="1448670" y="370309"/>
                  </a:lnTo>
                  <a:lnTo>
                    <a:pt x="1407771" y="384989"/>
                  </a:lnTo>
                  <a:lnTo>
                    <a:pt x="1363218" y="390143"/>
                  </a:lnTo>
                  <a:lnTo>
                    <a:pt x="1318664" y="384989"/>
                  </a:lnTo>
                  <a:lnTo>
                    <a:pt x="1277765" y="370309"/>
                  </a:lnTo>
                  <a:lnTo>
                    <a:pt x="1241686" y="347276"/>
                  </a:lnTo>
                  <a:lnTo>
                    <a:pt x="1211595" y="317063"/>
                  </a:lnTo>
                  <a:lnTo>
                    <a:pt x="1188657" y="280842"/>
                  </a:lnTo>
                  <a:lnTo>
                    <a:pt x="1174039" y="239787"/>
                  </a:lnTo>
                  <a:lnTo>
                    <a:pt x="1168908" y="195071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6051" y="3089148"/>
              <a:ext cx="3084195" cy="1514475"/>
            </a:xfrm>
            <a:custGeom>
              <a:avLst/>
              <a:gdLst/>
              <a:ahLst/>
              <a:cxnLst/>
              <a:rect l="l" t="t" r="r" b="b"/>
              <a:pathLst>
                <a:path w="3084195" h="1514475">
                  <a:moveTo>
                    <a:pt x="0" y="0"/>
                  </a:moveTo>
                  <a:lnTo>
                    <a:pt x="599655" y="1514347"/>
                  </a:lnTo>
                </a:path>
                <a:path w="3084195" h="1514475">
                  <a:moveTo>
                    <a:pt x="475488" y="0"/>
                  </a:moveTo>
                  <a:lnTo>
                    <a:pt x="599071" y="1514347"/>
                  </a:lnTo>
                </a:path>
                <a:path w="3084195" h="1514475">
                  <a:moveTo>
                    <a:pt x="944880" y="0"/>
                  </a:moveTo>
                  <a:lnTo>
                    <a:pt x="598932" y="1514347"/>
                  </a:lnTo>
                </a:path>
                <a:path w="3084195" h="1514475">
                  <a:moveTo>
                    <a:pt x="3082798" y="0"/>
                  </a:moveTo>
                  <a:lnTo>
                    <a:pt x="598932" y="1514347"/>
                  </a:lnTo>
                </a:path>
                <a:path w="3084195" h="1514475">
                  <a:moveTo>
                    <a:pt x="1426591" y="0"/>
                  </a:moveTo>
                  <a:lnTo>
                    <a:pt x="598932" y="1514347"/>
                  </a:lnTo>
                </a:path>
                <a:path w="3084195" h="1514475">
                  <a:moveTo>
                    <a:pt x="1910461" y="0"/>
                  </a:moveTo>
                  <a:lnTo>
                    <a:pt x="598932" y="1514347"/>
                  </a:lnTo>
                </a:path>
                <a:path w="3084195" h="1514475">
                  <a:moveTo>
                    <a:pt x="0" y="0"/>
                  </a:moveTo>
                  <a:lnTo>
                    <a:pt x="1757680" y="1514347"/>
                  </a:lnTo>
                </a:path>
                <a:path w="3084195" h="1514475">
                  <a:moveTo>
                    <a:pt x="475488" y="0"/>
                  </a:moveTo>
                  <a:lnTo>
                    <a:pt x="1757045" y="1514347"/>
                  </a:lnTo>
                </a:path>
                <a:path w="3084195" h="1514475">
                  <a:moveTo>
                    <a:pt x="944880" y="0"/>
                  </a:moveTo>
                  <a:lnTo>
                    <a:pt x="1756918" y="1514347"/>
                  </a:lnTo>
                </a:path>
                <a:path w="3084195" h="1514475">
                  <a:moveTo>
                    <a:pt x="1910588" y="0"/>
                  </a:moveTo>
                  <a:lnTo>
                    <a:pt x="1757172" y="1514347"/>
                  </a:lnTo>
                </a:path>
                <a:path w="3084195" h="1514475">
                  <a:moveTo>
                    <a:pt x="1426464" y="0"/>
                  </a:moveTo>
                  <a:lnTo>
                    <a:pt x="1756918" y="1514347"/>
                  </a:lnTo>
                </a:path>
                <a:path w="3084195" h="1514475">
                  <a:moveTo>
                    <a:pt x="3068701" y="0"/>
                  </a:moveTo>
                  <a:lnTo>
                    <a:pt x="1757172" y="1514347"/>
                  </a:lnTo>
                </a:path>
                <a:path w="3084195" h="1514475">
                  <a:moveTo>
                    <a:pt x="0" y="0"/>
                  </a:moveTo>
                  <a:lnTo>
                    <a:pt x="2317750" y="1514347"/>
                  </a:lnTo>
                </a:path>
                <a:path w="3084195" h="1514475">
                  <a:moveTo>
                    <a:pt x="475488" y="0"/>
                  </a:moveTo>
                  <a:lnTo>
                    <a:pt x="2317115" y="1514347"/>
                  </a:lnTo>
                </a:path>
                <a:path w="3084195" h="1514475">
                  <a:moveTo>
                    <a:pt x="944880" y="0"/>
                  </a:moveTo>
                  <a:lnTo>
                    <a:pt x="2316988" y="1514347"/>
                  </a:lnTo>
                </a:path>
                <a:path w="3084195" h="1514475">
                  <a:moveTo>
                    <a:pt x="3083687" y="0"/>
                  </a:moveTo>
                  <a:lnTo>
                    <a:pt x="2318004" y="1514347"/>
                  </a:lnTo>
                </a:path>
                <a:path w="3084195" h="1514475">
                  <a:moveTo>
                    <a:pt x="1426464" y="0"/>
                  </a:moveTo>
                  <a:lnTo>
                    <a:pt x="2316988" y="1514347"/>
                  </a:lnTo>
                </a:path>
                <a:path w="3084195" h="1514475">
                  <a:moveTo>
                    <a:pt x="1911096" y="0"/>
                  </a:moveTo>
                  <a:lnTo>
                    <a:pt x="2317750" y="1514347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52500" y="5864352"/>
              <a:ext cx="1866900" cy="500380"/>
            </a:xfrm>
            <a:custGeom>
              <a:avLst/>
              <a:gdLst/>
              <a:ahLst/>
              <a:cxnLst/>
              <a:rect l="l" t="t" r="r" b="b"/>
              <a:pathLst>
                <a:path w="1866900" h="500379">
                  <a:moveTo>
                    <a:pt x="0" y="499872"/>
                  </a:moveTo>
                  <a:lnTo>
                    <a:pt x="1866900" y="499872"/>
                  </a:lnTo>
                  <a:lnTo>
                    <a:pt x="1866900" y="0"/>
                  </a:lnTo>
                  <a:lnTo>
                    <a:pt x="0" y="0"/>
                  </a:lnTo>
                  <a:lnTo>
                    <a:pt x="0" y="499872"/>
                  </a:lnTo>
                  <a:close/>
                </a:path>
              </a:pathLst>
            </a:custGeom>
            <a:ln w="12699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19834" y="591997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2"/>
                  </a:moveTo>
                  <a:lnTo>
                    <a:pt x="5154" y="150344"/>
                  </a:lnTo>
                  <a:lnTo>
                    <a:pt x="19834" y="109284"/>
                  </a:lnTo>
                  <a:lnTo>
                    <a:pt x="42867" y="73064"/>
                  </a:lnTo>
                  <a:lnTo>
                    <a:pt x="73080" y="42855"/>
                  </a:lnTo>
                  <a:lnTo>
                    <a:pt x="109301" y="19827"/>
                  </a:lnTo>
                  <a:lnTo>
                    <a:pt x="150356" y="5152"/>
                  </a:lnTo>
                  <a:lnTo>
                    <a:pt x="195072" y="0"/>
                  </a:lnTo>
                  <a:lnTo>
                    <a:pt x="239787" y="5152"/>
                  </a:lnTo>
                  <a:lnTo>
                    <a:pt x="280842" y="19827"/>
                  </a:lnTo>
                  <a:lnTo>
                    <a:pt x="317063" y="42855"/>
                  </a:lnTo>
                  <a:lnTo>
                    <a:pt x="347276" y="73064"/>
                  </a:lnTo>
                  <a:lnTo>
                    <a:pt x="370309" y="109284"/>
                  </a:lnTo>
                  <a:lnTo>
                    <a:pt x="384989" y="150344"/>
                  </a:lnTo>
                  <a:lnTo>
                    <a:pt x="390144" y="195072"/>
                  </a:lnTo>
                  <a:lnTo>
                    <a:pt x="384989" y="239799"/>
                  </a:lnTo>
                  <a:lnTo>
                    <a:pt x="370309" y="280859"/>
                  </a:lnTo>
                  <a:lnTo>
                    <a:pt x="347276" y="317079"/>
                  </a:lnTo>
                  <a:lnTo>
                    <a:pt x="317063" y="347288"/>
                  </a:lnTo>
                  <a:lnTo>
                    <a:pt x="280842" y="370316"/>
                  </a:lnTo>
                  <a:lnTo>
                    <a:pt x="239787" y="384991"/>
                  </a:lnTo>
                  <a:lnTo>
                    <a:pt x="195072" y="390144"/>
                  </a:lnTo>
                  <a:lnTo>
                    <a:pt x="150356" y="384991"/>
                  </a:lnTo>
                  <a:lnTo>
                    <a:pt x="109301" y="370316"/>
                  </a:lnTo>
                  <a:lnTo>
                    <a:pt x="73080" y="347288"/>
                  </a:lnTo>
                  <a:lnTo>
                    <a:pt x="42867" y="317079"/>
                  </a:lnTo>
                  <a:lnTo>
                    <a:pt x="19834" y="280859"/>
                  </a:lnTo>
                  <a:lnTo>
                    <a:pt x="5154" y="239799"/>
                  </a:lnTo>
                  <a:lnTo>
                    <a:pt x="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4983" y="4994148"/>
              <a:ext cx="1733550" cy="925830"/>
            </a:xfrm>
            <a:custGeom>
              <a:avLst/>
              <a:gdLst/>
              <a:ahLst/>
              <a:cxnLst/>
              <a:rect l="l" t="t" r="r" b="b"/>
              <a:pathLst>
                <a:path w="1733550" h="925829">
                  <a:moveTo>
                    <a:pt x="0" y="0"/>
                  </a:moveTo>
                  <a:lnTo>
                    <a:pt x="898905" y="925258"/>
                  </a:lnTo>
                </a:path>
                <a:path w="1733550" h="925829">
                  <a:moveTo>
                    <a:pt x="565404" y="0"/>
                  </a:moveTo>
                  <a:lnTo>
                    <a:pt x="899033" y="925258"/>
                  </a:lnTo>
                </a:path>
                <a:path w="1733550" h="925829">
                  <a:moveTo>
                    <a:pt x="1167892" y="0"/>
                  </a:moveTo>
                  <a:lnTo>
                    <a:pt x="899160" y="925258"/>
                  </a:lnTo>
                </a:path>
                <a:path w="1733550" h="925829">
                  <a:moveTo>
                    <a:pt x="1733168" y="0"/>
                  </a:moveTo>
                  <a:lnTo>
                    <a:pt x="899160" y="92525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528186" y="5925108"/>
            <a:ext cx="124079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i="1" spc="10" dirty="0">
                <a:solidFill>
                  <a:srgbClr val="FF0000"/>
                </a:solidFill>
                <a:latin typeface="Calibri"/>
                <a:cs typeface="Calibri"/>
              </a:rPr>
              <a:t>Dense</a:t>
            </a:r>
            <a:r>
              <a:rPr sz="1700" b="1" i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00" b="1" i="1" spc="10" dirty="0">
                <a:solidFill>
                  <a:srgbClr val="FF0000"/>
                </a:solidFill>
                <a:latin typeface="Calibri"/>
                <a:cs typeface="Calibri"/>
              </a:rPr>
              <a:t>Layer2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190299" y="1893887"/>
            <a:ext cx="4586605" cy="2790190"/>
            <a:chOff x="5190299" y="1893887"/>
            <a:chExt cx="4586605" cy="2790190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36500" y="1944692"/>
              <a:ext cx="4512509" cy="269735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195061" y="1898650"/>
              <a:ext cx="4577080" cy="2780665"/>
            </a:xfrm>
            <a:custGeom>
              <a:avLst/>
              <a:gdLst/>
              <a:ahLst/>
              <a:cxnLst/>
              <a:rect l="l" t="t" r="r" b="b"/>
              <a:pathLst>
                <a:path w="4577080" h="2780665">
                  <a:moveTo>
                    <a:pt x="0" y="2780157"/>
                  </a:moveTo>
                  <a:lnTo>
                    <a:pt x="4576953" y="2780157"/>
                  </a:lnTo>
                  <a:lnTo>
                    <a:pt x="4576953" y="0"/>
                  </a:lnTo>
                  <a:lnTo>
                    <a:pt x="0" y="0"/>
                  </a:lnTo>
                  <a:lnTo>
                    <a:pt x="0" y="2780157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85047" y="3086100"/>
              <a:ext cx="1312545" cy="219710"/>
            </a:xfrm>
            <a:custGeom>
              <a:avLst/>
              <a:gdLst/>
              <a:ahLst/>
              <a:cxnLst/>
              <a:rect l="l" t="t" r="r" b="b"/>
              <a:pathLst>
                <a:path w="1312545" h="219710">
                  <a:moveTo>
                    <a:pt x="1312163" y="0"/>
                  </a:moveTo>
                  <a:lnTo>
                    <a:pt x="0" y="0"/>
                  </a:lnTo>
                  <a:lnTo>
                    <a:pt x="0" y="219455"/>
                  </a:lnTo>
                  <a:lnTo>
                    <a:pt x="1312163" y="219455"/>
                  </a:lnTo>
                  <a:lnTo>
                    <a:pt x="1312163" y="0"/>
                  </a:lnTo>
                  <a:close/>
                </a:path>
              </a:pathLst>
            </a:custGeom>
            <a:solidFill>
              <a:srgbClr val="FF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85047" y="3086100"/>
              <a:ext cx="1312545" cy="219710"/>
            </a:xfrm>
            <a:custGeom>
              <a:avLst/>
              <a:gdLst/>
              <a:ahLst/>
              <a:cxnLst/>
              <a:rect l="l" t="t" r="r" b="b"/>
              <a:pathLst>
                <a:path w="1312545" h="219710">
                  <a:moveTo>
                    <a:pt x="0" y="219455"/>
                  </a:moveTo>
                  <a:lnTo>
                    <a:pt x="1312163" y="219455"/>
                  </a:lnTo>
                  <a:lnTo>
                    <a:pt x="1312163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12700">
              <a:solidFill>
                <a:srgbClr val="D73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99888" y="4754879"/>
            <a:ext cx="3971544" cy="1703832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108447" y="1478280"/>
            <a:ext cx="0" cy="4986655"/>
          </a:xfrm>
          <a:custGeom>
            <a:avLst/>
            <a:gdLst/>
            <a:ahLst/>
            <a:cxnLst/>
            <a:rect l="l" t="t" r="r" b="b"/>
            <a:pathLst>
              <a:path h="4986655">
                <a:moveTo>
                  <a:pt x="0" y="0"/>
                </a:moveTo>
                <a:lnTo>
                  <a:pt x="0" y="4986388"/>
                </a:lnTo>
              </a:path>
            </a:pathLst>
          </a:custGeom>
          <a:ln w="635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436B94-CB18-493D-975B-D7728E73A784}"/>
              </a:ext>
            </a:extLst>
          </p:cNvPr>
          <p:cNvSpPr txBox="1"/>
          <p:nvPr/>
        </p:nvSpPr>
        <p:spPr>
          <a:xfrm>
            <a:off x="2890530" y="4409116"/>
            <a:ext cx="124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노드 </a:t>
            </a:r>
            <a:r>
              <a:rPr lang="en-US" altLang="ko-KR" sz="1200" dirty="0"/>
              <a:t>4</a:t>
            </a:r>
            <a:r>
              <a:rPr lang="ko-KR" altLang="en-US" sz="1200" dirty="0"/>
              <a:t>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C3A7D4-8874-472B-8F56-A79B6BE617B1}"/>
              </a:ext>
            </a:extLst>
          </p:cNvPr>
          <p:cNvSpPr txBox="1"/>
          <p:nvPr/>
        </p:nvSpPr>
        <p:spPr>
          <a:xfrm>
            <a:off x="2513075" y="463166"/>
            <a:ext cx="6478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Output</a:t>
            </a:r>
            <a:r>
              <a:rPr lang="ko-KR" altLang="en-US" sz="1400" dirty="0"/>
              <a:t> </a:t>
            </a:r>
            <a:r>
              <a:rPr lang="en-US" altLang="ko-KR" sz="1400" dirty="0"/>
              <a:t>layer</a:t>
            </a:r>
            <a:r>
              <a:rPr lang="ko-KR" altLang="en-US" sz="1400" dirty="0"/>
              <a:t>를 제외한 레이어들은 모두 </a:t>
            </a:r>
            <a:r>
              <a:rPr lang="ko-KR" altLang="en-US" sz="1400" dirty="0" err="1"/>
              <a:t>히든레이어임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히든레이어들은</a:t>
            </a:r>
            <a:r>
              <a:rPr lang="ko-KR" altLang="en-US" sz="1400" dirty="0"/>
              <a:t> 반드시 </a:t>
            </a:r>
            <a:r>
              <a:rPr lang="en-US" altLang="ko-KR" sz="1400" dirty="0"/>
              <a:t>activation </a:t>
            </a:r>
            <a:r>
              <a:rPr lang="ko-KR" altLang="en-US" sz="1400" dirty="0"/>
              <a:t>함수를 통해 다음 노드로 값을 전달한다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예를들어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relu</a:t>
            </a:r>
            <a:r>
              <a:rPr lang="en-US" altLang="ko-KR" sz="1400" dirty="0"/>
              <a:t> </a:t>
            </a:r>
            <a:r>
              <a:rPr lang="ko-KR" altLang="en-US" sz="1400" dirty="0"/>
              <a:t>활성화 함수를 사용한다면</a:t>
            </a:r>
            <a:r>
              <a:rPr lang="en-US" altLang="ko-KR" sz="1400" dirty="0"/>
              <a:t>, 0</a:t>
            </a:r>
            <a:r>
              <a:rPr lang="ko-KR" altLang="en-US" sz="1400" dirty="0"/>
              <a:t>보다 큰 값은 다음 노드로 </a:t>
            </a:r>
            <a:r>
              <a:rPr lang="ko-KR" altLang="en-US" sz="1400" dirty="0" err="1"/>
              <a:t>넘겨지는것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807" y="2612135"/>
            <a:ext cx="2516886" cy="9700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75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01BCB6"/>
                </a:solidFill>
                <a:latin typeface="Arial"/>
                <a:cs typeface="Arial"/>
              </a:rPr>
              <a:t>3.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4346" y="6536580"/>
            <a:ext cx="96739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0842" y="401269"/>
            <a:ext cx="44215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40" dirty="0">
                <a:latin typeface="LG Smart UI Bold"/>
                <a:cs typeface="LG Smart UI Bold"/>
              </a:rPr>
              <a:t>종합실습</a:t>
            </a:r>
            <a:r>
              <a:rPr sz="3200" b="0" spc="240" dirty="0">
                <a:latin typeface="Calibri Light"/>
                <a:cs typeface="Calibri Light"/>
              </a:rPr>
              <a:t>#1</a:t>
            </a:r>
            <a:r>
              <a:rPr sz="3200" b="0" spc="-75" dirty="0">
                <a:latin typeface="Calibri Light"/>
                <a:cs typeface="Calibri Light"/>
              </a:rPr>
              <a:t> </a:t>
            </a:r>
            <a:r>
              <a:rPr sz="3200" b="0" dirty="0">
                <a:latin typeface="Calibri Light"/>
                <a:cs typeface="Calibri Light"/>
              </a:rPr>
              <a:t>:</a:t>
            </a:r>
            <a:r>
              <a:rPr sz="3200" b="0" spc="-40" dirty="0">
                <a:latin typeface="Calibri Light"/>
                <a:cs typeface="Calibri Light"/>
              </a:rPr>
              <a:t> </a:t>
            </a:r>
            <a:r>
              <a:rPr sz="3200" b="0" spc="-15" dirty="0">
                <a:latin typeface="Calibri Light"/>
                <a:cs typeface="Calibri Light"/>
              </a:rPr>
              <a:t>Car</a:t>
            </a:r>
            <a:r>
              <a:rPr sz="3200" b="0" spc="-80" dirty="0">
                <a:latin typeface="Calibri Light"/>
                <a:cs typeface="Calibri Light"/>
              </a:rPr>
              <a:t> </a:t>
            </a:r>
            <a:r>
              <a:rPr sz="3200" b="0" spc="-25" dirty="0">
                <a:latin typeface="Calibri Light"/>
                <a:cs typeface="Calibri Light"/>
              </a:rPr>
              <a:t>Seat</a:t>
            </a:r>
            <a:r>
              <a:rPr sz="3200" b="0" spc="-80" dirty="0">
                <a:latin typeface="Calibri Light"/>
                <a:cs typeface="Calibri Light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예측</a:t>
            </a:r>
            <a:endParaRPr sz="32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015" y="1546986"/>
            <a:ext cx="526986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120"/>
              </a:spcBef>
              <a:buFont typeface="Wingdings"/>
              <a:buChar char=""/>
              <a:tabLst>
                <a:tab pos="282575" algn="l"/>
              </a:tabLst>
            </a:pPr>
            <a:r>
              <a:rPr sz="2150" b="1" spc="265" dirty="0">
                <a:latin typeface="LG Smart UI Bold"/>
                <a:cs typeface="LG Smart UI Bold"/>
              </a:rPr>
              <a:t>자동차</a:t>
            </a:r>
            <a:r>
              <a:rPr sz="2150" b="1" spc="-150" dirty="0">
                <a:latin typeface="LG Smart UI Bold"/>
                <a:cs typeface="LG Smart UI Bold"/>
              </a:rPr>
              <a:t> </a:t>
            </a:r>
            <a:r>
              <a:rPr sz="2150" b="1" spc="260" dirty="0">
                <a:latin typeface="LG Smart UI Bold"/>
                <a:cs typeface="LG Smart UI Bold"/>
              </a:rPr>
              <a:t>카시트</a:t>
            </a:r>
            <a:r>
              <a:rPr sz="2150" b="1" spc="-140" dirty="0">
                <a:latin typeface="LG Smart UI Bold"/>
                <a:cs typeface="LG Smart UI Bold"/>
              </a:rPr>
              <a:t> </a:t>
            </a:r>
            <a:r>
              <a:rPr sz="2150" b="1" spc="260" dirty="0">
                <a:latin typeface="LG Smart UI Bold"/>
                <a:cs typeface="LG Smart UI Bold"/>
              </a:rPr>
              <a:t>매출액을</a:t>
            </a:r>
            <a:r>
              <a:rPr sz="2150" b="1" spc="-140" dirty="0">
                <a:latin typeface="LG Smart UI Bold"/>
                <a:cs typeface="LG Smart UI Bold"/>
              </a:rPr>
              <a:t> </a:t>
            </a:r>
            <a:r>
              <a:rPr sz="2150" b="1" spc="260" dirty="0">
                <a:latin typeface="LG Smart UI Bold"/>
                <a:cs typeface="LG Smart UI Bold"/>
              </a:rPr>
              <a:t>예측하고자</a:t>
            </a:r>
            <a:r>
              <a:rPr sz="2150" b="1" spc="-150" dirty="0">
                <a:latin typeface="LG Smart UI Bold"/>
                <a:cs typeface="LG Smart UI Bold"/>
              </a:rPr>
              <a:t> </a:t>
            </a:r>
            <a:r>
              <a:rPr sz="2150" b="1" spc="195" dirty="0">
                <a:latin typeface="LG Smart UI Bold"/>
                <a:cs typeface="LG Smart UI Bold"/>
              </a:rPr>
              <a:t>합니다</a:t>
            </a:r>
            <a:r>
              <a:rPr sz="2150" b="0" spc="195" dirty="0">
                <a:latin typeface="Calibri Light"/>
                <a:cs typeface="Calibri Light"/>
              </a:rPr>
              <a:t>.</a:t>
            </a:r>
            <a:endParaRPr sz="215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8823" y="3646932"/>
            <a:ext cx="4529328" cy="22616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018" y="2441117"/>
            <a:ext cx="4304748" cy="34123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4493" y="6536580"/>
            <a:ext cx="9506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0842" y="401269"/>
            <a:ext cx="44215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40" dirty="0">
                <a:latin typeface="LG Smart UI Bold"/>
                <a:cs typeface="LG Smart UI Bold"/>
              </a:rPr>
              <a:t>종합실습</a:t>
            </a:r>
            <a:r>
              <a:rPr sz="3200" b="0" spc="240" dirty="0">
                <a:latin typeface="Calibri Light"/>
                <a:cs typeface="Calibri Light"/>
              </a:rPr>
              <a:t>#1</a:t>
            </a:r>
            <a:r>
              <a:rPr sz="3200" b="0" spc="-75" dirty="0">
                <a:latin typeface="Calibri Light"/>
                <a:cs typeface="Calibri Light"/>
              </a:rPr>
              <a:t> </a:t>
            </a:r>
            <a:r>
              <a:rPr sz="3200" b="0" dirty="0">
                <a:latin typeface="Calibri Light"/>
                <a:cs typeface="Calibri Light"/>
              </a:rPr>
              <a:t>:</a:t>
            </a:r>
            <a:r>
              <a:rPr sz="3200" b="0" spc="-40" dirty="0">
                <a:latin typeface="Calibri Light"/>
                <a:cs typeface="Calibri Light"/>
              </a:rPr>
              <a:t> </a:t>
            </a:r>
            <a:r>
              <a:rPr sz="3200" b="0" spc="-15" dirty="0">
                <a:latin typeface="Calibri Light"/>
                <a:cs typeface="Calibri Light"/>
              </a:rPr>
              <a:t>Car</a:t>
            </a:r>
            <a:r>
              <a:rPr sz="3200" b="0" spc="-80" dirty="0">
                <a:latin typeface="Calibri Light"/>
                <a:cs typeface="Calibri Light"/>
              </a:rPr>
              <a:t> </a:t>
            </a:r>
            <a:r>
              <a:rPr sz="3200" b="0" spc="-25" dirty="0">
                <a:latin typeface="Calibri Light"/>
                <a:cs typeface="Calibri Light"/>
              </a:rPr>
              <a:t>Seat</a:t>
            </a:r>
            <a:r>
              <a:rPr sz="3200" b="0" spc="-80" dirty="0">
                <a:latin typeface="Calibri Light"/>
                <a:cs typeface="Calibri Light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예측</a:t>
            </a:r>
            <a:endParaRPr sz="32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015" y="1476311"/>
            <a:ext cx="4514850" cy="90424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680"/>
              </a:spcBef>
              <a:buFont typeface="Wingdings"/>
              <a:buChar char=""/>
              <a:tabLst>
                <a:tab pos="282575" algn="l"/>
              </a:tabLst>
            </a:pPr>
            <a:r>
              <a:rPr sz="2400" b="1" spc="275" dirty="0">
                <a:latin typeface="LG Smart UI Bold"/>
                <a:cs typeface="LG Smart UI Bold"/>
              </a:rPr>
              <a:t>최소한</a:t>
            </a:r>
            <a:r>
              <a:rPr sz="2400" b="1" spc="-165" dirty="0">
                <a:latin typeface="LG Smart UI Bold"/>
                <a:cs typeface="LG Smart UI Bold"/>
              </a:rPr>
              <a:t> </a:t>
            </a:r>
            <a:r>
              <a:rPr sz="2400" b="0" spc="-10" dirty="0">
                <a:latin typeface="Calibri Light"/>
                <a:cs typeface="Calibri Light"/>
              </a:rPr>
              <a:t>2</a:t>
            </a:r>
            <a:r>
              <a:rPr sz="2400" b="1" spc="275" dirty="0">
                <a:latin typeface="LG Smart UI Bold"/>
                <a:cs typeface="LG Smart UI Bold"/>
              </a:rPr>
              <a:t>개</a:t>
            </a:r>
            <a:r>
              <a:rPr sz="2400" b="1" spc="-150" dirty="0">
                <a:latin typeface="LG Smart UI Bold"/>
                <a:cs typeface="LG Smart UI Bold"/>
              </a:rPr>
              <a:t> </a:t>
            </a:r>
            <a:r>
              <a:rPr sz="2400" b="1" spc="270" dirty="0">
                <a:latin typeface="LG Smart UI Bold"/>
                <a:cs typeface="LG Smart UI Bold"/>
              </a:rPr>
              <a:t>이상</a:t>
            </a:r>
            <a:r>
              <a:rPr sz="2400" b="1" spc="275" dirty="0">
                <a:latin typeface="LG Smart UI Bold"/>
                <a:cs typeface="LG Smart UI Bold"/>
              </a:rPr>
              <a:t>의</a:t>
            </a:r>
            <a:r>
              <a:rPr sz="2400" b="1" spc="-160" dirty="0">
                <a:latin typeface="LG Smart UI Bold"/>
                <a:cs typeface="LG Smart UI Bold"/>
              </a:rPr>
              <a:t> </a:t>
            </a:r>
            <a:r>
              <a:rPr sz="2400" b="1" spc="270" dirty="0">
                <a:latin typeface="LG Smart UI Bold"/>
                <a:cs typeface="LG Smart UI Bold"/>
              </a:rPr>
              <a:t>모</a:t>
            </a:r>
            <a:r>
              <a:rPr sz="2400" b="1" spc="275" dirty="0">
                <a:latin typeface="LG Smart UI Bold"/>
                <a:cs typeface="LG Smart UI Bold"/>
              </a:rPr>
              <a:t>델</a:t>
            </a:r>
            <a:r>
              <a:rPr sz="2400" b="1" spc="-150" dirty="0">
                <a:latin typeface="LG Smart UI Bold"/>
                <a:cs typeface="LG Smart UI Bold"/>
              </a:rPr>
              <a:t> </a:t>
            </a:r>
            <a:r>
              <a:rPr sz="2400" b="1" spc="270" dirty="0">
                <a:latin typeface="LG Smart UI Bold"/>
                <a:cs typeface="LG Smart UI Bold"/>
              </a:rPr>
              <a:t>만듭니</a:t>
            </a:r>
            <a:r>
              <a:rPr sz="2400" b="1" spc="275" dirty="0">
                <a:latin typeface="LG Smart UI Bold"/>
                <a:cs typeface="LG Smart UI Bold"/>
              </a:rPr>
              <a:t>다</a:t>
            </a:r>
            <a:r>
              <a:rPr sz="2400" b="0" dirty="0">
                <a:latin typeface="Calibri Light"/>
                <a:cs typeface="Calibri Light"/>
              </a:rPr>
              <a:t>.</a:t>
            </a:r>
            <a:endParaRPr sz="2400">
              <a:latin typeface="Calibri Light"/>
              <a:cs typeface="Calibri Light"/>
            </a:endParaRPr>
          </a:p>
          <a:p>
            <a:pPr marL="281940" indent="-269875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282575" algn="l"/>
              </a:tabLst>
            </a:pPr>
            <a:r>
              <a:rPr sz="2400" b="1" spc="270" dirty="0">
                <a:latin typeface="LG Smart UI Bold"/>
                <a:cs typeface="LG Smart UI Bold"/>
              </a:rPr>
              <a:t>먼저</a:t>
            </a:r>
            <a:r>
              <a:rPr sz="2400" b="1" spc="-160" dirty="0">
                <a:latin typeface="LG Smart UI Bold"/>
                <a:cs typeface="LG Smart UI Bold"/>
              </a:rPr>
              <a:t> </a:t>
            </a:r>
            <a:r>
              <a:rPr sz="2400" b="1" spc="270" dirty="0">
                <a:latin typeface="LG Smart UI Bold"/>
                <a:cs typeface="LG Smart UI Bold"/>
              </a:rPr>
              <a:t>모델</a:t>
            </a:r>
            <a:r>
              <a:rPr sz="2400" b="1" spc="-155" dirty="0">
                <a:latin typeface="LG Smart UI Bold"/>
                <a:cs typeface="LG Smart UI Bold"/>
              </a:rPr>
              <a:t> </a:t>
            </a:r>
            <a:r>
              <a:rPr sz="2400" b="1" spc="270" dirty="0">
                <a:latin typeface="LG Smart UI Bold"/>
                <a:cs typeface="LG Smart UI Bold"/>
              </a:rPr>
              <a:t>구조를</a:t>
            </a:r>
            <a:r>
              <a:rPr sz="2400" b="1" spc="-170" dirty="0">
                <a:latin typeface="LG Smart UI Bold"/>
                <a:cs typeface="LG Smart UI Bold"/>
              </a:rPr>
              <a:t> </a:t>
            </a:r>
            <a:r>
              <a:rPr sz="2400" b="1" spc="270" dirty="0">
                <a:latin typeface="LG Smart UI Bold"/>
                <a:cs typeface="LG Smart UI Bold"/>
              </a:rPr>
              <a:t>그려</a:t>
            </a:r>
            <a:r>
              <a:rPr sz="2400" b="1" spc="-155" dirty="0">
                <a:latin typeface="LG Smart UI Bold"/>
                <a:cs typeface="LG Smart UI Bold"/>
              </a:rPr>
              <a:t> </a:t>
            </a:r>
            <a:r>
              <a:rPr sz="2400" b="1" spc="204" dirty="0">
                <a:latin typeface="LG Smart UI Bold"/>
                <a:cs typeface="LG Smart UI Bold"/>
              </a:rPr>
              <a:t>봅니다</a:t>
            </a:r>
            <a:r>
              <a:rPr sz="2400" b="0" spc="204" dirty="0">
                <a:latin typeface="Calibri Light"/>
                <a:cs typeface="Calibri Light"/>
              </a:rPr>
              <a:t>.</a:t>
            </a:r>
            <a:endParaRPr sz="2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4984" y="6536484"/>
            <a:ext cx="44576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1555" y="481711"/>
            <a:ext cx="693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310" dirty="0">
                <a:latin typeface="LG Smart UI Bold"/>
                <a:cs typeface="LG Smart UI Bold"/>
              </a:rPr>
              <a:t>순서</a:t>
            </a:r>
            <a:endParaRPr sz="2800">
              <a:latin typeface="LG Smart UI Bold"/>
              <a:cs typeface="LG Smart UI 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0898" y="2603182"/>
            <a:ext cx="1809114" cy="2595245"/>
            <a:chOff x="330898" y="2603182"/>
            <a:chExt cx="1809114" cy="2595245"/>
          </a:xfrm>
        </p:grpSpPr>
        <p:sp>
          <p:nvSpPr>
            <p:cNvPr id="6" name="object 6"/>
            <p:cNvSpPr/>
            <p:nvPr/>
          </p:nvSpPr>
          <p:spPr>
            <a:xfrm>
              <a:off x="345186" y="2617470"/>
              <a:ext cx="1780539" cy="2566670"/>
            </a:xfrm>
            <a:custGeom>
              <a:avLst/>
              <a:gdLst/>
              <a:ahLst/>
              <a:cxnLst/>
              <a:rect l="l" t="t" r="r" b="b"/>
              <a:pathLst>
                <a:path w="1780539" h="2566670">
                  <a:moveTo>
                    <a:pt x="0" y="2566416"/>
                  </a:moveTo>
                  <a:lnTo>
                    <a:pt x="1780032" y="2566416"/>
                  </a:lnTo>
                  <a:lnTo>
                    <a:pt x="1780032" y="0"/>
                  </a:lnTo>
                  <a:lnTo>
                    <a:pt x="0" y="0"/>
                  </a:lnTo>
                  <a:lnTo>
                    <a:pt x="0" y="2566416"/>
                  </a:lnTo>
                  <a:close/>
                </a:path>
              </a:pathLst>
            </a:custGeom>
            <a:ln w="285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672" y="2683764"/>
              <a:ext cx="1626235" cy="431800"/>
            </a:xfrm>
            <a:custGeom>
              <a:avLst/>
              <a:gdLst/>
              <a:ahLst/>
              <a:cxnLst/>
              <a:rect l="l" t="t" r="r" b="b"/>
              <a:pathLst>
                <a:path w="1626235" h="431800">
                  <a:moveTo>
                    <a:pt x="1626107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1626107" y="431291"/>
                  </a:lnTo>
                  <a:lnTo>
                    <a:pt x="1626107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003" y="2833243"/>
              <a:ext cx="88760" cy="1454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7297" y="2783459"/>
              <a:ext cx="429463" cy="2153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3672" y="3869436"/>
              <a:ext cx="1626235" cy="547370"/>
            </a:xfrm>
            <a:custGeom>
              <a:avLst/>
              <a:gdLst/>
              <a:ahLst/>
              <a:cxnLst/>
              <a:rect l="l" t="t" r="r" b="b"/>
              <a:pathLst>
                <a:path w="1626235" h="547370">
                  <a:moveTo>
                    <a:pt x="0" y="51815"/>
                  </a:moveTo>
                  <a:lnTo>
                    <a:pt x="4075" y="31664"/>
                  </a:lnTo>
                  <a:lnTo>
                    <a:pt x="15189" y="15192"/>
                  </a:lnTo>
                  <a:lnTo>
                    <a:pt x="31675" y="4077"/>
                  </a:lnTo>
                  <a:lnTo>
                    <a:pt x="51866" y="0"/>
                  </a:lnTo>
                  <a:lnTo>
                    <a:pt x="1574292" y="0"/>
                  </a:lnTo>
                  <a:lnTo>
                    <a:pt x="1594443" y="4077"/>
                  </a:lnTo>
                  <a:lnTo>
                    <a:pt x="1610915" y="15192"/>
                  </a:lnTo>
                  <a:lnTo>
                    <a:pt x="1622030" y="31664"/>
                  </a:lnTo>
                  <a:lnTo>
                    <a:pt x="1626108" y="51815"/>
                  </a:lnTo>
                  <a:lnTo>
                    <a:pt x="1626108" y="495300"/>
                  </a:lnTo>
                  <a:lnTo>
                    <a:pt x="1622030" y="515451"/>
                  </a:lnTo>
                  <a:lnTo>
                    <a:pt x="1610915" y="531923"/>
                  </a:lnTo>
                  <a:lnTo>
                    <a:pt x="1594443" y="543038"/>
                  </a:lnTo>
                  <a:lnTo>
                    <a:pt x="1574292" y="547115"/>
                  </a:lnTo>
                  <a:lnTo>
                    <a:pt x="51866" y="547115"/>
                  </a:lnTo>
                  <a:lnTo>
                    <a:pt x="31675" y="543038"/>
                  </a:lnTo>
                  <a:lnTo>
                    <a:pt x="15189" y="531923"/>
                  </a:lnTo>
                  <a:lnTo>
                    <a:pt x="4075" y="515451"/>
                  </a:lnTo>
                  <a:lnTo>
                    <a:pt x="0" y="495300"/>
                  </a:lnTo>
                  <a:lnTo>
                    <a:pt x="0" y="51815"/>
                  </a:lnTo>
                  <a:close/>
                </a:path>
              </a:pathLst>
            </a:custGeom>
            <a:ln w="12700">
              <a:solidFill>
                <a:srgbClr val="0868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307335" y="3869435"/>
            <a:ext cx="1617345" cy="547370"/>
          </a:xfrm>
          <a:custGeom>
            <a:avLst/>
            <a:gdLst/>
            <a:ahLst/>
            <a:cxnLst/>
            <a:rect l="l" t="t" r="r" b="b"/>
            <a:pathLst>
              <a:path w="1617345" h="54737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1565148" y="0"/>
                </a:lnTo>
                <a:lnTo>
                  <a:pt x="1585299" y="4077"/>
                </a:lnTo>
                <a:lnTo>
                  <a:pt x="1601771" y="15192"/>
                </a:lnTo>
                <a:lnTo>
                  <a:pt x="1612886" y="31664"/>
                </a:lnTo>
                <a:lnTo>
                  <a:pt x="1616964" y="51815"/>
                </a:lnTo>
                <a:lnTo>
                  <a:pt x="1616964" y="495300"/>
                </a:lnTo>
                <a:lnTo>
                  <a:pt x="1612886" y="515451"/>
                </a:lnTo>
                <a:lnTo>
                  <a:pt x="1601771" y="531923"/>
                </a:lnTo>
                <a:lnTo>
                  <a:pt x="1585299" y="543038"/>
                </a:lnTo>
                <a:lnTo>
                  <a:pt x="1565148" y="547115"/>
                </a:lnTo>
                <a:lnTo>
                  <a:pt x="51815" y="547115"/>
                </a:lnTo>
                <a:lnTo>
                  <a:pt x="31664" y="543038"/>
                </a:lnTo>
                <a:lnTo>
                  <a:pt x="15192" y="531923"/>
                </a:lnTo>
                <a:lnTo>
                  <a:pt x="4077" y="515451"/>
                </a:lnTo>
                <a:lnTo>
                  <a:pt x="0" y="495300"/>
                </a:lnTo>
                <a:lnTo>
                  <a:pt x="0" y="51815"/>
                </a:lnTo>
                <a:close/>
              </a:path>
            </a:pathLst>
          </a:custGeom>
          <a:ln w="12700">
            <a:solidFill>
              <a:srgbClr val="0868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21282" y="3905758"/>
            <a:ext cx="15894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830" marR="300990" indent="-23812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Cl</a:t>
            </a:r>
            <a:r>
              <a:rPr sz="1400" b="1" spc="5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s</a:t>
            </a:r>
            <a:r>
              <a:rPr sz="1400" b="1" spc="5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ifi</a:t>
            </a:r>
            <a:r>
              <a:rPr sz="1400" b="1" spc="-15" dirty="0">
                <a:latin typeface="Calibri"/>
                <a:cs typeface="Calibri"/>
              </a:rPr>
              <a:t>c</a:t>
            </a:r>
            <a:r>
              <a:rPr sz="1400" b="1" spc="-10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tion  2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Class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14562" y="2603182"/>
            <a:ext cx="1809114" cy="2595245"/>
            <a:chOff x="2214562" y="2603182"/>
            <a:chExt cx="1809114" cy="2595245"/>
          </a:xfrm>
        </p:grpSpPr>
        <p:sp>
          <p:nvSpPr>
            <p:cNvPr id="14" name="object 14"/>
            <p:cNvSpPr/>
            <p:nvPr/>
          </p:nvSpPr>
          <p:spPr>
            <a:xfrm>
              <a:off x="2228850" y="2617470"/>
              <a:ext cx="1780539" cy="2566670"/>
            </a:xfrm>
            <a:custGeom>
              <a:avLst/>
              <a:gdLst/>
              <a:ahLst/>
              <a:cxnLst/>
              <a:rect l="l" t="t" r="r" b="b"/>
              <a:pathLst>
                <a:path w="1780539" h="2566670">
                  <a:moveTo>
                    <a:pt x="0" y="2566416"/>
                  </a:moveTo>
                  <a:lnTo>
                    <a:pt x="1780031" y="2566416"/>
                  </a:lnTo>
                  <a:lnTo>
                    <a:pt x="1780031" y="0"/>
                  </a:lnTo>
                  <a:lnTo>
                    <a:pt x="0" y="0"/>
                  </a:lnTo>
                  <a:lnTo>
                    <a:pt x="0" y="2566416"/>
                  </a:lnTo>
                  <a:close/>
                </a:path>
              </a:pathLst>
            </a:custGeom>
            <a:ln w="285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7335" y="2683764"/>
              <a:ext cx="1617345" cy="431800"/>
            </a:xfrm>
            <a:custGeom>
              <a:avLst/>
              <a:gdLst/>
              <a:ahLst/>
              <a:cxnLst/>
              <a:rect l="l" t="t" r="r" b="b"/>
              <a:pathLst>
                <a:path w="1617345" h="431800">
                  <a:moveTo>
                    <a:pt x="1616964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1616964" y="431291"/>
                  </a:lnTo>
                  <a:lnTo>
                    <a:pt x="1616964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7941" y="2831719"/>
              <a:ext cx="96900" cy="1469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4941" y="2783459"/>
              <a:ext cx="429386" cy="21539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304288" y="3275076"/>
              <a:ext cx="1624965" cy="548640"/>
            </a:xfrm>
            <a:custGeom>
              <a:avLst/>
              <a:gdLst/>
              <a:ahLst/>
              <a:cxnLst/>
              <a:rect l="l" t="t" r="r" b="b"/>
              <a:pathLst>
                <a:path w="1624964" h="548639">
                  <a:moveTo>
                    <a:pt x="0" y="52070"/>
                  </a:moveTo>
                  <a:lnTo>
                    <a:pt x="4081" y="31771"/>
                  </a:lnTo>
                  <a:lnTo>
                    <a:pt x="15224" y="15224"/>
                  </a:lnTo>
                  <a:lnTo>
                    <a:pt x="31771" y="4081"/>
                  </a:lnTo>
                  <a:lnTo>
                    <a:pt x="52069" y="0"/>
                  </a:lnTo>
                  <a:lnTo>
                    <a:pt x="1572514" y="0"/>
                  </a:lnTo>
                  <a:lnTo>
                    <a:pt x="1592812" y="4081"/>
                  </a:lnTo>
                  <a:lnTo>
                    <a:pt x="1609359" y="15224"/>
                  </a:lnTo>
                  <a:lnTo>
                    <a:pt x="1620502" y="31771"/>
                  </a:lnTo>
                  <a:lnTo>
                    <a:pt x="1624584" y="52070"/>
                  </a:lnTo>
                  <a:lnTo>
                    <a:pt x="1624584" y="496569"/>
                  </a:lnTo>
                  <a:lnTo>
                    <a:pt x="1620502" y="516868"/>
                  </a:lnTo>
                  <a:lnTo>
                    <a:pt x="1609359" y="533415"/>
                  </a:lnTo>
                  <a:lnTo>
                    <a:pt x="1592812" y="544558"/>
                  </a:lnTo>
                  <a:lnTo>
                    <a:pt x="1572514" y="548640"/>
                  </a:lnTo>
                  <a:lnTo>
                    <a:pt x="52069" y="548640"/>
                  </a:lnTo>
                  <a:lnTo>
                    <a:pt x="31771" y="544558"/>
                  </a:lnTo>
                  <a:lnTo>
                    <a:pt x="15224" y="533415"/>
                  </a:lnTo>
                  <a:lnTo>
                    <a:pt x="4081" y="516868"/>
                  </a:lnTo>
                  <a:lnTo>
                    <a:pt x="0" y="496569"/>
                  </a:lnTo>
                  <a:lnTo>
                    <a:pt x="0" y="52070"/>
                  </a:lnTo>
                  <a:close/>
                </a:path>
              </a:pathLst>
            </a:custGeom>
            <a:ln w="12700">
              <a:solidFill>
                <a:srgbClr val="0868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98226" y="2603182"/>
            <a:ext cx="1809114" cy="2595245"/>
            <a:chOff x="4098226" y="2603182"/>
            <a:chExt cx="1809114" cy="2595245"/>
          </a:xfrm>
        </p:grpSpPr>
        <p:sp>
          <p:nvSpPr>
            <p:cNvPr id="20" name="object 20"/>
            <p:cNvSpPr/>
            <p:nvPr/>
          </p:nvSpPr>
          <p:spPr>
            <a:xfrm>
              <a:off x="4112514" y="2617470"/>
              <a:ext cx="1780539" cy="2566670"/>
            </a:xfrm>
            <a:custGeom>
              <a:avLst/>
              <a:gdLst/>
              <a:ahLst/>
              <a:cxnLst/>
              <a:rect l="l" t="t" r="r" b="b"/>
              <a:pathLst>
                <a:path w="1780539" h="2566670">
                  <a:moveTo>
                    <a:pt x="0" y="2566416"/>
                  </a:moveTo>
                  <a:lnTo>
                    <a:pt x="1780032" y="2566416"/>
                  </a:lnTo>
                  <a:lnTo>
                    <a:pt x="1780032" y="0"/>
                  </a:lnTo>
                  <a:lnTo>
                    <a:pt x="0" y="0"/>
                  </a:lnTo>
                  <a:lnTo>
                    <a:pt x="0" y="2566416"/>
                  </a:lnTo>
                  <a:close/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92524" y="2683764"/>
              <a:ext cx="1605280" cy="431800"/>
            </a:xfrm>
            <a:custGeom>
              <a:avLst/>
              <a:gdLst/>
              <a:ahLst/>
              <a:cxnLst/>
              <a:rect l="l" t="t" r="r" b="b"/>
              <a:pathLst>
                <a:path w="1605279" h="431800">
                  <a:moveTo>
                    <a:pt x="1604772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1604772" y="431291"/>
                  </a:lnTo>
                  <a:lnTo>
                    <a:pt x="1604772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6907" y="2831719"/>
              <a:ext cx="96646" cy="1496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4288" y="2783459"/>
              <a:ext cx="429387" cy="2153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94048" y="3275076"/>
              <a:ext cx="1615440" cy="548640"/>
            </a:xfrm>
            <a:custGeom>
              <a:avLst/>
              <a:gdLst/>
              <a:ahLst/>
              <a:cxnLst/>
              <a:rect l="l" t="t" r="r" b="b"/>
              <a:pathLst>
                <a:path w="1615439" h="548639">
                  <a:moveTo>
                    <a:pt x="0" y="52070"/>
                  </a:moveTo>
                  <a:lnTo>
                    <a:pt x="4081" y="31771"/>
                  </a:lnTo>
                  <a:lnTo>
                    <a:pt x="15224" y="15224"/>
                  </a:lnTo>
                  <a:lnTo>
                    <a:pt x="31771" y="4081"/>
                  </a:lnTo>
                  <a:lnTo>
                    <a:pt x="52069" y="0"/>
                  </a:lnTo>
                  <a:lnTo>
                    <a:pt x="1563369" y="0"/>
                  </a:lnTo>
                  <a:lnTo>
                    <a:pt x="1583668" y="4081"/>
                  </a:lnTo>
                  <a:lnTo>
                    <a:pt x="1600215" y="15224"/>
                  </a:lnTo>
                  <a:lnTo>
                    <a:pt x="1611358" y="31771"/>
                  </a:lnTo>
                  <a:lnTo>
                    <a:pt x="1615439" y="52070"/>
                  </a:lnTo>
                  <a:lnTo>
                    <a:pt x="1615439" y="496569"/>
                  </a:lnTo>
                  <a:lnTo>
                    <a:pt x="1611358" y="516868"/>
                  </a:lnTo>
                  <a:lnTo>
                    <a:pt x="1600215" y="533415"/>
                  </a:lnTo>
                  <a:lnTo>
                    <a:pt x="1583668" y="544558"/>
                  </a:lnTo>
                  <a:lnTo>
                    <a:pt x="1563369" y="548640"/>
                  </a:lnTo>
                  <a:lnTo>
                    <a:pt x="52069" y="548640"/>
                  </a:lnTo>
                  <a:lnTo>
                    <a:pt x="31771" y="544558"/>
                  </a:lnTo>
                  <a:lnTo>
                    <a:pt x="15224" y="533415"/>
                  </a:lnTo>
                  <a:lnTo>
                    <a:pt x="4081" y="516868"/>
                  </a:lnTo>
                  <a:lnTo>
                    <a:pt x="0" y="496569"/>
                  </a:lnTo>
                  <a:lnTo>
                    <a:pt x="0" y="52070"/>
                  </a:lnTo>
                  <a:close/>
                </a:path>
              </a:pathLst>
            </a:custGeom>
            <a:ln w="12700">
              <a:solidFill>
                <a:srgbClr val="0868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208010" y="3419678"/>
            <a:ext cx="15881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179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맑은 고딕"/>
                <a:cs typeface="맑은 고딕"/>
              </a:rPr>
              <a:t>종합실습</a:t>
            </a:r>
            <a:r>
              <a:rPr sz="1400" b="1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7616" y="4012819"/>
            <a:ext cx="15982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Regression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23672" y="3268979"/>
            <a:ext cx="1626235" cy="548640"/>
          </a:xfrm>
          <a:custGeom>
            <a:avLst/>
            <a:gdLst/>
            <a:ahLst/>
            <a:cxnLst/>
            <a:rect l="l" t="t" r="r" b="b"/>
            <a:pathLst>
              <a:path w="1626235" h="548639">
                <a:moveTo>
                  <a:pt x="0" y="52070"/>
                </a:moveTo>
                <a:lnTo>
                  <a:pt x="4088" y="31771"/>
                </a:lnTo>
                <a:lnTo>
                  <a:pt x="15235" y="15224"/>
                </a:lnTo>
                <a:lnTo>
                  <a:pt x="31766" y="4081"/>
                </a:lnTo>
                <a:lnTo>
                  <a:pt x="52006" y="0"/>
                </a:lnTo>
                <a:lnTo>
                  <a:pt x="1574038" y="0"/>
                </a:lnTo>
                <a:lnTo>
                  <a:pt x="1594336" y="4081"/>
                </a:lnTo>
                <a:lnTo>
                  <a:pt x="1610883" y="15224"/>
                </a:lnTo>
                <a:lnTo>
                  <a:pt x="1622026" y="31771"/>
                </a:lnTo>
                <a:lnTo>
                  <a:pt x="1626108" y="52070"/>
                </a:lnTo>
                <a:lnTo>
                  <a:pt x="1626108" y="496570"/>
                </a:lnTo>
                <a:lnTo>
                  <a:pt x="1622026" y="516868"/>
                </a:lnTo>
                <a:lnTo>
                  <a:pt x="1610883" y="533415"/>
                </a:lnTo>
                <a:lnTo>
                  <a:pt x="1594336" y="544558"/>
                </a:lnTo>
                <a:lnTo>
                  <a:pt x="1574038" y="548640"/>
                </a:lnTo>
                <a:lnTo>
                  <a:pt x="52006" y="548640"/>
                </a:lnTo>
                <a:lnTo>
                  <a:pt x="31766" y="544558"/>
                </a:lnTo>
                <a:lnTo>
                  <a:pt x="15235" y="533415"/>
                </a:lnTo>
                <a:lnTo>
                  <a:pt x="4088" y="516868"/>
                </a:lnTo>
                <a:lnTo>
                  <a:pt x="0" y="496570"/>
                </a:lnTo>
                <a:lnTo>
                  <a:pt x="0" y="52070"/>
                </a:lnTo>
                <a:close/>
              </a:path>
            </a:pathLst>
          </a:custGeom>
          <a:ln w="12700">
            <a:solidFill>
              <a:srgbClr val="0868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37639" y="3307460"/>
            <a:ext cx="159829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5890" marR="127635" indent="39433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맑은 고딕"/>
                <a:cs typeface="맑은 고딕"/>
              </a:rPr>
              <a:t>딥러닝 </a:t>
            </a:r>
            <a:r>
              <a:rPr sz="1400" b="1" spc="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코드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구조</a:t>
            </a:r>
            <a:r>
              <a:rPr sz="1400" b="1" spc="-180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익히기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18249" y="3419678"/>
            <a:ext cx="15970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맑은 고딕"/>
                <a:cs typeface="맑은 고딕"/>
              </a:rPr>
              <a:t>딥러</a:t>
            </a:r>
            <a:r>
              <a:rPr sz="1400" b="1" spc="5" dirty="0">
                <a:latin typeface="맑은 고딕"/>
                <a:cs typeface="맑은 고딕"/>
              </a:rPr>
              <a:t>닝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모델</a:t>
            </a:r>
            <a:r>
              <a:rPr sz="1400" b="1" spc="5" dirty="0">
                <a:latin typeface="맑은 고딕"/>
                <a:cs typeface="맑은 고딕"/>
              </a:rPr>
              <a:t>링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절차</a:t>
            </a:r>
            <a:endParaRPr sz="1400">
              <a:latin typeface="맑은 고딕"/>
              <a:cs typeface="맑은 고딕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842694" y="2603182"/>
            <a:ext cx="1809114" cy="2595245"/>
            <a:chOff x="7842694" y="2603182"/>
            <a:chExt cx="1809114" cy="2595245"/>
          </a:xfrm>
        </p:grpSpPr>
        <p:sp>
          <p:nvSpPr>
            <p:cNvPr id="31" name="object 31"/>
            <p:cNvSpPr/>
            <p:nvPr/>
          </p:nvSpPr>
          <p:spPr>
            <a:xfrm>
              <a:off x="7856981" y="2617470"/>
              <a:ext cx="1780539" cy="2566670"/>
            </a:xfrm>
            <a:custGeom>
              <a:avLst/>
              <a:gdLst/>
              <a:ahLst/>
              <a:cxnLst/>
              <a:rect l="l" t="t" r="r" b="b"/>
              <a:pathLst>
                <a:path w="1780540" h="2566670">
                  <a:moveTo>
                    <a:pt x="0" y="2566416"/>
                  </a:moveTo>
                  <a:lnTo>
                    <a:pt x="1780031" y="2566416"/>
                  </a:lnTo>
                  <a:lnTo>
                    <a:pt x="1780031" y="0"/>
                  </a:lnTo>
                  <a:lnTo>
                    <a:pt x="0" y="0"/>
                  </a:lnTo>
                  <a:lnTo>
                    <a:pt x="0" y="2566416"/>
                  </a:lnTo>
                  <a:close/>
                </a:path>
              </a:pathLst>
            </a:custGeom>
            <a:ln w="285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27847" y="2683764"/>
              <a:ext cx="1618615" cy="431800"/>
            </a:xfrm>
            <a:custGeom>
              <a:avLst/>
              <a:gdLst/>
              <a:ahLst/>
              <a:cxnLst/>
              <a:rect l="l" t="t" r="r" b="b"/>
              <a:pathLst>
                <a:path w="1618615" h="431800">
                  <a:moveTo>
                    <a:pt x="1618488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1618488" y="431291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0993" y="2834259"/>
              <a:ext cx="94614" cy="14706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7104" y="2783459"/>
              <a:ext cx="429387" cy="21539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26323" y="3869436"/>
              <a:ext cx="1605280" cy="547370"/>
            </a:xfrm>
            <a:custGeom>
              <a:avLst/>
              <a:gdLst/>
              <a:ahLst/>
              <a:cxnLst/>
              <a:rect l="l" t="t" r="r" b="b"/>
              <a:pathLst>
                <a:path w="1605279" h="547370">
                  <a:moveTo>
                    <a:pt x="0" y="51815"/>
                  </a:moveTo>
                  <a:lnTo>
                    <a:pt x="4077" y="31664"/>
                  </a:lnTo>
                  <a:lnTo>
                    <a:pt x="15192" y="15192"/>
                  </a:lnTo>
                  <a:lnTo>
                    <a:pt x="31664" y="4077"/>
                  </a:lnTo>
                  <a:lnTo>
                    <a:pt x="51816" y="0"/>
                  </a:lnTo>
                  <a:lnTo>
                    <a:pt x="1552955" y="0"/>
                  </a:lnTo>
                  <a:lnTo>
                    <a:pt x="1573107" y="4077"/>
                  </a:lnTo>
                  <a:lnTo>
                    <a:pt x="1589579" y="15192"/>
                  </a:lnTo>
                  <a:lnTo>
                    <a:pt x="1600694" y="31664"/>
                  </a:lnTo>
                  <a:lnTo>
                    <a:pt x="1604772" y="51815"/>
                  </a:lnTo>
                  <a:lnTo>
                    <a:pt x="1604772" y="495300"/>
                  </a:lnTo>
                  <a:lnTo>
                    <a:pt x="1600694" y="515451"/>
                  </a:lnTo>
                  <a:lnTo>
                    <a:pt x="1589579" y="531923"/>
                  </a:lnTo>
                  <a:lnTo>
                    <a:pt x="1573107" y="543038"/>
                  </a:lnTo>
                  <a:lnTo>
                    <a:pt x="1552955" y="547115"/>
                  </a:lnTo>
                  <a:lnTo>
                    <a:pt x="51816" y="547115"/>
                  </a:lnTo>
                  <a:lnTo>
                    <a:pt x="31664" y="543038"/>
                  </a:lnTo>
                  <a:lnTo>
                    <a:pt x="15192" y="531923"/>
                  </a:lnTo>
                  <a:lnTo>
                    <a:pt x="4077" y="515451"/>
                  </a:lnTo>
                  <a:lnTo>
                    <a:pt x="0" y="495300"/>
                  </a:lnTo>
                  <a:lnTo>
                    <a:pt x="0" y="51815"/>
                  </a:lnTo>
                  <a:close/>
                </a:path>
              </a:pathLst>
            </a:custGeom>
            <a:ln w="12700">
              <a:solidFill>
                <a:srgbClr val="0868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940270" y="3907663"/>
            <a:ext cx="1577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 marR="314960" indent="7429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RNN </a:t>
            </a:r>
            <a:r>
              <a:rPr sz="1400" b="1" dirty="0">
                <a:latin typeface="맑은 고딕"/>
                <a:cs typeface="맑은 고딕"/>
              </a:rPr>
              <a:t>실습</a:t>
            </a:r>
            <a:r>
              <a:rPr sz="1400" b="1" dirty="0">
                <a:latin typeface="Calibri"/>
                <a:cs typeface="Calibri"/>
              </a:rPr>
              <a:t>: 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시계열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모델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32419" y="3265932"/>
            <a:ext cx="1605280" cy="547370"/>
          </a:xfrm>
          <a:custGeom>
            <a:avLst/>
            <a:gdLst/>
            <a:ahLst/>
            <a:cxnLst/>
            <a:rect l="l" t="t" r="r" b="b"/>
            <a:pathLst>
              <a:path w="1605279" h="54737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1552955" y="0"/>
                </a:lnTo>
                <a:lnTo>
                  <a:pt x="1573107" y="4077"/>
                </a:lnTo>
                <a:lnTo>
                  <a:pt x="1589579" y="15192"/>
                </a:lnTo>
                <a:lnTo>
                  <a:pt x="1600694" y="31664"/>
                </a:lnTo>
                <a:lnTo>
                  <a:pt x="1604772" y="51815"/>
                </a:lnTo>
                <a:lnTo>
                  <a:pt x="1604772" y="495299"/>
                </a:lnTo>
                <a:lnTo>
                  <a:pt x="1600694" y="515451"/>
                </a:lnTo>
                <a:lnTo>
                  <a:pt x="1589579" y="531923"/>
                </a:lnTo>
                <a:lnTo>
                  <a:pt x="1573107" y="543038"/>
                </a:lnTo>
                <a:lnTo>
                  <a:pt x="1552955" y="547115"/>
                </a:lnTo>
                <a:lnTo>
                  <a:pt x="51815" y="547115"/>
                </a:lnTo>
                <a:lnTo>
                  <a:pt x="31664" y="543038"/>
                </a:lnTo>
                <a:lnTo>
                  <a:pt x="15192" y="531923"/>
                </a:lnTo>
                <a:lnTo>
                  <a:pt x="4077" y="515451"/>
                </a:lnTo>
                <a:lnTo>
                  <a:pt x="0" y="495299"/>
                </a:lnTo>
                <a:lnTo>
                  <a:pt x="0" y="51815"/>
                </a:lnTo>
                <a:close/>
              </a:path>
            </a:pathLst>
          </a:custGeom>
          <a:ln w="12700">
            <a:solidFill>
              <a:srgbClr val="0868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946366" y="3409950"/>
            <a:ext cx="15773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RNN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개념이해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932419" y="4469891"/>
            <a:ext cx="1605280" cy="547370"/>
          </a:xfrm>
          <a:custGeom>
            <a:avLst/>
            <a:gdLst/>
            <a:ahLst/>
            <a:cxnLst/>
            <a:rect l="l" t="t" r="r" b="b"/>
            <a:pathLst>
              <a:path w="1605279" h="54737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1552955" y="0"/>
                </a:lnTo>
                <a:lnTo>
                  <a:pt x="1573107" y="4077"/>
                </a:lnTo>
                <a:lnTo>
                  <a:pt x="1589579" y="15192"/>
                </a:lnTo>
                <a:lnTo>
                  <a:pt x="1600694" y="31664"/>
                </a:lnTo>
                <a:lnTo>
                  <a:pt x="1604772" y="51815"/>
                </a:lnTo>
                <a:lnTo>
                  <a:pt x="1604772" y="495299"/>
                </a:lnTo>
                <a:lnTo>
                  <a:pt x="1600694" y="515451"/>
                </a:lnTo>
                <a:lnTo>
                  <a:pt x="1589579" y="531923"/>
                </a:lnTo>
                <a:lnTo>
                  <a:pt x="1573107" y="543038"/>
                </a:lnTo>
                <a:lnTo>
                  <a:pt x="1552955" y="547115"/>
                </a:lnTo>
                <a:lnTo>
                  <a:pt x="51815" y="547115"/>
                </a:lnTo>
                <a:lnTo>
                  <a:pt x="31664" y="543038"/>
                </a:lnTo>
                <a:lnTo>
                  <a:pt x="15192" y="531923"/>
                </a:lnTo>
                <a:lnTo>
                  <a:pt x="4077" y="515451"/>
                </a:lnTo>
                <a:lnTo>
                  <a:pt x="0" y="495299"/>
                </a:lnTo>
                <a:lnTo>
                  <a:pt x="0" y="51815"/>
                </a:lnTo>
                <a:close/>
              </a:path>
            </a:pathLst>
          </a:custGeom>
          <a:ln w="12700">
            <a:solidFill>
              <a:srgbClr val="0868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46366" y="4614164"/>
            <a:ext cx="15773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2284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맑은 고딕"/>
                <a:cs typeface="맑은 고딕"/>
              </a:rPr>
              <a:t>총</a:t>
            </a:r>
            <a:r>
              <a:rPr sz="1400" b="1" spc="-18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정리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23672" y="4486655"/>
            <a:ext cx="1626235" cy="547370"/>
          </a:xfrm>
          <a:custGeom>
            <a:avLst/>
            <a:gdLst/>
            <a:ahLst/>
            <a:cxnLst/>
            <a:rect l="l" t="t" r="r" b="b"/>
            <a:pathLst>
              <a:path w="1626235" h="547370">
                <a:moveTo>
                  <a:pt x="0" y="51816"/>
                </a:moveTo>
                <a:lnTo>
                  <a:pt x="4075" y="31664"/>
                </a:lnTo>
                <a:lnTo>
                  <a:pt x="15189" y="15192"/>
                </a:lnTo>
                <a:lnTo>
                  <a:pt x="31675" y="4077"/>
                </a:lnTo>
                <a:lnTo>
                  <a:pt x="51866" y="0"/>
                </a:lnTo>
                <a:lnTo>
                  <a:pt x="1574292" y="0"/>
                </a:lnTo>
                <a:lnTo>
                  <a:pt x="1594443" y="4077"/>
                </a:lnTo>
                <a:lnTo>
                  <a:pt x="1610915" y="15192"/>
                </a:lnTo>
                <a:lnTo>
                  <a:pt x="1622030" y="31664"/>
                </a:lnTo>
                <a:lnTo>
                  <a:pt x="1626108" y="51816"/>
                </a:lnTo>
                <a:lnTo>
                  <a:pt x="1626108" y="495300"/>
                </a:lnTo>
                <a:lnTo>
                  <a:pt x="1622030" y="515451"/>
                </a:lnTo>
                <a:lnTo>
                  <a:pt x="1610915" y="531923"/>
                </a:lnTo>
                <a:lnTo>
                  <a:pt x="1594443" y="543038"/>
                </a:lnTo>
                <a:lnTo>
                  <a:pt x="1574292" y="547116"/>
                </a:lnTo>
                <a:lnTo>
                  <a:pt x="51866" y="547116"/>
                </a:lnTo>
                <a:lnTo>
                  <a:pt x="31675" y="543038"/>
                </a:lnTo>
                <a:lnTo>
                  <a:pt x="15189" y="531923"/>
                </a:lnTo>
                <a:lnTo>
                  <a:pt x="4075" y="515451"/>
                </a:lnTo>
                <a:lnTo>
                  <a:pt x="0" y="495300"/>
                </a:lnTo>
                <a:lnTo>
                  <a:pt x="0" y="51816"/>
                </a:lnTo>
                <a:close/>
              </a:path>
            </a:pathLst>
          </a:custGeom>
          <a:ln w="12700">
            <a:solidFill>
              <a:srgbClr val="0868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37616" y="4630927"/>
            <a:ext cx="15982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맑은 고딕"/>
                <a:cs typeface="맑은 고딕"/>
              </a:rPr>
              <a:t>종합실습</a:t>
            </a:r>
            <a:r>
              <a:rPr sz="1400" b="1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307335" y="4486655"/>
            <a:ext cx="1617345" cy="547370"/>
          </a:xfrm>
          <a:custGeom>
            <a:avLst/>
            <a:gdLst/>
            <a:ahLst/>
            <a:cxnLst/>
            <a:rect l="l" t="t" r="r" b="b"/>
            <a:pathLst>
              <a:path w="1617345" h="54737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1565148" y="0"/>
                </a:lnTo>
                <a:lnTo>
                  <a:pt x="1585299" y="4077"/>
                </a:lnTo>
                <a:lnTo>
                  <a:pt x="1601771" y="15192"/>
                </a:lnTo>
                <a:lnTo>
                  <a:pt x="1612886" y="31664"/>
                </a:lnTo>
                <a:lnTo>
                  <a:pt x="1616964" y="51816"/>
                </a:lnTo>
                <a:lnTo>
                  <a:pt x="1616964" y="495300"/>
                </a:lnTo>
                <a:lnTo>
                  <a:pt x="1612886" y="515451"/>
                </a:lnTo>
                <a:lnTo>
                  <a:pt x="1601771" y="531923"/>
                </a:lnTo>
                <a:lnTo>
                  <a:pt x="1585299" y="543038"/>
                </a:lnTo>
                <a:lnTo>
                  <a:pt x="1565148" y="547116"/>
                </a:lnTo>
                <a:lnTo>
                  <a:pt x="51815" y="547116"/>
                </a:lnTo>
                <a:lnTo>
                  <a:pt x="31664" y="543038"/>
                </a:lnTo>
                <a:lnTo>
                  <a:pt x="15192" y="531923"/>
                </a:lnTo>
                <a:lnTo>
                  <a:pt x="4077" y="515451"/>
                </a:lnTo>
                <a:lnTo>
                  <a:pt x="0" y="495300"/>
                </a:lnTo>
                <a:lnTo>
                  <a:pt x="0" y="51816"/>
                </a:lnTo>
                <a:close/>
              </a:path>
            </a:pathLst>
          </a:custGeom>
          <a:ln w="12700">
            <a:solidFill>
              <a:srgbClr val="0868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321282" y="4522723"/>
            <a:ext cx="15894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300990" indent="-7366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Cl</a:t>
            </a:r>
            <a:r>
              <a:rPr sz="1400" b="1" spc="5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s</a:t>
            </a:r>
            <a:r>
              <a:rPr sz="1400" b="1" spc="5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ifi</a:t>
            </a:r>
            <a:r>
              <a:rPr sz="1400" b="1" spc="-15" dirty="0">
                <a:latin typeface="Calibri"/>
                <a:cs typeface="Calibri"/>
              </a:rPr>
              <a:t>c</a:t>
            </a:r>
            <a:r>
              <a:rPr sz="1400" b="1" spc="-10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tion  Multi-Class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94047" y="3869435"/>
            <a:ext cx="1615440" cy="547370"/>
          </a:xfrm>
          <a:custGeom>
            <a:avLst/>
            <a:gdLst/>
            <a:ahLst/>
            <a:cxnLst/>
            <a:rect l="l" t="t" r="r" b="b"/>
            <a:pathLst>
              <a:path w="1615439" h="547370">
                <a:moveTo>
                  <a:pt x="0" y="51815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1563624" y="0"/>
                </a:lnTo>
                <a:lnTo>
                  <a:pt x="1583775" y="4077"/>
                </a:lnTo>
                <a:lnTo>
                  <a:pt x="1600247" y="15192"/>
                </a:lnTo>
                <a:lnTo>
                  <a:pt x="1611362" y="31664"/>
                </a:lnTo>
                <a:lnTo>
                  <a:pt x="1615439" y="51815"/>
                </a:lnTo>
                <a:lnTo>
                  <a:pt x="1615439" y="495300"/>
                </a:lnTo>
                <a:lnTo>
                  <a:pt x="1611362" y="515451"/>
                </a:lnTo>
                <a:lnTo>
                  <a:pt x="1600247" y="531923"/>
                </a:lnTo>
                <a:lnTo>
                  <a:pt x="1583775" y="543038"/>
                </a:lnTo>
                <a:lnTo>
                  <a:pt x="1563624" y="547115"/>
                </a:lnTo>
                <a:lnTo>
                  <a:pt x="51815" y="547115"/>
                </a:lnTo>
                <a:lnTo>
                  <a:pt x="31664" y="543038"/>
                </a:lnTo>
                <a:lnTo>
                  <a:pt x="15192" y="531923"/>
                </a:lnTo>
                <a:lnTo>
                  <a:pt x="4077" y="515451"/>
                </a:lnTo>
                <a:lnTo>
                  <a:pt x="0" y="495300"/>
                </a:lnTo>
                <a:lnTo>
                  <a:pt x="0" y="51815"/>
                </a:lnTo>
                <a:close/>
              </a:path>
            </a:pathLst>
          </a:custGeom>
          <a:ln w="12700">
            <a:solidFill>
              <a:srgbClr val="0868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207994" y="3905758"/>
            <a:ext cx="15881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219075" indent="28321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Feature 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epres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25" dirty="0">
                <a:latin typeface="Calibri"/>
                <a:cs typeface="Calibri"/>
              </a:rPr>
              <a:t>n</a:t>
            </a:r>
            <a:r>
              <a:rPr sz="1400" b="1" spc="-10" dirty="0">
                <a:latin typeface="Calibri"/>
                <a:cs typeface="Calibri"/>
              </a:rPr>
              <a:t>t</a:t>
            </a:r>
            <a:r>
              <a:rPr sz="1400" b="1" spc="-25" dirty="0">
                <a:latin typeface="Calibri"/>
                <a:cs typeface="Calibri"/>
              </a:rPr>
              <a:t>a</a:t>
            </a:r>
            <a:r>
              <a:rPr sz="1400" b="1" spc="-10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209288" y="4486655"/>
            <a:ext cx="1600200" cy="547370"/>
          </a:xfrm>
          <a:custGeom>
            <a:avLst/>
            <a:gdLst/>
            <a:ahLst/>
            <a:cxnLst/>
            <a:rect l="l" t="t" r="r" b="b"/>
            <a:pathLst>
              <a:path w="1600200" h="54737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5" y="0"/>
                </a:lnTo>
                <a:lnTo>
                  <a:pt x="1548384" y="0"/>
                </a:lnTo>
                <a:lnTo>
                  <a:pt x="1568535" y="4077"/>
                </a:lnTo>
                <a:lnTo>
                  <a:pt x="1585007" y="15192"/>
                </a:lnTo>
                <a:lnTo>
                  <a:pt x="1596122" y="31664"/>
                </a:lnTo>
                <a:lnTo>
                  <a:pt x="1600200" y="51816"/>
                </a:lnTo>
                <a:lnTo>
                  <a:pt x="1600200" y="495300"/>
                </a:lnTo>
                <a:lnTo>
                  <a:pt x="1596122" y="515451"/>
                </a:lnTo>
                <a:lnTo>
                  <a:pt x="1585007" y="531923"/>
                </a:lnTo>
                <a:lnTo>
                  <a:pt x="1568535" y="543038"/>
                </a:lnTo>
                <a:lnTo>
                  <a:pt x="1548384" y="547116"/>
                </a:lnTo>
                <a:lnTo>
                  <a:pt x="51815" y="547116"/>
                </a:lnTo>
                <a:lnTo>
                  <a:pt x="31664" y="543038"/>
                </a:lnTo>
                <a:lnTo>
                  <a:pt x="15192" y="531923"/>
                </a:lnTo>
                <a:lnTo>
                  <a:pt x="4077" y="515451"/>
                </a:lnTo>
                <a:lnTo>
                  <a:pt x="0" y="495300"/>
                </a:lnTo>
                <a:lnTo>
                  <a:pt x="0" y="51816"/>
                </a:lnTo>
                <a:close/>
              </a:path>
            </a:pathLst>
          </a:custGeom>
          <a:ln w="12700">
            <a:solidFill>
              <a:srgbClr val="0868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223234" y="4630927"/>
            <a:ext cx="1572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CNN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개념이해</a:t>
            </a:r>
            <a:endParaRPr sz="1400">
              <a:latin typeface="맑은 고딕"/>
              <a:cs typeface="맑은 고딕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981890" y="2603182"/>
            <a:ext cx="1809114" cy="2595245"/>
            <a:chOff x="5981890" y="2603182"/>
            <a:chExt cx="1809114" cy="2595245"/>
          </a:xfrm>
        </p:grpSpPr>
        <p:sp>
          <p:nvSpPr>
            <p:cNvPr id="50" name="object 50"/>
            <p:cNvSpPr/>
            <p:nvPr/>
          </p:nvSpPr>
          <p:spPr>
            <a:xfrm>
              <a:off x="5996178" y="2617470"/>
              <a:ext cx="1780539" cy="2566670"/>
            </a:xfrm>
            <a:custGeom>
              <a:avLst/>
              <a:gdLst/>
              <a:ahLst/>
              <a:cxnLst/>
              <a:rect l="l" t="t" r="r" b="b"/>
              <a:pathLst>
                <a:path w="1780540" h="2566670">
                  <a:moveTo>
                    <a:pt x="0" y="2566416"/>
                  </a:moveTo>
                  <a:lnTo>
                    <a:pt x="1780031" y="2566416"/>
                  </a:lnTo>
                  <a:lnTo>
                    <a:pt x="1780031" y="0"/>
                  </a:lnTo>
                  <a:lnTo>
                    <a:pt x="0" y="0"/>
                  </a:lnTo>
                  <a:lnTo>
                    <a:pt x="0" y="2566416"/>
                  </a:lnTo>
                  <a:close/>
                </a:path>
              </a:pathLst>
            </a:custGeom>
            <a:ln w="2857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76188" y="2683764"/>
              <a:ext cx="1605280" cy="431800"/>
            </a:xfrm>
            <a:custGeom>
              <a:avLst/>
              <a:gdLst/>
              <a:ahLst/>
              <a:cxnLst/>
              <a:rect l="l" t="t" r="r" b="b"/>
              <a:pathLst>
                <a:path w="1605279" h="431800">
                  <a:moveTo>
                    <a:pt x="1604771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1604771" y="431291"/>
                  </a:lnTo>
                  <a:lnTo>
                    <a:pt x="1604771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5491" y="2833624"/>
              <a:ext cx="106933" cy="14579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8079" y="2783459"/>
              <a:ext cx="429387" cy="21539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085332" y="3875532"/>
              <a:ext cx="1600200" cy="547370"/>
            </a:xfrm>
            <a:custGeom>
              <a:avLst/>
              <a:gdLst/>
              <a:ahLst/>
              <a:cxnLst/>
              <a:rect l="l" t="t" r="r" b="b"/>
              <a:pathLst>
                <a:path w="1600200" h="547370">
                  <a:moveTo>
                    <a:pt x="0" y="51816"/>
                  </a:moveTo>
                  <a:lnTo>
                    <a:pt x="4077" y="31664"/>
                  </a:lnTo>
                  <a:lnTo>
                    <a:pt x="15192" y="15192"/>
                  </a:lnTo>
                  <a:lnTo>
                    <a:pt x="31664" y="4077"/>
                  </a:lnTo>
                  <a:lnTo>
                    <a:pt x="51815" y="0"/>
                  </a:lnTo>
                  <a:lnTo>
                    <a:pt x="1548384" y="0"/>
                  </a:lnTo>
                  <a:lnTo>
                    <a:pt x="1568535" y="4077"/>
                  </a:lnTo>
                  <a:lnTo>
                    <a:pt x="1585007" y="15192"/>
                  </a:lnTo>
                  <a:lnTo>
                    <a:pt x="1596122" y="31664"/>
                  </a:lnTo>
                  <a:lnTo>
                    <a:pt x="1600199" y="51816"/>
                  </a:lnTo>
                  <a:lnTo>
                    <a:pt x="1600199" y="495300"/>
                  </a:lnTo>
                  <a:lnTo>
                    <a:pt x="1596122" y="515451"/>
                  </a:lnTo>
                  <a:lnTo>
                    <a:pt x="1585007" y="531923"/>
                  </a:lnTo>
                  <a:lnTo>
                    <a:pt x="1568535" y="543038"/>
                  </a:lnTo>
                  <a:lnTo>
                    <a:pt x="1548384" y="547116"/>
                  </a:lnTo>
                  <a:lnTo>
                    <a:pt x="51815" y="547116"/>
                  </a:lnTo>
                  <a:lnTo>
                    <a:pt x="31664" y="543038"/>
                  </a:lnTo>
                  <a:lnTo>
                    <a:pt x="15192" y="531923"/>
                  </a:lnTo>
                  <a:lnTo>
                    <a:pt x="4077" y="515451"/>
                  </a:lnTo>
                  <a:lnTo>
                    <a:pt x="0" y="495300"/>
                  </a:lnTo>
                  <a:lnTo>
                    <a:pt x="0" y="51816"/>
                  </a:lnTo>
                  <a:close/>
                </a:path>
              </a:pathLst>
            </a:custGeom>
            <a:ln w="12700">
              <a:solidFill>
                <a:srgbClr val="0868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099278" y="4020439"/>
            <a:ext cx="1572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OpenCV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85332" y="3275076"/>
            <a:ext cx="1600200" cy="548640"/>
          </a:xfrm>
          <a:custGeom>
            <a:avLst/>
            <a:gdLst/>
            <a:ahLst/>
            <a:cxnLst/>
            <a:rect l="l" t="t" r="r" b="b"/>
            <a:pathLst>
              <a:path w="1600200" h="548639">
                <a:moveTo>
                  <a:pt x="0" y="52070"/>
                </a:moveTo>
                <a:lnTo>
                  <a:pt x="4081" y="31771"/>
                </a:lnTo>
                <a:lnTo>
                  <a:pt x="15224" y="15224"/>
                </a:lnTo>
                <a:lnTo>
                  <a:pt x="31771" y="4081"/>
                </a:lnTo>
                <a:lnTo>
                  <a:pt x="52069" y="0"/>
                </a:lnTo>
                <a:lnTo>
                  <a:pt x="1548129" y="0"/>
                </a:lnTo>
                <a:lnTo>
                  <a:pt x="1568428" y="4081"/>
                </a:lnTo>
                <a:lnTo>
                  <a:pt x="1584975" y="15224"/>
                </a:lnTo>
                <a:lnTo>
                  <a:pt x="1596118" y="31771"/>
                </a:lnTo>
                <a:lnTo>
                  <a:pt x="1600199" y="52070"/>
                </a:lnTo>
                <a:lnTo>
                  <a:pt x="1600199" y="496569"/>
                </a:lnTo>
                <a:lnTo>
                  <a:pt x="1596118" y="516868"/>
                </a:lnTo>
                <a:lnTo>
                  <a:pt x="1584975" y="533415"/>
                </a:lnTo>
                <a:lnTo>
                  <a:pt x="1568428" y="544558"/>
                </a:lnTo>
                <a:lnTo>
                  <a:pt x="1548129" y="548640"/>
                </a:lnTo>
                <a:lnTo>
                  <a:pt x="52069" y="548640"/>
                </a:lnTo>
                <a:lnTo>
                  <a:pt x="31771" y="544558"/>
                </a:lnTo>
                <a:lnTo>
                  <a:pt x="15224" y="533415"/>
                </a:lnTo>
                <a:lnTo>
                  <a:pt x="4081" y="516868"/>
                </a:lnTo>
                <a:lnTo>
                  <a:pt x="0" y="496569"/>
                </a:lnTo>
                <a:lnTo>
                  <a:pt x="0" y="52070"/>
                </a:lnTo>
                <a:close/>
              </a:path>
            </a:pathLst>
          </a:custGeom>
          <a:ln w="12699">
            <a:solidFill>
              <a:srgbClr val="0868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099293" y="3312998"/>
            <a:ext cx="15728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CNN</a:t>
            </a:r>
            <a:r>
              <a:rPr sz="1400" b="1" spc="5" dirty="0">
                <a:latin typeface="맑은 고딕"/>
                <a:cs typeface="맑은 고딕"/>
              </a:rPr>
              <a:t>실습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 marL="321310">
              <a:lnSpc>
                <a:spcPct val="100000"/>
              </a:lnSpc>
            </a:pPr>
            <a:r>
              <a:rPr sz="1400" b="1" dirty="0">
                <a:latin typeface="맑은 고딕"/>
                <a:cs typeface="맑은 고딕"/>
              </a:rPr>
              <a:t>이미지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분류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35"/>
            <a:ext cx="4680966" cy="8648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75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01BCB6"/>
                </a:solidFill>
                <a:latin typeface="Arial"/>
                <a:cs typeface="Arial"/>
              </a:rPr>
              <a:t>4.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484"/>
            <a:ext cx="98194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861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4" dirty="0">
                <a:latin typeface="LG Smart UI Bold"/>
                <a:cs typeface="LG Smart UI Bold"/>
              </a:rPr>
              <a:t>모델</a:t>
            </a:r>
            <a:r>
              <a:rPr sz="2800" b="0" spc="204" dirty="0">
                <a:latin typeface="Calibri Light"/>
                <a:cs typeface="Calibri Light"/>
              </a:rPr>
              <a:t>,</a:t>
            </a:r>
            <a:r>
              <a:rPr sz="2800" b="0" spc="-80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모델링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55216"/>
            <a:ext cx="2159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Calibri"/>
                <a:cs typeface="Calibri"/>
              </a:rPr>
              <a:t>Modeling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절차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3083" y="2066544"/>
            <a:ext cx="5615940" cy="544195"/>
          </a:xfrm>
          <a:prstGeom prst="rect">
            <a:avLst/>
          </a:prstGeom>
          <a:ln w="12700">
            <a:solidFill>
              <a:srgbClr val="0AD0D9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110"/>
              </a:spcBef>
            </a:pPr>
            <a:r>
              <a:rPr sz="1600" b="1" spc="20" dirty="0">
                <a:latin typeface="맑은 고딕"/>
                <a:cs typeface="맑은 고딕"/>
              </a:rPr>
              <a:t>단계</a:t>
            </a:r>
            <a:r>
              <a:rPr sz="1600" b="1" spc="10" dirty="0">
                <a:latin typeface="Calibri"/>
                <a:cs typeface="Calibri"/>
              </a:rPr>
              <a:t>1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5" dirty="0">
                <a:latin typeface="Calibri"/>
                <a:cs typeface="Calibri"/>
              </a:rPr>
              <a:t>: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20" dirty="0">
                <a:latin typeface="맑은 고딕"/>
                <a:cs typeface="맑은 고딕"/>
              </a:rPr>
              <a:t>모델</a:t>
            </a:r>
            <a:r>
              <a:rPr sz="1600" b="1" dirty="0">
                <a:latin typeface="Calibri"/>
                <a:cs typeface="Calibri"/>
              </a:rPr>
              <a:t>(</a:t>
            </a:r>
            <a:r>
              <a:rPr sz="1600" b="1" spc="20" dirty="0">
                <a:latin typeface="맑은 고딕"/>
                <a:cs typeface="맑은 고딕"/>
              </a:rPr>
              <a:t>함수</a:t>
            </a:r>
            <a:r>
              <a:rPr sz="1600" b="1" dirty="0">
                <a:latin typeface="Calibri"/>
                <a:cs typeface="Calibri"/>
              </a:rPr>
              <a:t>)</a:t>
            </a:r>
            <a:r>
              <a:rPr sz="1600" b="1" spc="20" dirty="0">
                <a:latin typeface="맑은 고딕"/>
                <a:cs typeface="맑은 고딕"/>
              </a:rPr>
              <a:t>의</a:t>
            </a:r>
            <a:r>
              <a:rPr sz="1600" b="1" spc="-180" dirty="0">
                <a:latin typeface="맑은 고딕"/>
                <a:cs typeface="맑은 고딕"/>
              </a:rPr>
              <a:t> </a:t>
            </a:r>
            <a:r>
              <a:rPr sz="1600" b="1" spc="20" dirty="0">
                <a:solidFill>
                  <a:srgbClr val="C00000"/>
                </a:solidFill>
                <a:latin typeface="맑은 고딕"/>
                <a:cs typeface="맑은 고딕"/>
              </a:rPr>
              <a:t>구조</a:t>
            </a:r>
            <a:r>
              <a:rPr sz="1600" b="1" spc="20" dirty="0">
                <a:latin typeface="맑은 고딕"/>
                <a:cs typeface="맑은 고딕"/>
              </a:rPr>
              <a:t>를</a:t>
            </a:r>
            <a:r>
              <a:rPr sz="1600" b="1" spc="-180" dirty="0">
                <a:latin typeface="맑은 고딕"/>
                <a:cs typeface="맑은 고딕"/>
              </a:rPr>
              <a:t> </a:t>
            </a:r>
            <a:r>
              <a:rPr sz="1600" b="1" spc="20" dirty="0">
                <a:latin typeface="맑은 고딕"/>
                <a:cs typeface="맑은 고딕"/>
              </a:rPr>
              <a:t>잡는다</a:t>
            </a:r>
            <a:r>
              <a:rPr sz="1600" b="1" spc="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083" y="2667000"/>
            <a:ext cx="5615940" cy="495300"/>
          </a:xfrm>
          <a:prstGeom prst="rect">
            <a:avLst/>
          </a:prstGeom>
          <a:ln w="12700">
            <a:solidFill>
              <a:srgbClr val="0AD0D9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19"/>
              </a:spcBef>
            </a:pPr>
            <a:r>
              <a:rPr sz="1600" b="1" spc="20" dirty="0">
                <a:latin typeface="맑은 고딕"/>
                <a:cs typeface="맑은 고딕"/>
              </a:rPr>
              <a:t>단계</a:t>
            </a:r>
            <a:r>
              <a:rPr sz="1600" b="1" spc="10" dirty="0">
                <a:latin typeface="Calibri"/>
                <a:cs typeface="Calibri"/>
              </a:rPr>
              <a:t>2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5" dirty="0">
                <a:latin typeface="Calibri"/>
                <a:cs typeface="Calibri"/>
              </a:rPr>
              <a:t>: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20" dirty="0">
                <a:solidFill>
                  <a:srgbClr val="C00000"/>
                </a:solidFill>
                <a:latin typeface="맑은 고딕"/>
                <a:cs typeface="맑은 고딕"/>
              </a:rPr>
              <a:t>초기값</a:t>
            </a:r>
            <a:r>
              <a:rPr sz="1600" b="1" spc="5" dirty="0">
                <a:latin typeface="Calibri"/>
                <a:cs typeface="Calibri"/>
              </a:rPr>
              <a:t>(</a:t>
            </a:r>
            <a:r>
              <a:rPr sz="1600" b="1" dirty="0">
                <a:latin typeface="Calibri"/>
                <a:cs typeface="Calibri"/>
              </a:rPr>
              <a:t>p</a:t>
            </a:r>
            <a:r>
              <a:rPr sz="1600" b="1" spc="5" dirty="0">
                <a:latin typeface="Calibri"/>
                <a:cs typeface="Calibri"/>
              </a:rPr>
              <a:t>a</a:t>
            </a:r>
            <a:r>
              <a:rPr sz="1600" b="1" spc="-30" dirty="0">
                <a:latin typeface="Calibri"/>
                <a:cs typeface="Calibri"/>
              </a:rPr>
              <a:t>r</a:t>
            </a:r>
            <a:r>
              <a:rPr sz="1600" b="1" spc="5" dirty="0">
                <a:latin typeface="Calibri"/>
                <a:cs typeface="Calibri"/>
              </a:rPr>
              <a:t>a</a:t>
            </a:r>
            <a:r>
              <a:rPr sz="1600" b="1" spc="20" dirty="0">
                <a:latin typeface="Calibri"/>
                <a:cs typeface="Calibri"/>
              </a:rPr>
              <a:t>m</a:t>
            </a:r>
            <a:r>
              <a:rPr sz="1600" b="1" spc="-5" dirty="0">
                <a:latin typeface="Calibri"/>
                <a:cs typeface="Calibri"/>
              </a:rPr>
              <a:t>e</a:t>
            </a:r>
            <a:r>
              <a:rPr sz="1600" b="1" spc="-20" dirty="0">
                <a:latin typeface="Calibri"/>
                <a:cs typeface="Calibri"/>
              </a:rPr>
              <a:t>t</a:t>
            </a:r>
            <a:r>
              <a:rPr sz="1600" b="1" dirty="0">
                <a:latin typeface="Calibri"/>
                <a:cs typeface="Calibri"/>
              </a:rPr>
              <a:t>er</a:t>
            </a:r>
            <a:r>
              <a:rPr sz="1600" b="1" spc="5" dirty="0">
                <a:latin typeface="Calibri"/>
                <a:cs typeface="Calibri"/>
              </a:rPr>
              <a:t>)</a:t>
            </a:r>
            <a:r>
              <a:rPr sz="1600" b="1" spc="20" dirty="0">
                <a:latin typeface="맑은 고딕"/>
                <a:cs typeface="맑은 고딕"/>
              </a:rPr>
              <a:t>을</a:t>
            </a:r>
            <a:r>
              <a:rPr sz="1600" b="1" spc="-180" dirty="0">
                <a:latin typeface="맑은 고딕"/>
                <a:cs typeface="맑은 고딕"/>
              </a:rPr>
              <a:t> </a:t>
            </a:r>
            <a:r>
              <a:rPr sz="1600" b="1" spc="20" dirty="0">
                <a:latin typeface="맑은 고딕"/>
                <a:cs typeface="맑은 고딕"/>
              </a:rPr>
              <a:t>할당한</a:t>
            </a:r>
            <a:r>
              <a:rPr sz="1600" b="1" spc="10" dirty="0">
                <a:latin typeface="맑은 고딕"/>
                <a:cs typeface="맑은 고딕"/>
              </a:rPr>
              <a:t>다</a:t>
            </a:r>
            <a:r>
              <a:rPr sz="1600" b="1" spc="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083" y="3218688"/>
            <a:ext cx="5615940" cy="495300"/>
          </a:xfrm>
          <a:prstGeom prst="rect">
            <a:avLst/>
          </a:prstGeom>
          <a:ln w="12700">
            <a:solidFill>
              <a:srgbClr val="0AD0D9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15"/>
              </a:spcBef>
            </a:pPr>
            <a:r>
              <a:rPr sz="1600" b="1" spc="15" dirty="0">
                <a:latin typeface="맑은 고딕"/>
                <a:cs typeface="맑은 고딕"/>
              </a:rPr>
              <a:t>단계</a:t>
            </a:r>
            <a:r>
              <a:rPr sz="1600" b="1" spc="10" dirty="0">
                <a:latin typeface="Calibri"/>
                <a:cs typeface="Calibri"/>
              </a:rPr>
              <a:t>3 </a:t>
            </a:r>
            <a:r>
              <a:rPr sz="1600" b="1" spc="5" dirty="0">
                <a:latin typeface="Calibri"/>
                <a:cs typeface="Calibri"/>
              </a:rPr>
              <a:t>: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15" dirty="0">
                <a:latin typeface="맑은 고딕"/>
                <a:cs typeface="맑은 고딕"/>
              </a:rPr>
              <a:t>모델</a:t>
            </a:r>
            <a:r>
              <a:rPr sz="1600" b="1" spc="20" dirty="0">
                <a:latin typeface="맑은 고딕"/>
                <a:cs typeface="맑은 고딕"/>
              </a:rPr>
              <a:t>을</a:t>
            </a:r>
            <a:r>
              <a:rPr sz="1600" b="1" spc="-180" dirty="0">
                <a:latin typeface="맑은 고딕"/>
                <a:cs typeface="맑은 고딕"/>
              </a:rPr>
              <a:t> </a:t>
            </a:r>
            <a:r>
              <a:rPr sz="1600" b="1" spc="15" dirty="0">
                <a:latin typeface="맑은 고딕"/>
                <a:cs typeface="맑은 고딕"/>
              </a:rPr>
              <a:t>만들</a:t>
            </a:r>
            <a:r>
              <a:rPr sz="1600" b="1" spc="20" dirty="0">
                <a:latin typeface="맑은 고딕"/>
                <a:cs typeface="맑은 고딕"/>
              </a:rPr>
              <a:t>어</a:t>
            </a:r>
            <a:r>
              <a:rPr sz="1600" b="1" spc="-195" dirty="0">
                <a:latin typeface="맑은 고딕"/>
                <a:cs typeface="맑은 고딕"/>
              </a:rPr>
              <a:t> </a:t>
            </a:r>
            <a:r>
              <a:rPr sz="1600" b="1" spc="15" dirty="0">
                <a:latin typeface="맑은 고딕"/>
                <a:cs typeface="맑은 고딕"/>
              </a:rPr>
              <a:t>예</a:t>
            </a:r>
            <a:r>
              <a:rPr sz="1600" b="1" spc="20" dirty="0">
                <a:latin typeface="맑은 고딕"/>
                <a:cs typeface="맑은 고딕"/>
              </a:rPr>
              <a:t>측</a:t>
            </a:r>
            <a:r>
              <a:rPr sz="1600" b="1" spc="-195" dirty="0">
                <a:latin typeface="맑은 고딕"/>
                <a:cs typeface="맑은 고딕"/>
              </a:rPr>
              <a:t> </a:t>
            </a:r>
            <a:r>
              <a:rPr sz="1600" b="1" spc="15" dirty="0">
                <a:latin typeface="맑은 고딕"/>
                <a:cs typeface="맑은 고딕"/>
              </a:rPr>
              <a:t>결과</a:t>
            </a:r>
            <a:r>
              <a:rPr sz="1600" b="1" spc="20" dirty="0">
                <a:latin typeface="맑은 고딕"/>
                <a:cs typeface="맑은 고딕"/>
              </a:rPr>
              <a:t>를</a:t>
            </a:r>
            <a:r>
              <a:rPr sz="1600" b="1" spc="-180" dirty="0">
                <a:latin typeface="맑은 고딕"/>
                <a:cs typeface="맑은 고딕"/>
              </a:rPr>
              <a:t> </a:t>
            </a:r>
            <a:r>
              <a:rPr sz="1600" b="1" spc="15" dirty="0">
                <a:latin typeface="맑은 고딕"/>
                <a:cs typeface="맑은 고딕"/>
              </a:rPr>
              <a:t>뽑는다</a:t>
            </a:r>
            <a:r>
              <a:rPr sz="1600" b="1" spc="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3083" y="3770376"/>
            <a:ext cx="5615940" cy="960119"/>
          </a:xfrm>
          <a:prstGeom prst="rect">
            <a:avLst/>
          </a:prstGeom>
          <a:ln w="12700">
            <a:solidFill>
              <a:srgbClr val="0AD0D9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85"/>
              </a:spcBef>
            </a:pPr>
            <a:r>
              <a:rPr sz="1600" b="1" spc="20" dirty="0">
                <a:latin typeface="맑은 고딕"/>
                <a:cs typeface="맑은 고딕"/>
              </a:rPr>
              <a:t>단계</a:t>
            </a:r>
            <a:r>
              <a:rPr sz="1600" b="1" spc="10" dirty="0">
                <a:latin typeface="Calibri"/>
                <a:cs typeface="Calibri"/>
              </a:rPr>
              <a:t>4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5" dirty="0">
                <a:latin typeface="Calibri"/>
                <a:cs typeface="Calibri"/>
              </a:rPr>
              <a:t>: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20" dirty="0">
                <a:solidFill>
                  <a:srgbClr val="C00000"/>
                </a:solidFill>
                <a:latin typeface="맑은 고딕"/>
                <a:cs typeface="맑은 고딕"/>
              </a:rPr>
              <a:t>오차</a:t>
            </a:r>
            <a:r>
              <a:rPr sz="1600" b="1" spc="20" dirty="0">
                <a:latin typeface="맑은 고딕"/>
                <a:cs typeface="맑은 고딕"/>
              </a:rPr>
              <a:t>를</a:t>
            </a:r>
            <a:r>
              <a:rPr sz="1600" b="1" spc="-180" dirty="0">
                <a:latin typeface="맑은 고딕"/>
                <a:cs typeface="맑은 고딕"/>
              </a:rPr>
              <a:t> </a:t>
            </a:r>
            <a:r>
              <a:rPr sz="1600" b="1" spc="20" dirty="0">
                <a:latin typeface="맑은 고딕"/>
                <a:cs typeface="맑은 고딕"/>
              </a:rPr>
              <a:t>계산한다</a:t>
            </a:r>
            <a:r>
              <a:rPr sz="1600" b="1" spc="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54000" indent="-163830">
              <a:lnSpc>
                <a:spcPct val="100000"/>
              </a:lnSpc>
              <a:spcBef>
                <a:spcPts val="40"/>
              </a:spcBef>
              <a:buFont typeface="Wingdings"/>
              <a:buChar char=""/>
              <a:tabLst>
                <a:tab pos="254635" algn="l"/>
              </a:tabLst>
            </a:pPr>
            <a:r>
              <a:rPr sz="1250" spc="10" dirty="0">
                <a:latin typeface="맑은 고딕"/>
                <a:cs typeface="맑은 고딕"/>
              </a:rPr>
              <a:t>오차</a:t>
            </a:r>
            <a:r>
              <a:rPr sz="1250" spc="-155" dirty="0">
                <a:latin typeface="맑은 고딕"/>
                <a:cs typeface="맑은 고딕"/>
              </a:rPr>
              <a:t> </a:t>
            </a:r>
            <a:r>
              <a:rPr sz="1250" spc="10" dirty="0">
                <a:latin typeface="맑은 고딕"/>
                <a:cs typeface="맑은 고딕"/>
              </a:rPr>
              <a:t>계산방식</a:t>
            </a:r>
            <a:r>
              <a:rPr sz="1250" dirty="0">
                <a:latin typeface="Calibri"/>
                <a:cs typeface="Calibri"/>
              </a:rPr>
              <a:t>(</a:t>
            </a:r>
            <a:r>
              <a:rPr sz="1250" b="1" i="1" dirty="0">
                <a:solidFill>
                  <a:srgbClr val="C00000"/>
                </a:solidFill>
                <a:latin typeface="Calibri"/>
                <a:cs typeface="Calibri"/>
              </a:rPr>
              <a:t>lo</a:t>
            </a:r>
            <a:r>
              <a:rPr sz="1250" b="1" i="1" spc="-1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1250" b="1" i="1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1250" b="1" i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50" b="1" i="1" spc="-5" dirty="0">
                <a:solidFill>
                  <a:srgbClr val="C00000"/>
                </a:solidFill>
                <a:latin typeface="Calibri"/>
                <a:cs typeface="Calibri"/>
              </a:rPr>
              <a:t>fu</a:t>
            </a:r>
            <a:r>
              <a:rPr sz="1250" b="1" i="1" dirty="0">
                <a:solidFill>
                  <a:srgbClr val="C00000"/>
                </a:solidFill>
                <a:latin typeface="Calibri"/>
                <a:cs typeface="Calibri"/>
              </a:rPr>
              <a:t>nc</a:t>
            </a:r>
            <a:r>
              <a:rPr sz="1250" b="1" i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1250" b="1" i="1" dirty="0">
                <a:solidFill>
                  <a:srgbClr val="C00000"/>
                </a:solidFill>
                <a:latin typeface="Calibri"/>
                <a:cs typeface="Calibri"/>
              </a:rPr>
              <a:t>io</a:t>
            </a:r>
            <a:r>
              <a:rPr sz="1250" b="1" i="1" spc="-5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1250" dirty="0">
                <a:latin typeface="Calibri"/>
                <a:cs typeface="Calibri"/>
              </a:rPr>
              <a:t>)</a:t>
            </a:r>
            <a:endParaRPr sz="1250">
              <a:latin typeface="Calibri"/>
              <a:cs typeface="Calibri"/>
            </a:endParaRPr>
          </a:p>
          <a:p>
            <a:pPr marL="417195" lvl="1" indent="-16383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417830" algn="l"/>
              </a:tabLst>
            </a:pPr>
            <a:r>
              <a:rPr sz="1050" spc="10" dirty="0">
                <a:latin typeface="Calibri"/>
                <a:cs typeface="Calibri"/>
              </a:rPr>
              <a:t>Regression</a:t>
            </a:r>
            <a:r>
              <a:rPr sz="1050" spc="2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: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15" dirty="0">
                <a:latin typeface="Calibri"/>
                <a:cs typeface="Calibri"/>
              </a:rPr>
              <a:t>mse</a:t>
            </a:r>
            <a:endParaRPr sz="1050">
              <a:latin typeface="Calibri"/>
              <a:cs typeface="Calibri"/>
            </a:endParaRPr>
          </a:p>
          <a:p>
            <a:pPr marL="417195" lvl="1" indent="-16383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417830" algn="l"/>
              </a:tabLst>
            </a:pPr>
            <a:r>
              <a:rPr sz="1050" spc="5" dirty="0">
                <a:latin typeface="Calibri"/>
                <a:cs typeface="Calibri"/>
              </a:rPr>
              <a:t>Classification</a:t>
            </a:r>
            <a:r>
              <a:rPr sz="1050" spc="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: binary</a:t>
            </a:r>
            <a:r>
              <a:rPr sz="1050" spc="35" dirty="0">
                <a:latin typeface="Calibri"/>
                <a:cs typeface="Calibri"/>
              </a:rPr>
              <a:t> </a:t>
            </a:r>
            <a:r>
              <a:rPr sz="1050" spc="10" dirty="0">
                <a:latin typeface="Calibri"/>
                <a:cs typeface="Calibri"/>
              </a:rPr>
              <a:t>cross-entropy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3083" y="4786884"/>
            <a:ext cx="5615940" cy="609600"/>
          </a:xfrm>
          <a:prstGeom prst="rect">
            <a:avLst/>
          </a:prstGeom>
          <a:ln w="12700">
            <a:solidFill>
              <a:srgbClr val="0AD0D9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10"/>
              </a:spcBef>
            </a:pPr>
            <a:r>
              <a:rPr sz="1600" b="1" spc="20" dirty="0">
                <a:latin typeface="맑은 고딕"/>
                <a:cs typeface="맑은 고딕"/>
              </a:rPr>
              <a:t>단계</a:t>
            </a:r>
            <a:r>
              <a:rPr sz="1600" b="1" spc="10" dirty="0">
                <a:latin typeface="Calibri"/>
                <a:cs typeface="Calibri"/>
              </a:rPr>
              <a:t>5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5" dirty="0">
                <a:latin typeface="Calibri"/>
                <a:cs typeface="Calibri"/>
              </a:rPr>
              <a:t>: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20" dirty="0">
                <a:latin typeface="맑은 고딕"/>
                <a:cs typeface="맑은 고딕"/>
              </a:rPr>
              <a:t>오차를</a:t>
            </a:r>
            <a:r>
              <a:rPr sz="1600" b="1" spc="-180" dirty="0">
                <a:latin typeface="맑은 고딕"/>
                <a:cs typeface="맑은 고딕"/>
              </a:rPr>
              <a:t> </a:t>
            </a:r>
            <a:r>
              <a:rPr sz="1600" b="1" spc="20" dirty="0">
                <a:latin typeface="맑은 고딕"/>
                <a:cs typeface="맑은 고딕"/>
              </a:rPr>
              <a:t>줄이는</a:t>
            </a:r>
            <a:r>
              <a:rPr sz="1600" b="1" spc="-195" dirty="0">
                <a:latin typeface="맑은 고딕"/>
                <a:cs typeface="맑은 고딕"/>
              </a:rPr>
              <a:t> </a:t>
            </a:r>
            <a:r>
              <a:rPr sz="1600" b="1" spc="20" dirty="0">
                <a:latin typeface="맑은 고딕"/>
                <a:cs typeface="맑은 고딕"/>
              </a:rPr>
              <a:t>방향으로</a:t>
            </a:r>
            <a:r>
              <a:rPr sz="1600" b="1" spc="-180" dirty="0">
                <a:latin typeface="맑은 고딕"/>
                <a:cs typeface="맑은 고딕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P</a:t>
            </a:r>
            <a:r>
              <a:rPr sz="1600" b="1" spc="5" dirty="0">
                <a:latin typeface="Calibri"/>
                <a:cs typeface="Calibri"/>
              </a:rPr>
              <a:t>a</a:t>
            </a:r>
            <a:r>
              <a:rPr sz="1600" b="1" spc="-30" dirty="0">
                <a:latin typeface="Calibri"/>
                <a:cs typeface="Calibri"/>
              </a:rPr>
              <a:t>r</a:t>
            </a:r>
            <a:r>
              <a:rPr sz="1600" b="1" spc="5" dirty="0">
                <a:latin typeface="Calibri"/>
                <a:cs typeface="Calibri"/>
              </a:rPr>
              <a:t>a</a:t>
            </a:r>
            <a:r>
              <a:rPr sz="1600" b="1" spc="20" dirty="0">
                <a:latin typeface="Calibri"/>
                <a:cs typeface="Calibri"/>
              </a:rPr>
              <a:t>m</a:t>
            </a:r>
            <a:r>
              <a:rPr sz="1600" b="1" spc="-5" dirty="0">
                <a:latin typeface="Calibri"/>
                <a:cs typeface="Calibri"/>
              </a:rPr>
              <a:t>e</a:t>
            </a:r>
            <a:r>
              <a:rPr sz="1600" b="1" spc="-20" dirty="0">
                <a:latin typeface="Calibri"/>
                <a:cs typeface="Calibri"/>
              </a:rPr>
              <a:t>t</a:t>
            </a:r>
            <a:r>
              <a:rPr sz="1600" b="1" spc="5" dirty="0">
                <a:latin typeface="Calibri"/>
                <a:cs typeface="Calibri"/>
              </a:rPr>
              <a:t>er</a:t>
            </a:r>
            <a:r>
              <a:rPr sz="1600" b="1" spc="20" dirty="0">
                <a:latin typeface="맑은 고딕"/>
                <a:cs typeface="맑은 고딕"/>
              </a:rPr>
              <a:t>를</a:t>
            </a:r>
            <a:r>
              <a:rPr sz="1600" b="1" spc="-195" dirty="0">
                <a:latin typeface="맑은 고딕"/>
                <a:cs typeface="맑은 고딕"/>
              </a:rPr>
              <a:t> </a:t>
            </a:r>
            <a:r>
              <a:rPr sz="1600" b="1" spc="20" dirty="0">
                <a:latin typeface="맑은 고딕"/>
                <a:cs typeface="맑은 고딕"/>
              </a:rPr>
              <a:t>조정</a:t>
            </a:r>
            <a:endParaRPr sz="1600">
              <a:latin typeface="맑은 고딕"/>
              <a:cs typeface="맑은 고딕"/>
            </a:endParaRPr>
          </a:p>
          <a:p>
            <a:pPr marL="254000" indent="-163830">
              <a:lnSpc>
                <a:spcPct val="100000"/>
              </a:lnSpc>
              <a:spcBef>
                <a:spcPts val="25"/>
              </a:spcBef>
              <a:buFont typeface="Wingdings"/>
              <a:buChar char=""/>
              <a:tabLst>
                <a:tab pos="254635" algn="l"/>
              </a:tabLst>
            </a:pPr>
            <a:r>
              <a:rPr sz="1250" b="1" i="1" dirty="0">
                <a:solidFill>
                  <a:srgbClr val="C00000"/>
                </a:solidFill>
                <a:latin typeface="Calibri"/>
                <a:cs typeface="Calibri"/>
              </a:rPr>
              <a:t>Optimizer</a:t>
            </a:r>
            <a:r>
              <a:rPr sz="1250" b="1" i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50" b="1" i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r>
              <a:rPr sz="1250" b="1" i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50" b="1" spc="-5" dirty="0">
                <a:latin typeface="Calibri"/>
                <a:cs typeface="Calibri"/>
              </a:rPr>
              <a:t>GD,</a:t>
            </a:r>
            <a:r>
              <a:rPr sz="1250" b="1" spc="-15" dirty="0">
                <a:latin typeface="Calibri"/>
                <a:cs typeface="Calibri"/>
              </a:rPr>
              <a:t> </a:t>
            </a:r>
            <a:r>
              <a:rPr sz="1250" b="1" spc="5" dirty="0">
                <a:latin typeface="Calibri"/>
                <a:cs typeface="Calibri"/>
              </a:rPr>
              <a:t>Adam…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3083" y="5451347"/>
            <a:ext cx="5615940" cy="608330"/>
          </a:xfrm>
          <a:prstGeom prst="rect">
            <a:avLst/>
          </a:prstGeom>
          <a:ln w="12700">
            <a:solidFill>
              <a:srgbClr val="0AD0D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5"/>
              </a:spcBef>
            </a:pPr>
            <a:r>
              <a:rPr sz="1600" b="1" spc="20" dirty="0">
                <a:latin typeface="맑은 고딕"/>
                <a:cs typeface="맑은 고딕"/>
              </a:rPr>
              <a:t>단계</a:t>
            </a:r>
            <a:r>
              <a:rPr sz="1600" b="1" spc="10" dirty="0">
                <a:latin typeface="Calibri"/>
                <a:cs typeface="Calibri"/>
              </a:rPr>
              <a:t>6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5" dirty="0">
                <a:latin typeface="Calibri"/>
                <a:cs typeface="Calibri"/>
              </a:rPr>
              <a:t>: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20" dirty="0">
                <a:latin typeface="맑은 고딕"/>
                <a:cs typeface="맑은 고딕"/>
              </a:rPr>
              <a:t>다시</a:t>
            </a:r>
            <a:r>
              <a:rPr sz="1600" b="1" spc="-180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Calibri"/>
                <a:cs typeface="Calibri"/>
              </a:rPr>
              <a:t>3</a:t>
            </a:r>
            <a:r>
              <a:rPr sz="1600" b="1" spc="20" dirty="0">
                <a:latin typeface="맑은 고딕"/>
                <a:cs typeface="맑은 고딕"/>
              </a:rPr>
              <a:t>단계로</a:t>
            </a:r>
            <a:r>
              <a:rPr sz="1600" b="1" spc="-180" dirty="0">
                <a:latin typeface="맑은 고딕"/>
                <a:cs typeface="맑은 고딕"/>
              </a:rPr>
              <a:t> </a:t>
            </a:r>
            <a:r>
              <a:rPr sz="1600" b="1" spc="20" dirty="0">
                <a:latin typeface="맑은 고딕"/>
                <a:cs typeface="맑은 고딕"/>
              </a:rPr>
              <a:t>올라가</a:t>
            </a:r>
            <a:r>
              <a:rPr sz="1600" b="1" spc="-195" dirty="0">
                <a:latin typeface="맑은 고딕"/>
                <a:cs typeface="맑은 고딕"/>
              </a:rPr>
              <a:t> </a:t>
            </a:r>
            <a:r>
              <a:rPr sz="1600" b="1" spc="20" dirty="0">
                <a:solidFill>
                  <a:srgbClr val="C00000"/>
                </a:solidFill>
                <a:latin typeface="맑은 고딕"/>
                <a:cs typeface="맑은 고딕"/>
              </a:rPr>
              <a:t>반복</a:t>
            </a:r>
            <a:r>
              <a:rPr sz="1600" b="1" spc="20" dirty="0">
                <a:latin typeface="맑은 고딕"/>
                <a:cs typeface="맑은 고딕"/>
              </a:rPr>
              <a:t>한다</a:t>
            </a:r>
            <a:r>
              <a:rPr sz="1600" b="1" spc="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54000" indent="-163830">
              <a:lnSpc>
                <a:spcPct val="100000"/>
              </a:lnSpc>
              <a:spcBef>
                <a:spcPts val="40"/>
              </a:spcBef>
              <a:buFont typeface="Wingdings"/>
              <a:buChar char=""/>
              <a:tabLst>
                <a:tab pos="254635" algn="l"/>
              </a:tabLst>
            </a:pPr>
            <a:r>
              <a:rPr sz="1250" spc="5" dirty="0">
                <a:latin typeface="Calibri"/>
                <a:cs typeface="Calibri"/>
              </a:rPr>
              <a:t>m</a:t>
            </a:r>
            <a:r>
              <a:rPr sz="1250" spc="-15" dirty="0">
                <a:latin typeface="Calibri"/>
                <a:cs typeface="Calibri"/>
              </a:rPr>
              <a:t>a</a:t>
            </a:r>
            <a:r>
              <a:rPr sz="1250" dirty="0">
                <a:latin typeface="Calibri"/>
                <a:cs typeface="Calibri"/>
              </a:rPr>
              <a:t>x</a:t>
            </a:r>
            <a:r>
              <a:rPr sz="1250" spc="1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</a:t>
            </a:r>
            <a:r>
              <a:rPr sz="1250" spc="-20" dirty="0">
                <a:latin typeface="Calibri"/>
                <a:cs typeface="Calibri"/>
              </a:rPr>
              <a:t>t</a:t>
            </a:r>
            <a:r>
              <a:rPr sz="1250" spc="5" dirty="0">
                <a:latin typeface="Calibri"/>
                <a:cs typeface="Calibri"/>
              </a:rPr>
              <a:t>e</a:t>
            </a:r>
            <a:r>
              <a:rPr sz="1250" spc="-25" dirty="0">
                <a:latin typeface="Calibri"/>
                <a:cs typeface="Calibri"/>
              </a:rPr>
              <a:t>r</a:t>
            </a:r>
            <a:r>
              <a:rPr sz="1250" spc="-20" dirty="0">
                <a:latin typeface="Calibri"/>
                <a:cs typeface="Calibri"/>
              </a:rPr>
              <a:t>a</a:t>
            </a:r>
            <a:r>
              <a:rPr sz="1250" dirty="0">
                <a:latin typeface="Calibri"/>
                <a:cs typeface="Calibri"/>
              </a:rPr>
              <a:t>t</a:t>
            </a:r>
            <a:r>
              <a:rPr sz="1250" spc="-5" dirty="0">
                <a:latin typeface="Calibri"/>
                <a:cs typeface="Calibri"/>
              </a:rPr>
              <a:t>ion</a:t>
            </a:r>
            <a:r>
              <a:rPr sz="1250" spc="10" dirty="0">
                <a:latin typeface="맑은 고딕"/>
                <a:cs typeface="맑은 고딕"/>
              </a:rPr>
              <a:t>에</a:t>
            </a:r>
            <a:r>
              <a:rPr sz="1250" spc="-140" dirty="0">
                <a:latin typeface="맑은 고딕"/>
                <a:cs typeface="맑은 고딕"/>
              </a:rPr>
              <a:t> </a:t>
            </a:r>
            <a:r>
              <a:rPr sz="1250" spc="10" dirty="0">
                <a:latin typeface="맑은 고딕"/>
                <a:cs typeface="맑은 고딕"/>
              </a:rPr>
              <a:t>도달하거나</a:t>
            </a:r>
            <a:r>
              <a:rPr sz="1250" dirty="0">
                <a:latin typeface="Calibri"/>
                <a:cs typeface="Calibri"/>
              </a:rPr>
              <a:t>,</a:t>
            </a:r>
            <a:r>
              <a:rPr sz="1250" spc="15" dirty="0">
                <a:latin typeface="Calibri"/>
                <a:cs typeface="Calibri"/>
              </a:rPr>
              <a:t> </a:t>
            </a:r>
            <a:r>
              <a:rPr sz="1250" spc="10" dirty="0">
                <a:latin typeface="맑은 고딕"/>
                <a:cs typeface="맑은 고딕"/>
              </a:rPr>
              <a:t>오차의</a:t>
            </a:r>
            <a:r>
              <a:rPr sz="1250" spc="-155" dirty="0">
                <a:latin typeface="맑은 고딕"/>
                <a:cs typeface="맑은 고딕"/>
              </a:rPr>
              <a:t> </a:t>
            </a:r>
            <a:r>
              <a:rPr sz="1250" spc="10" dirty="0">
                <a:latin typeface="맑은 고딕"/>
                <a:cs typeface="맑은 고딕"/>
              </a:rPr>
              <a:t>변동이</a:t>
            </a:r>
            <a:r>
              <a:rPr sz="1250" spc="-140" dirty="0">
                <a:latin typeface="맑은 고딕"/>
                <a:cs typeface="맑은 고딕"/>
              </a:rPr>
              <a:t> </a:t>
            </a:r>
            <a:r>
              <a:rPr sz="1250" dirty="0">
                <a:latin typeface="Calibri"/>
                <a:cs typeface="Calibri"/>
              </a:rPr>
              <a:t>(</a:t>
            </a:r>
            <a:r>
              <a:rPr sz="1250" spc="10" dirty="0">
                <a:latin typeface="맑은 고딕"/>
                <a:cs typeface="맑은 고딕"/>
              </a:rPr>
              <a:t>거의</a:t>
            </a:r>
            <a:r>
              <a:rPr sz="1250" dirty="0">
                <a:latin typeface="Calibri"/>
                <a:cs typeface="Calibri"/>
              </a:rPr>
              <a:t>)</a:t>
            </a:r>
            <a:r>
              <a:rPr sz="1250" spc="15" dirty="0">
                <a:latin typeface="Calibri"/>
                <a:cs typeface="Calibri"/>
              </a:rPr>
              <a:t> </a:t>
            </a:r>
            <a:r>
              <a:rPr sz="1250" spc="10" dirty="0">
                <a:latin typeface="맑은 고딕"/>
                <a:cs typeface="맑은 고딕"/>
              </a:rPr>
              <a:t>없으면</a:t>
            </a:r>
            <a:r>
              <a:rPr sz="1250" spc="-140" dirty="0">
                <a:latin typeface="맑은 고딕"/>
                <a:cs typeface="맑은 고딕"/>
              </a:rPr>
              <a:t> </a:t>
            </a:r>
            <a:r>
              <a:rPr sz="1250" spc="10" dirty="0">
                <a:latin typeface="맑은 고딕"/>
                <a:cs typeface="맑은 고딕"/>
              </a:rPr>
              <a:t>끝</a:t>
            </a:r>
            <a:r>
              <a:rPr sz="1250" dirty="0">
                <a:latin typeface="Calibri"/>
                <a:cs typeface="Calibri"/>
              </a:rPr>
              <a:t>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5EA39-1DA3-4BA4-B1B4-27D5E2A06C33}"/>
              </a:ext>
            </a:extLst>
          </p:cNvPr>
          <p:cNvSpPr txBox="1"/>
          <p:nvPr/>
        </p:nvSpPr>
        <p:spPr>
          <a:xfrm>
            <a:off x="4638784" y="27299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ko-KR" altLang="en-US" dirty="0"/>
              <a:t>값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F9B991-91B8-48CD-8EA4-321CA44E6A90}"/>
              </a:ext>
            </a:extLst>
          </p:cNvPr>
          <p:cNvSpPr/>
          <p:nvPr/>
        </p:nvSpPr>
        <p:spPr>
          <a:xfrm>
            <a:off x="2971800" y="38460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40000"/>
                </a:solidFill>
                <a:latin typeface="Spoqa Han Sans Neo"/>
              </a:rPr>
              <a:t># activation</a:t>
            </a:r>
            <a:r>
              <a:rPr lang="ko-KR" altLang="en-US" dirty="0">
                <a:solidFill>
                  <a:srgbClr val="040000"/>
                </a:solidFill>
                <a:latin typeface="Spoqa Han Sans Neo"/>
              </a:rPr>
              <a:t>이 </a:t>
            </a:r>
            <a:r>
              <a:rPr lang="en-US" altLang="ko-KR" dirty="0">
                <a:solidFill>
                  <a:srgbClr val="040000"/>
                </a:solidFill>
                <a:latin typeface="Spoqa Han Sans Neo"/>
              </a:rPr>
              <a:t>sigmoid --&gt; 0 ~ 1 </a:t>
            </a:r>
            <a:r>
              <a:rPr lang="ko-KR" altLang="en-US" dirty="0">
                <a:solidFill>
                  <a:srgbClr val="040000"/>
                </a:solidFill>
                <a:latin typeface="Spoqa Han Sans Neo"/>
              </a:rPr>
              <a:t>사이의 </a:t>
            </a:r>
            <a:r>
              <a:rPr lang="ko-KR" altLang="en-US" dirty="0" err="1">
                <a:solidFill>
                  <a:srgbClr val="040000"/>
                </a:solidFill>
                <a:latin typeface="Spoqa Han Sans Neo"/>
              </a:rPr>
              <a:t>확률값</a:t>
            </a:r>
            <a:r>
              <a:rPr lang="en-US" altLang="ko-KR" dirty="0">
                <a:solidFill>
                  <a:srgbClr val="040000"/>
                </a:solidFill>
                <a:latin typeface="Spoqa Han Sans Neo"/>
              </a:rPr>
              <a:t>. pred2 = model2.predict(</a:t>
            </a:r>
            <a:r>
              <a:rPr lang="en-US" altLang="ko-KR" dirty="0" err="1">
                <a:solidFill>
                  <a:srgbClr val="040000"/>
                </a:solidFill>
                <a:latin typeface="Spoqa Han Sans Neo"/>
              </a:rPr>
              <a:t>x_val</a:t>
            </a:r>
            <a:r>
              <a:rPr lang="en-US" altLang="ko-KR" dirty="0">
                <a:solidFill>
                  <a:srgbClr val="040000"/>
                </a:solidFill>
                <a:latin typeface="Spoqa Han Sans Neo"/>
              </a:rPr>
              <a:t>) pred2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" y="1097407"/>
            <a:ext cx="9906635" cy="49530"/>
          </a:xfrm>
          <a:custGeom>
            <a:avLst/>
            <a:gdLst/>
            <a:ahLst/>
            <a:cxnLst/>
            <a:rect l="l" t="t" r="r" b="b"/>
            <a:pathLst>
              <a:path w="9906635" h="49530">
                <a:moveTo>
                  <a:pt x="37" y="11429"/>
                </a:moveTo>
                <a:lnTo>
                  <a:pt x="0" y="28575"/>
                </a:lnTo>
                <a:lnTo>
                  <a:pt x="9906032" y="49402"/>
                </a:lnTo>
                <a:lnTo>
                  <a:pt x="9906032" y="32257"/>
                </a:lnTo>
                <a:lnTo>
                  <a:pt x="37" y="11429"/>
                </a:lnTo>
                <a:close/>
              </a:path>
              <a:path w="9906635" h="49530">
                <a:moveTo>
                  <a:pt x="61" y="0"/>
                </a:moveTo>
                <a:lnTo>
                  <a:pt x="49" y="5714"/>
                </a:lnTo>
                <a:lnTo>
                  <a:pt x="9906032" y="26542"/>
                </a:lnTo>
                <a:lnTo>
                  <a:pt x="9906032" y="20827"/>
                </a:lnTo>
                <a:lnTo>
                  <a:pt x="61" y="0"/>
                </a:lnTo>
                <a:close/>
              </a:path>
            </a:pathLst>
          </a:custGeom>
          <a:solidFill>
            <a:srgbClr val="01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9743" y="121920"/>
            <a:ext cx="1068324" cy="24383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49580" y="6425184"/>
            <a:ext cx="9003665" cy="0"/>
          </a:xfrm>
          <a:custGeom>
            <a:avLst/>
            <a:gdLst/>
            <a:ahLst/>
            <a:cxnLst/>
            <a:rect l="l" t="t" r="r" b="b"/>
            <a:pathLst>
              <a:path w="9003665">
                <a:moveTo>
                  <a:pt x="0" y="0"/>
                </a:moveTo>
                <a:lnTo>
                  <a:pt x="9003538" y="0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1367" y="6536484"/>
            <a:ext cx="98194" cy="692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3695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Neuron</a:t>
            </a:r>
            <a:r>
              <a:rPr sz="2800" b="0" spc="-85" dirty="0">
                <a:latin typeface="Calibri Light"/>
                <a:cs typeface="Calibri Light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&amp;</a:t>
            </a:r>
            <a:r>
              <a:rPr sz="2800" b="0" spc="-4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6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Network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19" y="1405127"/>
            <a:ext cx="9313545" cy="4942840"/>
            <a:chOff x="83819" y="1405127"/>
            <a:chExt cx="9313545" cy="494284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2308" y="3790188"/>
              <a:ext cx="3884676" cy="25572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19" y="1405127"/>
              <a:ext cx="6045708" cy="2662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298" y="6536580"/>
            <a:ext cx="96739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63423"/>
            <a:ext cx="133794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50" b="0" spc="-20" dirty="0">
                <a:latin typeface="Calibri Light"/>
                <a:cs typeface="Calibri Light"/>
              </a:rPr>
              <a:t>Ne</a:t>
            </a:r>
            <a:r>
              <a:rPr sz="3450" b="0" spc="-25" dirty="0">
                <a:latin typeface="Calibri Light"/>
                <a:cs typeface="Calibri Light"/>
              </a:rPr>
              <a:t>u</a:t>
            </a:r>
            <a:r>
              <a:rPr sz="3450" b="0" spc="-90" dirty="0">
                <a:latin typeface="Calibri Light"/>
                <a:cs typeface="Calibri Light"/>
              </a:rPr>
              <a:t>r</a:t>
            </a:r>
            <a:r>
              <a:rPr sz="3450" b="0" spc="-30" dirty="0">
                <a:latin typeface="Calibri Light"/>
                <a:cs typeface="Calibri Light"/>
              </a:rPr>
              <a:t>o</a:t>
            </a:r>
            <a:r>
              <a:rPr sz="3450" b="0" spc="5" dirty="0">
                <a:latin typeface="Calibri Light"/>
                <a:cs typeface="Calibri Light"/>
              </a:rPr>
              <a:t>n</a:t>
            </a:r>
            <a:endParaRPr sz="345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2479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뉴런</a:t>
            </a:r>
            <a:r>
              <a:rPr sz="2400" b="1" dirty="0">
                <a:latin typeface="맑은 고딕"/>
                <a:cs typeface="맑은 고딕"/>
              </a:rPr>
              <a:t>의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작동방식</a:t>
            </a:r>
            <a:endParaRPr sz="2400"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8185" y="2240279"/>
            <a:ext cx="8839200" cy="2738755"/>
            <a:chOff x="418185" y="2240279"/>
            <a:chExt cx="8839200" cy="27387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185" y="2240279"/>
              <a:ext cx="8838590" cy="27383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8264" y="2561843"/>
              <a:ext cx="2554605" cy="561340"/>
            </a:xfrm>
            <a:custGeom>
              <a:avLst/>
              <a:gdLst/>
              <a:ahLst/>
              <a:cxnLst/>
              <a:rect l="l" t="t" r="r" b="b"/>
              <a:pathLst>
                <a:path w="2554605" h="561339">
                  <a:moveTo>
                    <a:pt x="2554224" y="0"/>
                  </a:moveTo>
                  <a:lnTo>
                    <a:pt x="0" y="0"/>
                  </a:lnTo>
                  <a:lnTo>
                    <a:pt x="0" y="560831"/>
                  </a:lnTo>
                  <a:lnTo>
                    <a:pt x="2554224" y="560831"/>
                  </a:lnTo>
                  <a:lnTo>
                    <a:pt x="2554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902" y="2741421"/>
              <a:ext cx="197167" cy="1971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114" y="2714751"/>
              <a:ext cx="615429" cy="20662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83677" y="6276746"/>
            <a:ext cx="762585" cy="1045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04302" y="6251041"/>
            <a:ext cx="281177" cy="1421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48091" y="6251041"/>
            <a:ext cx="425068" cy="1421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44026" y="6251041"/>
            <a:ext cx="405735" cy="1421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14942" y="6250304"/>
            <a:ext cx="283590" cy="14283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88263" y="2561844"/>
            <a:ext cx="2554605" cy="56134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5110" algn="ctr">
              <a:lnSpc>
                <a:spcPct val="100000"/>
              </a:lnSpc>
              <a:spcBef>
                <a:spcPts val="985"/>
              </a:spcBef>
            </a:pPr>
            <a:r>
              <a:rPr sz="1700" b="1" spc="25" dirty="0">
                <a:solidFill>
                  <a:srgbClr val="FF0000"/>
                </a:solidFill>
                <a:latin typeface="맑은 고딕"/>
                <a:cs typeface="맑은 고딕"/>
              </a:rPr>
              <a:t>신호</a:t>
            </a:r>
            <a:endParaRPr sz="1700">
              <a:latin typeface="맑은 고딕"/>
              <a:cs typeface="맑은 고딕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25294" y="2577083"/>
            <a:ext cx="3931920" cy="561340"/>
            <a:chOff x="2225294" y="2577083"/>
            <a:chExt cx="3931920" cy="561340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5294" y="2714751"/>
              <a:ext cx="193294" cy="2066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08250" y="2714751"/>
              <a:ext cx="375031" cy="2066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553968" y="2577083"/>
              <a:ext cx="2603500" cy="561340"/>
            </a:xfrm>
            <a:custGeom>
              <a:avLst/>
              <a:gdLst/>
              <a:ahLst/>
              <a:cxnLst/>
              <a:rect l="l" t="t" r="r" b="b"/>
              <a:pathLst>
                <a:path w="2603500" h="561339">
                  <a:moveTo>
                    <a:pt x="2602991" y="0"/>
                  </a:moveTo>
                  <a:lnTo>
                    <a:pt x="0" y="0"/>
                  </a:lnTo>
                  <a:lnTo>
                    <a:pt x="0" y="560832"/>
                  </a:lnTo>
                  <a:lnTo>
                    <a:pt x="2602991" y="560832"/>
                  </a:lnTo>
                  <a:lnTo>
                    <a:pt x="2602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53967" y="2577083"/>
            <a:ext cx="2603500" cy="56134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985"/>
              </a:spcBef>
            </a:pPr>
            <a:r>
              <a:rPr sz="1700" b="1" spc="25" dirty="0">
                <a:latin typeface="맑은 고딕"/>
                <a:cs typeface="맑은 고딕"/>
              </a:rPr>
              <a:t>②</a:t>
            </a:r>
            <a:r>
              <a:rPr sz="1700" b="1" spc="-204" dirty="0">
                <a:latin typeface="맑은 고딕"/>
                <a:cs typeface="맑은 고딕"/>
              </a:rPr>
              <a:t> </a:t>
            </a:r>
            <a:r>
              <a:rPr sz="1700" b="1" spc="25" dirty="0">
                <a:solidFill>
                  <a:srgbClr val="FF0000"/>
                </a:solidFill>
                <a:latin typeface="맑은 고딕"/>
                <a:cs typeface="맑은 고딕"/>
              </a:rPr>
              <a:t>신호의</a:t>
            </a:r>
            <a:r>
              <a:rPr sz="1700" b="1" spc="-18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700" b="1" spc="25" dirty="0">
                <a:solidFill>
                  <a:srgbClr val="FF0000"/>
                </a:solidFill>
                <a:latin typeface="맑은 고딕"/>
                <a:cs typeface="맑은 고딕"/>
              </a:rPr>
              <a:t>합</a:t>
            </a:r>
            <a:endParaRPr sz="1700">
              <a:latin typeface="맑은 고딕"/>
              <a:cs typeface="맑은 고딕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016372" y="2729992"/>
            <a:ext cx="903605" cy="207010"/>
            <a:chOff x="5016372" y="2729992"/>
            <a:chExt cx="903605" cy="207010"/>
          </a:xfrm>
        </p:grpSpPr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6372" y="2729992"/>
              <a:ext cx="389127" cy="20662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09386" y="2729992"/>
              <a:ext cx="410337" cy="20040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80047" y="2397251"/>
            <a:ext cx="2778760" cy="8902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5880" rIns="0" bIns="0" rtlCol="0">
            <a:spAutoFit/>
          </a:bodyPr>
          <a:lstStyle/>
          <a:p>
            <a:pPr marL="199390" marR="219075">
              <a:lnSpc>
                <a:spcPct val="126499"/>
              </a:lnSpc>
              <a:spcBef>
                <a:spcPts val="440"/>
              </a:spcBef>
            </a:pPr>
            <a:r>
              <a:rPr sz="1700" b="1" spc="25" dirty="0">
                <a:latin typeface="맑은 고딕"/>
                <a:cs typeface="맑은 고딕"/>
              </a:rPr>
              <a:t>③</a:t>
            </a:r>
            <a:r>
              <a:rPr sz="1700" b="1" spc="-204" dirty="0">
                <a:latin typeface="맑은 고딕"/>
                <a:cs typeface="맑은 고딕"/>
              </a:rPr>
              <a:t> </a:t>
            </a:r>
            <a:r>
              <a:rPr sz="1700" b="1" spc="25" dirty="0">
                <a:solidFill>
                  <a:srgbClr val="FF0000"/>
                </a:solidFill>
                <a:latin typeface="맑은 고딕"/>
                <a:cs typeface="맑은 고딕"/>
              </a:rPr>
              <a:t>임계값</a:t>
            </a:r>
            <a:r>
              <a:rPr sz="1700" b="1" spc="-18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보다</a:t>
            </a:r>
            <a:r>
              <a:rPr sz="1700" spc="-190" dirty="0">
                <a:latin typeface="맑은 고딕"/>
                <a:cs typeface="맑은 고딕"/>
              </a:rPr>
              <a:t> </a:t>
            </a:r>
            <a:r>
              <a:rPr sz="1700" spc="20" dirty="0">
                <a:latin typeface="맑은 고딕"/>
                <a:cs typeface="맑은 고딕"/>
              </a:rPr>
              <a:t>크면  다음</a:t>
            </a:r>
            <a:r>
              <a:rPr sz="1700" spc="-19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뉴런에게</a:t>
            </a:r>
            <a:r>
              <a:rPr sz="1700" spc="-18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신호</a:t>
            </a:r>
            <a:r>
              <a:rPr sz="1700" spc="-19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전달</a:t>
            </a:r>
            <a:endParaRPr sz="17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484"/>
            <a:ext cx="99648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051" y="587629"/>
            <a:ext cx="360514" cy="3605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4227" y="568451"/>
            <a:ext cx="1110068" cy="3865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17139" y="568451"/>
            <a:ext cx="363093" cy="3862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04310" y="568451"/>
            <a:ext cx="686942" cy="3853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8319" y="471043"/>
            <a:ext cx="4523105" cy="1238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34645" algn="ctr">
              <a:lnSpc>
                <a:spcPct val="100000"/>
              </a:lnSpc>
              <a:spcBef>
                <a:spcPts val="105"/>
              </a:spcBef>
            </a:pPr>
            <a:r>
              <a:rPr sz="3200" b="1" spc="365" dirty="0">
                <a:solidFill>
                  <a:srgbClr val="FF0000"/>
                </a:solidFill>
                <a:latin typeface="LG Smart UI Bold"/>
                <a:cs typeface="LG Smart UI Bold"/>
              </a:rPr>
              <a:t>신호</a:t>
            </a:r>
            <a:endParaRPr sz="3200">
              <a:latin typeface="LG Smart UI Bold"/>
              <a:cs typeface="LG Smart UI Bold"/>
            </a:endParaRPr>
          </a:p>
          <a:p>
            <a:pPr marL="264160" indent="-252095">
              <a:lnSpc>
                <a:spcPct val="100000"/>
              </a:lnSpc>
              <a:spcBef>
                <a:spcPts val="282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입</a:t>
            </a:r>
            <a:r>
              <a:rPr sz="2400" b="1" dirty="0">
                <a:latin typeface="맑은 고딕"/>
                <a:cs typeface="맑은 고딕"/>
              </a:rPr>
              <a:t>력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신호</a:t>
            </a:r>
            <a:r>
              <a:rPr sz="2400" b="1" dirty="0">
                <a:latin typeface="맑은 고딕"/>
                <a:cs typeface="맑은 고딕"/>
              </a:rPr>
              <a:t>를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디지털로</a:t>
            </a:r>
            <a:r>
              <a:rPr sz="2400" b="1" spc="-32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표현하면</a:t>
            </a:r>
            <a:r>
              <a:rPr sz="2400" b="1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83677" y="6276746"/>
            <a:ext cx="762585" cy="1045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04302" y="6251041"/>
            <a:ext cx="281177" cy="1421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48091" y="6251041"/>
            <a:ext cx="425068" cy="1421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44026" y="6251041"/>
            <a:ext cx="405735" cy="1421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314942" y="6250304"/>
            <a:ext cx="283590" cy="1428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32958" y="2756440"/>
            <a:ext cx="6152630" cy="26890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36315" y="2150491"/>
            <a:ext cx="166243" cy="1597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34384" y="2235961"/>
            <a:ext cx="199008" cy="2146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34384" y="2168905"/>
            <a:ext cx="199008" cy="2159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168094" y="2084704"/>
            <a:ext cx="214629" cy="267970"/>
            <a:chOff x="4168094" y="2084704"/>
            <a:chExt cx="214629" cy="267970"/>
          </a:xfrm>
        </p:grpSpPr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68094" y="2084704"/>
              <a:ext cx="141269" cy="2255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33875" y="2270251"/>
              <a:ext cx="48260" cy="82042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63363" y="2150491"/>
            <a:ext cx="166242" cy="15976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61432" y="2235961"/>
            <a:ext cx="199008" cy="214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61432" y="2168905"/>
            <a:ext cx="199008" cy="2159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02934" y="2084704"/>
            <a:ext cx="128524" cy="2230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298" y="6536580"/>
            <a:ext cx="96739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051" y="587629"/>
            <a:ext cx="360514" cy="3605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4227" y="568451"/>
            <a:ext cx="1110068" cy="3865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23261" y="471043"/>
            <a:ext cx="7905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365" dirty="0">
                <a:solidFill>
                  <a:srgbClr val="FF0000"/>
                </a:solidFill>
                <a:latin typeface="LG Smart UI Bold"/>
                <a:cs typeface="LG Smart UI Bold"/>
              </a:rPr>
              <a:t>신호</a:t>
            </a:r>
            <a:endParaRPr sz="3200">
              <a:latin typeface="LG Smart UI Bold"/>
              <a:cs typeface="LG Smart UI 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17139" y="568451"/>
            <a:ext cx="363093" cy="3862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04310" y="568451"/>
            <a:ext cx="686942" cy="38531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28319" y="1331442"/>
            <a:ext cx="2736215" cy="124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252095">
              <a:lnSpc>
                <a:spcPct val="12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다른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뉴런의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입력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신호  호로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삼는다</a:t>
            </a:r>
            <a:r>
              <a:rPr sz="2000" b="1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147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spc="-5" dirty="0">
                <a:latin typeface="맑은 고딕"/>
                <a:cs typeface="맑은 고딕"/>
              </a:rPr>
              <a:t>가중치</a:t>
            </a:r>
            <a:r>
              <a:rPr sz="2000" b="1" spc="-5" dirty="0">
                <a:latin typeface="Calibri"/>
                <a:cs typeface="Calibri"/>
              </a:rPr>
              <a:t>(weight)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10890" y="1537588"/>
            <a:ext cx="216281" cy="17272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678173" y="1537588"/>
            <a:ext cx="220345" cy="172720"/>
            <a:chOff x="3678173" y="1537588"/>
            <a:chExt cx="220345" cy="17272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8173" y="1537588"/>
              <a:ext cx="127888" cy="1229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9270" y="1592706"/>
              <a:ext cx="78739" cy="11760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051553" y="1537588"/>
            <a:ext cx="220345" cy="174625"/>
            <a:chOff x="4051553" y="1537588"/>
            <a:chExt cx="220345" cy="17462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1553" y="1537588"/>
              <a:ext cx="127888" cy="1229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4555" y="1592706"/>
              <a:ext cx="76835" cy="119125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14694" y="1539747"/>
            <a:ext cx="258952" cy="17056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29221" y="1539747"/>
            <a:ext cx="262508" cy="17056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48321" y="1539747"/>
            <a:ext cx="262508" cy="17208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540378" y="1391793"/>
            <a:ext cx="58616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5445" algn="l"/>
                <a:tab pos="759460" algn="l"/>
                <a:tab pos="3059430" algn="l"/>
                <a:tab pos="3479800" algn="l"/>
                <a:tab pos="3898900" algn="l"/>
              </a:tabLst>
            </a:pPr>
            <a:r>
              <a:rPr sz="2000" b="1" dirty="0">
                <a:latin typeface="Calibri"/>
                <a:cs typeface="Calibri"/>
              </a:rPr>
              <a:t>,	,	</a:t>
            </a:r>
            <a:r>
              <a:rPr sz="2000" b="1" dirty="0">
                <a:latin typeface="맑은 고딕"/>
                <a:cs typeface="맑은 고딕"/>
              </a:rPr>
              <a:t>에</a:t>
            </a:r>
            <a:r>
              <a:rPr sz="2000" b="1" spc="-25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가중치</a:t>
            </a:r>
            <a:r>
              <a:rPr sz="2000" b="1" dirty="0">
                <a:latin typeface="Calibri"/>
                <a:cs typeface="Calibri"/>
              </a:rPr>
              <a:t>(</a:t>
            </a:r>
            <a:r>
              <a:rPr sz="2000" b="1" spc="-20" dirty="0">
                <a:latin typeface="Calibri"/>
                <a:cs typeface="Calibri"/>
              </a:rPr>
              <a:t>w</a:t>
            </a:r>
            <a:r>
              <a:rPr sz="2000" b="1" spc="-5" dirty="0">
                <a:latin typeface="Calibri"/>
                <a:cs typeface="Calibri"/>
              </a:rPr>
              <a:t>eig</a:t>
            </a:r>
            <a:r>
              <a:rPr sz="2000" b="1" spc="-25" dirty="0">
                <a:latin typeface="Calibri"/>
                <a:cs typeface="Calibri"/>
              </a:rPr>
              <a:t>h</a:t>
            </a:r>
            <a:r>
              <a:rPr sz="2000" b="1" dirty="0">
                <a:latin typeface="Calibri"/>
                <a:cs typeface="Calibri"/>
              </a:rPr>
              <a:t>t)	,	,	</a:t>
            </a:r>
            <a:r>
              <a:rPr sz="2000" b="1" dirty="0">
                <a:latin typeface="맑은 고딕"/>
                <a:cs typeface="맑은 고딕"/>
              </a:rPr>
              <a:t>을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곱해서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입력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신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0084" y="2673172"/>
            <a:ext cx="61341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191135" algn="l"/>
              </a:tabLst>
            </a:pPr>
            <a:r>
              <a:rPr sz="1400" dirty="0">
                <a:latin typeface="맑은 고딕"/>
                <a:cs typeface="맑은 고딕"/>
              </a:rPr>
              <a:t>어</a:t>
            </a:r>
            <a:r>
              <a:rPr sz="1400" spc="5" dirty="0">
                <a:latin typeface="맑은 고딕"/>
                <a:cs typeface="맑은 고딕"/>
              </a:rPr>
              <a:t>떤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뉴런으</a:t>
            </a:r>
            <a:r>
              <a:rPr sz="1400" spc="5" dirty="0">
                <a:latin typeface="맑은 고딕"/>
                <a:cs typeface="맑은 고딕"/>
              </a:rPr>
              <a:t>로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부</a:t>
            </a:r>
            <a:r>
              <a:rPr sz="1400" spc="5" dirty="0">
                <a:latin typeface="맑은 고딕"/>
                <a:cs typeface="맑은 고딕"/>
              </a:rPr>
              <a:t>터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오</a:t>
            </a:r>
            <a:r>
              <a:rPr sz="1400" spc="5" dirty="0">
                <a:latin typeface="맑은 고딕"/>
                <a:cs typeface="맑은 고딕"/>
              </a:rPr>
              <a:t>는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신호</a:t>
            </a:r>
            <a:r>
              <a:rPr sz="1400" spc="5" dirty="0">
                <a:latin typeface="맑은 고딕"/>
                <a:cs typeface="맑은 고딕"/>
              </a:rPr>
              <a:t>가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5" dirty="0">
                <a:latin typeface="맑은 고딕"/>
                <a:cs typeface="맑은 고딕"/>
              </a:rPr>
              <a:t>더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중요한지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경험</a:t>
            </a:r>
            <a:r>
              <a:rPr sz="1400" spc="-10" dirty="0">
                <a:latin typeface="Calibri"/>
                <a:cs typeface="Calibri"/>
              </a:rPr>
              <a:t>(</a:t>
            </a:r>
            <a:r>
              <a:rPr sz="1400" dirty="0">
                <a:latin typeface="맑은 고딕"/>
                <a:cs typeface="맑은 고딕"/>
              </a:rPr>
              <a:t>학습</a:t>
            </a:r>
            <a:r>
              <a:rPr sz="1400" spc="-10" dirty="0">
                <a:latin typeface="Calibri"/>
                <a:cs typeface="Calibri"/>
              </a:rPr>
              <a:t>)</a:t>
            </a:r>
            <a:r>
              <a:rPr sz="1400" spc="5" dirty="0">
                <a:latin typeface="맑은 고딕"/>
                <a:cs typeface="맑은 고딕"/>
              </a:rPr>
              <a:t>을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통해</a:t>
            </a:r>
            <a:r>
              <a:rPr sz="1400" spc="5" dirty="0">
                <a:latin typeface="맑은 고딕"/>
                <a:cs typeface="맑은 고딕"/>
              </a:rPr>
              <a:t>서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5" dirty="0">
                <a:latin typeface="맑은 고딕"/>
                <a:cs typeface="맑은 고딕"/>
              </a:rPr>
              <a:t>얻게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된다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02785" y="3572818"/>
            <a:ext cx="3859154" cy="226055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83677" y="6276746"/>
            <a:ext cx="762585" cy="10453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04302" y="6251041"/>
            <a:ext cx="281177" cy="1421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48091" y="6251041"/>
            <a:ext cx="425068" cy="1421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844026" y="6251041"/>
            <a:ext cx="405735" cy="1421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314942" y="6250304"/>
            <a:ext cx="283590" cy="1428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1043"/>
            <a:ext cx="21196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365" dirty="0">
                <a:latin typeface="LG Smart UI Bold"/>
                <a:cs typeface="LG Smart UI Bold"/>
              </a:rPr>
              <a:t>Ⓒ</a:t>
            </a:r>
            <a:r>
              <a:rPr sz="3200" spc="-190" dirty="0">
                <a:latin typeface="LG Smart UI Bold"/>
                <a:cs typeface="LG Smart UI Bold"/>
              </a:rPr>
              <a:t> </a:t>
            </a:r>
            <a:r>
              <a:rPr sz="3200" spc="365" dirty="0">
                <a:solidFill>
                  <a:srgbClr val="FF0000"/>
                </a:solidFill>
                <a:latin typeface="LG Smart UI Bold"/>
                <a:cs typeface="LG Smart UI Bold"/>
              </a:rPr>
              <a:t>신호의</a:t>
            </a:r>
            <a:r>
              <a:rPr sz="3200" spc="-175" dirty="0">
                <a:solidFill>
                  <a:srgbClr val="FF0000"/>
                </a:solidFill>
                <a:latin typeface="LG Smart UI Bold"/>
                <a:cs typeface="LG Smart UI Bold"/>
              </a:rPr>
              <a:t> </a:t>
            </a:r>
            <a:r>
              <a:rPr sz="3200" spc="365" dirty="0">
                <a:solidFill>
                  <a:srgbClr val="FF0000"/>
                </a:solidFill>
                <a:latin typeface="LG Smart UI Bold"/>
                <a:cs typeface="LG Smart UI Bold"/>
              </a:rPr>
              <a:t>합</a:t>
            </a:r>
            <a:endParaRPr sz="3200">
              <a:latin typeface="LG Smart UI Bold"/>
              <a:cs typeface="LG Smart UI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5641" y="568451"/>
            <a:ext cx="710183" cy="3862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8225" y="568451"/>
            <a:ext cx="748029" cy="3792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28319" y="1318082"/>
            <a:ext cx="55092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가중치</a:t>
            </a:r>
            <a:r>
              <a:rPr sz="2400" b="1" dirty="0">
                <a:latin typeface="맑은 고딕"/>
                <a:cs typeface="맑은 고딕"/>
              </a:rPr>
              <a:t>가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곱해</a:t>
            </a:r>
            <a:r>
              <a:rPr sz="2400" b="1" dirty="0">
                <a:latin typeface="맑은 고딕"/>
                <a:cs typeface="맑은 고딕"/>
              </a:rPr>
              <a:t>진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신호</a:t>
            </a:r>
            <a:r>
              <a:rPr sz="2400" b="1" dirty="0">
                <a:latin typeface="맑은 고딕"/>
                <a:cs typeface="맑은 고딕"/>
              </a:rPr>
              <a:t>를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모두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더합니다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3937" y="3346450"/>
            <a:ext cx="220345" cy="27978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9629" y="3451478"/>
            <a:ext cx="244741" cy="264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9629" y="3368928"/>
            <a:ext cx="244741" cy="264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7025" y="3349752"/>
            <a:ext cx="416051" cy="27216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058416" y="3346322"/>
            <a:ext cx="346710" cy="275590"/>
            <a:chOff x="2058416" y="3346322"/>
            <a:chExt cx="346710" cy="27559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8416" y="3346322"/>
              <a:ext cx="204596" cy="1964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1682" y="3434968"/>
              <a:ext cx="123062" cy="18694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62098" y="3295650"/>
            <a:ext cx="244728" cy="2552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36620" y="3349752"/>
            <a:ext cx="421005" cy="272161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407155" y="3346322"/>
            <a:ext cx="351790" cy="275590"/>
            <a:chOff x="3407155" y="3346322"/>
            <a:chExt cx="351790" cy="27559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7155" y="3346322"/>
              <a:ext cx="204597" cy="1964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2707" y="3433952"/>
              <a:ext cx="125729" cy="187960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21505" y="3295650"/>
            <a:ext cx="244729" cy="25526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4297553" y="3349752"/>
            <a:ext cx="421005" cy="274955"/>
            <a:chOff x="4297553" y="3349752"/>
            <a:chExt cx="421005" cy="274955"/>
          </a:xfrm>
        </p:grpSpPr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553" y="3349752"/>
              <a:ext cx="283845" cy="1930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5876" y="3433953"/>
              <a:ext cx="122682" cy="19050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4768088" y="3346322"/>
            <a:ext cx="351790" cy="278130"/>
            <a:chOff x="4768088" y="3346322"/>
            <a:chExt cx="351790" cy="27813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8088" y="3346322"/>
              <a:ext cx="204597" cy="1964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96688" y="3433952"/>
              <a:ext cx="122682" cy="1905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72121" y="6284861"/>
            <a:ext cx="762634" cy="1045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892795" y="6259144"/>
            <a:ext cx="281177" cy="14211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236584" y="6259144"/>
            <a:ext cx="425069" cy="14211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732519" y="6259144"/>
            <a:ext cx="405742" cy="14211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203435" y="6258407"/>
            <a:ext cx="283591" cy="14284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23214" y="2650798"/>
            <a:ext cx="3433757" cy="2010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484"/>
            <a:ext cx="98194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1043"/>
            <a:ext cx="75463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365" dirty="0">
                <a:latin typeface="LG Smart UI Bold"/>
                <a:cs typeface="LG Smart UI Bold"/>
              </a:rPr>
              <a:t>Ⓒ</a:t>
            </a:r>
            <a:r>
              <a:rPr sz="3200" spc="-195" dirty="0">
                <a:latin typeface="LG Smart UI Bold"/>
                <a:cs typeface="LG Smart UI Bold"/>
              </a:rPr>
              <a:t> </a:t>
            </a:r>
            <a:r>
              <a:rPr sz="3200" spc="365" dirty="0">
                <a:solidFill>
                  <a:srgbClr val="FF0000"/>
                </a:solidFill>
                <a:latin typeface="LG Smart UI Bold"/>
                <a:cs typeface="LG Smart UI Bold"/>
              </a:rPr>
              <a:t>임계값</a:t>
            </a:r>
            <a:r>
              <a:rPr sz="3200" spc="-180" dirty="0">
                <a:solidFill>
                  <a:srgbClr val="FF0000"/>
                </a:solidFill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보다</a:t>
            </a:r>
            <a:r>
              <a:rPr sz="3200" spc="-195" dirty="0"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크면</a:t>
            </a:r>
            <a:r>
              <a:rPr sz="3200" spc="-180" dirty="0"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다음</a:t>
            </a:r>
            <a:r>
              <a:rPr sz="3200" spc="-195" dirty="0"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뉴런에게</a:t>
            </a:r>
            <a:r>
              <a:rPr sz="3200" spc="-180" dirty="0"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신호</a:t>
            </a:r>
            <a:r>
              <a:rPr sz="3200" spc="-195" dirty="0"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전달</a:t>
            </a:r>
            <a:endParaRPr sz="3200">
              <a:latin typeface="LG Smart UI Bold"/>
              <a:cs typeface="LG Smart UI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7404" y="1463547"/>
            <a:ext cx="137159" cy="2110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31770" y="2366136"/>
            <a:ext cx="102997" cy="15824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1822" y="2745319"/>
            <a:ext cx="66079" cy="660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3653" y="2704464"/>
            <a:ext cx="102920" cy="15824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28319" y="1227200"/>
            <a:ext cx="7371715" cy="169291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105"/>
              </a:spcBef>
              <a:buFont typeface="Wingdings"/>
              <a:buChar char=""/>
              <a:tabLst>
                <a:tab pos="264795" algn="l"/>
                <a:tab pos="1800225" algn="l"/>
              </a:tabLst>
            </a:pPr>
            <a:r>
              <a:rPr sz="2400" b="1" dirty="0">
                <a:latin typeface="맑은 고딕"/>
                <a:cs typeface="맑은 고딕"/>
              </a:rPr>
              <a:t>임계값을	라고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부릅시다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101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다음과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같이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solidFill>
                  <a:srgbClr val="FF0000"/>
                </a:solidFill>
                <a:latin typeface="맑은 고딕"/>
                <a:cs typeface="맑은 고딕"/>
              </a:rPr>
              <a:t>처리</a:t>
            </a:r>
            <a:r>
              <a:rPr sz="2400" b="1" dirty="0">
                <a:latin typeface="맑은 고딕"/>
                <a:cs typeface="맑은 고딕"/>
              </a:rPr>
              <a:t>한다고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합시</a:t>
            </a:r>
            <a:r>
              <a:rPr sz="2400" b="1" spc="-5" dirty="0">
                <a:latin typeface="맑은 고딕"/>
                <a:cs typeface="맑은 고딕"/>
              </a:rPr>
              <a:t>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443230" algn="l"/>
                <a:tab pos="1877695" algn="l"/>
              </a:tabLst>
            </a:pPr>
            <a:r>
              <a:rPr sz="1800" dirty="0">
                <a:latin typeface="맑은 고딕"/>
                <a:cs typeface="맑은 고딕"/>
              </a:rPr>
              <a:t>신호의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합이	보다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크거나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작으면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다음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뉴런에서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1 </a:t>
            </a:r>
            <a:r>
              <a:rPr sz="1800" dirty="0">
                <a:latin typeface="맑은 고딕"/>
                <a:cs typeface="맑은 고딕"/>
              </a:rPr>
              <a:t>을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전달</a:t>
            </a:r>
            <a:endParaRPr sz="1800">
              <a:latin typeface="맑은 고딕"/>
              <a:cs typeface="맑은 고딕"/>
            </a:endParaRPr>
          </a:p>
          <a:p>
            <a:pPr marL="62992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맑은 고딕"/>
                <a:cs typeface="맑은 고딕"/>
              </a:rPr>
              <a:t>보다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작으면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다음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뉴런에서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아무런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신호도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전달하지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않음</a:t>
            </a:r>
            <a:r>
              <a:rPr sz="1800" spc="-5" dirty="0">
                <a:latin typeface="Calibri"/>
                <a:cs typeface="Calibri"/>
              </a:rPr>
              <a:t>(0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을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전달</a:t>
            </a:r>
            <a:r>
              <a:rPr sz="1800" spc="-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6045" y="3655567"/>
            <a:ext cx="201434" cy="23406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215999" y="3654425"/>
            <a:ext cx="594360" cy="236220"/>
            <a:chOff x="1215999" y="3654425"/>
            <a:chExt cx="594360" cy="23622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5999" y="3654425"/>
              <a:ext cx="348640" cy="2358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3596" y="3713098"/>
              <a:ext cx="216408" cy="17271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08555" y="3681729"/>
            <a:ext cx="153162" cy="16002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143886" y="3713098"/>
            <a:ext cx="514350" cy="172720"/>
            <a:chOff x="2143886" y="3713098"/>
            <a:chExt cx="514350" cy="172720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3886" y="3715257"/>
              <a:ext cx="262381" cy="1705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37891" y="3713098"/>
              <a:ext cx="128015" cy="1229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79115" y="3768343"/>
              <a:ext cx="78612" cy="117475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60472" y="3681729"/>
            <a:ext cx="153161" cy="160020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995802" y="3713098"/>
            <a:ext cx="514350" cy="174625"/>
            <a:chOff x="2995802" y="3713098"/>
            <a:chExt cx="514350" cy="174625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95802" y="3715257"/>
              <a:ext cx="262382" cy="1722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9807" y="3713098"/>
              <a:ext cx="128015" cy="1229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32936" y="3768343"/>
              <a:ext cx="76708" cy="11912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26103" y="3674998"/>
            <a:ext cx="153670" cy="172719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884040" y="3657727"/>
            <a:ext cx="195580" cy="219710"/>
            <a:chOff x="3884040" y="3657727"/>
            <a:chExt cx="195580" cy="219710"/>
          </a:xfrm>
        </p:grpSpPr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84040" y="3659759"/>
              <a:ext cx="114554" cy="1762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34281" y="3657727"/>
              <a:ext cx="45338" cy="219202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79576" y="4019041"/>
            <a:ext cx="495782" cy="17970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50238" y="4075938"/>
            <a:ext cx="137794" cy="17500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84172" y="4090034"/>
            <a:ext cx="153161" cy="6807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148458" y="4025138"/>
            <a:ext cx="98933" cy="17157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78077" y="4381753"/>
            <a:ext cx="426034" cy="17983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44142" y="4438650"/>
            <a:ext cx="137794" cy="17500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878076" y="4452746"/>
            <a:ext cx="153162" cy="6807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136328" y="4387850"/>
            <a:ext cx="108777" cy="173608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4046220" y="3429000"/>
            <a:ext cx="5310505" cy="1826895"/>
            <a:chOff x="4046220" y="3429000"/>
            <a:chExt cx="5310505" cy="1826895"/>
          </a:xfrm>
        </p:grpSpPr>
        <p:sp>
          <p:nvSpPr>
            <p:cNvPr id="37" name="object 37"/>
            <p:cNvSpPr/>
            <p:nvPr/>
          </p:nvSpPr>
          <p:spPr>
            <a:xfrm>
              <a:off x="7022592" y="3806952"/>
              <a:ext cx="0" cy="1071880"/>
            </a:xfrm>
            <a:custGeom>
              <a:avLst/>
              <a:gdLst/>
              <a:ahLst/>
              <a:cxnLst/>
              <a:rect l="l" t="t" r="r" b="b"/>
              <a:pathLst>
                <a:path h="1071879">
                  <a:moveTo>
                    <a:pt x="0" y="0"/>
                  </a:moveTo>
                  <a:lnTo>
                    <a:pt x="0" y="1071372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46220" y="3428999"/>
              <a:ext cx="5148580" cy="1826895"/>
            </a:xfrm>
            <a:custGeom>
              <a:avLst/>
              <a:gdLst/>
              <a:ahLst/>
              <a:cxnLst/>
              <a:rect l="l" t="t" r="r" b="b"/>
              <a:pathLst>
                <a:path w="5148580" h="1826895">
                  <a:moveTo>
                    <a:pt x="5148580" y="1505712"/>
                  </a:moveTo>
                  <a:lnTo>
                    <a:pt x="5135880" y="1499362"/>
                  </a:lnTo>
                  <a:lnTo>
                    <a:pt x="5072380" y="1467612"/>
                  </a:lnTo>
                  <a:lnTo>
                    <a:pt x="5072380" y="1499362"/>
                  </a:lnTo>
                  <a:lnTo>
                    <a:pt x="1566926" y="1499362"/>
                  </a:lnTo>
                  <a:lnTo>
                    <a:pt x="1566926" y="76200"/>
                  </a:lnTo>
                  <a:lnTo>
                    <a:pt x="1598676" y="76200"/>
                  </a:lnTo>
                  <a:lnTo>
                    <a:pt x="1592326" y="63500"/>
                  </a:lnTo>
                  <a:lnTo>
                    <a:pt x="1560576" y="0"/>
                  </a:lnTo>
                  <a:lnTo>
                    <a:pt x="1522476" y="76200"/>
                  </a:lnTo>
                  <a:lnTo>
                    <a:pt x="1554226" y="76200"/>
                  </a:lnTo>
                  <a:lnTo>
                    <a:pt x="1554226" y="1499362"/>
                  </a:lnTo>
                  <a:lnTo>
                    <a:pt x="0" y="1499362"/>
                  </a:lnTo>
                  <a:lnTo>
                    <a:pt x="0" y="1512062"/>
                  </a:lnTo>
                  <a:lnTo>
                    <a:pt x="1554226" y="1512062"/>
                  </a:lnTo>
                  <a:lnTo>
                    <a:pt x="1554226" y="1826895"/>
                  </a:lnTo>
                  <a:lnTo>
                    <a:pt x="1566926" y="1826895"/>
                  </a:lnTo>
                  <a:lnTo>
                    <a:pt x="1566926" y="1512062"/>
                  </a:lnTo>
                  <a:lnTo>
                    <a:pt x="5072380" y="1512062"/>
                  </a:lnTo>
                  <a:lnTo>
                    <a:pt x="5072380" y="1543812"/>
                  </a:lnTo>
                  <a:lnTo>
                    <a:pt x="5135880" y="1512062"/>
                  </a:lnTo>
                  <a:lnTo>
                    <a:pt x="5148580" y="15057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64426" y="4871974"/>
              <a:ext cx="117855" cy="11633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40423" y="5025771"/>
              <a:ext cx="86486" cy="13296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46466" y="5059552"/>
              <a:ext cx="105282" cy="716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55813" y="5058282"/>
              <a:ext cx="138429" cy="10210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02116" y="5091429"/>
              <a:ext cx="45465" cy="6896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05367" y="5039360"/>
              <a:ext cx="90804" cy="952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44814" y="5059552"/>
              <a:ext cx="156209" cy="10083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19692" y="5058282"/>
              <a:ext cx="130682" cy="10210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09811" y="5039360"/>
              <a:ext cx="90805" cy="9525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50782" y="5059552"/>
              <a:ext cx="156210" cy="10185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25660" y="5058282"/>
              <a:ext cx="130683" cy="1031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64426" y="3753358"/>
              <a:ext cx="117855" cy="11633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594604" y="3811524"/>
              <a:ext cx="1376045" cy="26670"/>
            </a:xfrm>
            <a:custGeom>
              <a:avLst/>
              <a:gdLst/>
              <a:ahLst/>
              <a:cxnLst/>
              <a:rect l="l" t="t" r="r" b="b"/>
              <a:pathLst>
                <a:path w="1376045" h="26670">
                  <a:moveTo>
                    <a:pt x="1376045" y="0"/>
                  </a:moveTo>
                  <a:lnTo>
                    <a:pt x="0" y="26543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046982" y="3807713"/>
              <a:ext cx="4994275" cy="1123315"/>
            </a:xfrm>
            <a:custGeom>
              <a:avLst/>
              <a:gdLst/>
              <a:ahLst/>
              <a:cxnLst/>
              <a:rect l="l" t="t" r="r" b="b"/>
              <a:pathLst>
                <a:path w="4994275" h="1123314">
                  <a:moveTo>
                    <a:pt x="0" y="1123188"/>
                  </a:moveTo>
                  <a:lnTo>
                    <a:pt x="2924301" y="1123188"/>
                  </a:lnTo>
                </a:path>
                <a:path w="4994275" h="1123314">
                  <a:moveTo>
                    <a:pt x="3029712" y="0"/>
                  </a:moveTo>
                  <a:lnTo>
                    <a:pt x="4994020" y="0"/>
                  </a:lnTo>
                </a:path>
              </a:pathLst>
            </a:custGeom>
            <a:ln w="38100">
              <a:solidFill>
                <a:srgbClr val="58AA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31460" y="3722877"/>
              <a:ext cx="74549" cy="129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1043"/>
            <a:ext cx="75463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365" dirty="0">
                <a:latin typeface="LG Smart UI Bold"/>
                <a:cs typeface="LG Smart UI Bold"/>
              </a:rPr>
              <a:t>Ⓒ</a:t>
            </a:r>
            <a:r>
              <a:rPr sz="3200" spc="-195" dirty="0">
                <a:latin typeface="LG Smart UI Bold"/>
                <a:cs typeface="LG Smart UI Bold"/>
              </a:rPr>
              <a:t> </a:t>
            </a:r>
            <a:r>
              <a:rPr sz="3200" spc="365" dirty="0">
                <a:solidFill>
                  <a:srgbClr val="FF0000"/>
                </a:solidFill>
                <a:latin typeface="LG Smart UI Bold"/>
                <a:cs typeface="LG Smart UI Bold"/>
              </a:rPr>
              <a:t>임계값</a:t>
            </a:r>
            <a:r>
              <a:rPr sz="3200" spc="-180" dirty="0">
                <a:solidFill>
                  <a:srgbClr val="FF0000"/>
                </a:solidFill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보다</a:t>
            </a:r>
            <a:r>
              <a:rPr sz="3200" spc="-195" dirty="0"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크면</a:t>
            </a:r>
            <a:r>
              <a:rPr sz="3200" spc="-180" dirty="0"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다음</a:t>
            </a:r>
            <a:r>
              <a:rPr sz="3200" spc="-195" dirty="0"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뉴런에게</a:t>
            </a:r>
            <a:r>
              <a:rPr sz="3200" spc="-180" dirty="0"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신호</a:t>
            </a:r>
            <a:r>
              <a:rPr sz="3200" spc="-195" dirty="0">
                <a:latin typeface="LG Smart UI Bold"/>
                <a:cs typeface="LG Smart UI Bold"/>
              </a:rPr>
              <a:t> </a:t>
            </a:r>
            <a:r>
              <a:rPr sz="3200" spc="365" dirty="0">
                <a:latin typeface="LG Smart UI Bold"/>
                <a:cs typeface="LG Smart UI Bold"/>
              </a:rPr>
              <a:t>전달</a:t>
            </a:r>
            <a:endParaRPr sz="3200">
              <a:latin typeface="LG Smart UI Bold"/>
              <a:cs typeface="LG Smart UI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2048" y="4544695"/>
            <a:ext cx="240537" cy="2802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9392" y="4543297"/>
            <a:ext cx="94106" cy="2824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9057" y="4567935"/>
            <a:ext cx="183895" cy="20688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178506" y="4547234"/>
            <a:ext cx="222885" cy="262890"/>
            <a:chOff x="3178506" y="4547234"/>
            <a:chExt cx="222885" cy="26289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8506" y="4552822"/>
              <a:ext cx="130351" cy="2080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6577" y="4547234"/>
              <a:ext cx="54356" cy="26250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27198" y="4963159"/>
            <a:ext cx="594359" cy="2152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32251" y="5031359"/>
            <a:ext cx="165100" cy="2095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12540" y="5048122"/>
            <a:ext cx="183261" cy="8153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29278" y="4970398"/>
            <a:ext cx="118363" cy="2056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25420" y="5382259"/>
            <a:ext cx="508508" cy="21535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24632" y="5450459"/>
            <a:ext cx="165100" cy="2095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04921" y="5467222"/>
            <a:ext cx="183261" cy="8153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12846" y="5389498"/>
            <a:ext cx="130351" cy="20797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6983" y="3531870"/>
            <a:ext cx="183388" cy="815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28319" y="1227200"/>
            <a:ext cx="9072880" cy="360616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10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solidFill>
                  <a:srgbClr val="FF0000"/>
                </a:solidFill>
                <a:latin typeface="맑은 고딕"/>
                <a:cs typeface="맑은 고딕"/>
              </a:rPr>
              <a:t>처</a:t>
            </a:r>
            <a:r>
              <a:rPr sz="2400" b="1" spc="-5" dirty="0">
                <a:solidFill>
                  <a:srgbClr val="FF0000"/>
                </a:solidFill>
                <a:latin typeface="맑은 고딕"/>
                <a:cs typeface="맑은 고딕"/>
              </a:rPr>
              <a:t>리</a:t>
            </a:r>
            <a:r>
              <a:rPr sz="2400" b="1" dirty="0">
                <a:latin typeface="맑은 고딕"/>
                <a:cs typeface="맑은 고딕"/>
              </a:rPr>
              <a:t>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다른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말로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solidFill>
                  <a:srgbClr val="FF0000"/>
                </a:solidFill>
                <a:latin typeface="맑은 고딕"/>
                <a:cs typeface="맑은 고딕"/>
              </a:rPr>
              <a:t>활성화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(Act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400" b="1" dirty="0">
                <a:latin typeface="맑은 고딕"/>
                <a:cs typeface="맑은 고딕"/>
              </a:rPr>
              <a:t>라고</a:t>
            </a:r>
            <a:r>
              <a:rPr sz="2400" b="1" spc="-29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부릅니다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101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이렇게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처리</a:t>
            </a:r>
            <a:r>
              <a:rPr sz="2400" b="1" spc="-5" dirty="0">
                <a:latin typeface="Calibri"/>
                <a:cs typeface="Calibri"/>
              </a:rPr>
              <a:t>(</a:t>
            </a:r>
            <a:r>
              <a:rPr sz="2400" b="1" dirty="0">
                <a:latin typeface="맑은 고딕"/>
                <a:cs typeface="맑은 고딕"/>
              </a:rPr>
              <a:t>변환</a:t>
            </a:r>
            <a:r>
              <a:rPr sz="2400" b="1" spc="-5" dirty="0">
                <a:latin typeface="Calibri"/>
                <a:cs typeface="Calibri"/>
              </a:rPr>
              <a:t>)</a:t>
            </a:r>
            <a:r>
              <a:rPr sz="2400" b="1" dirty="0">
                <a:latin typeface="맑은 고딕"/>
                <a:cs typeface="맑은 고딕"/>
              </a:rPr>
              <a:t>하는</a:t>
            </a:r>
            <a:r>
              <a:rPr sz="2400" b="1" spc="-29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함수를</a:t>
            </a:r>
            <a:r>
              <a:rPr sz="2400" b="1" spc="-315" dirty="0">
                <a:latin typeface="맑은 고딕"/>
                <a:cs typeface="맑은 고딕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Acti</a:t>
            </a:r>
            <a:r>
              <a:rPr sz="2400" b="1" spc="-4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on Fu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ctio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b="1" dirty="0">
                <a:latin typeface="맑은 고딕"/>
                <a:cs typeface="맑은 고딕"/>
              </a:rPr>
              <a:t>이라고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부릅니다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 dirty="0">
              <a:latin typeface="Calibri"/>
              <a:cs typeface="Calibri"/>
            </a:endParaRPr>
          </a:p>
          <a:p>
            <a:pPr marL="967105">
              <a:lnSpc>
                <a:spcPct val="100000"/>
              </a:lnSpc>
            </a:pPr>
            <a:r>
              <a:rPr sz="2400" spc="70" dirty="0">
                <a:latin typeface="Cambria Math"/>
                <a:cs typeface="Cambria Math"/>
              </a:rPr>
              <a:t>𝑓</a:t>
            </a:r>
            <a:r>
              <a:rPr sz="2400" spc="10" dirty="0">
                <a:latin typeface="Cambria Math"/>
                <a:cs typeface="Cambria Math"/>
              </a:rPr>
              <a:t>(</a:t>
            </a:r>
            <a:r>
              <a:rPr sz="2400" spc="35" dirty="0">
                <a:latin typeface="Cambria Math"/>
                <a:cs typeface="Cambria Math"/>
              </a:rPr>
              <a:t>𝑧</a:t>
            </a:r>
            <a:r>
              <a:rPr sz="2400" dirty="0">
                <a:latin typeface="Cambria Math"/>
                <a:cs typeface="Cambria Math"/>
              </a:rPr>
              <a:t>)</a:t>
            </a:r>
            <a:r>
              <a:rPr sz="2500" i="1" spc="-75" dirty="0">
                <a:latin typeface="Cambria Math"/>
                <a:cs typeface="Cambria Math"/>
              </a:rPr>
              <a:t>=</a:t>
            </a:r>
            <a:r>
              <a:rPr sz="2500" i="1" spc="-3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𝑎</a:t>
            </a:r>
            <a:r>
              <a:rPr sz="2400" spc="-10" dirty="0">
                <a:latin typeface="Cambria Math"/>
                <a:cs typeface="Cambria Math"/>
              </a:rPr>
              <a:t>𝑐</a:t>
            </a:r>
            <a:r>
              <a:rPr sz="2400" dirty="0">
                <a:latin typeface="Cambria Math"/>
                <a:cs typeface="Cambria Math"/>
              </a:rPr>
              <a:t>𝑡𝑖𝑣</a:t>
            </a:r>
            <a:r>
              <a:rPr sz="2400" spc="-15" dirty="0">
                <a:latin typeface="Cambria Math"/>
                <a:cs typeface="Cambria Math"/>
              </a:rPr>
              <a:t>𝑎</a:t>
            </a:r>
            <a:r>
              <a:rPr sz="2400" dirty="0">
                <a:latin typeface="Cambria Math"/>
                <a:cs typeface="Cambria Math"/>
              </a:rPr>
              <a:t>𝑡𝑖𝑜</a:t>
            </a:r>
            <a:r>
              <a:rPr sz="2400" spc="40" dirty="0">
                <a:latin typeface="Cambria Math"/>
                <a:cs typeface="Cambria Math"/>
              </a:rPr>
              <a:t>𝑛</a:t>
            </a:r>
            <a:r>
              <a:rPr sz="2400" spc="-5" dirty="0">
                <a:latin typeface="Cambria Math"/>
                <a:cs typeface="Cambria Math"/>
              </a:rPr>
              <a:t>_</a:t>
            </a:r>
            <a:r>
              <a:rPr sz="2400" dirty="0">
                <a:latin typeface="Cambria Math"/>
                <a:cs typeface="Cambria Math"/>
              </a:rPr>
              <a:t>𝑓𝑢𝑛𝑐𝑡𝑖𝑜𝑛</a:t>
            </a:r>
            <a:r>
              <a:rPr sz="2400" spc="10" dirty="0">
                <a:latin typeface="Cambria Math"/>
                <a:cs typeface="Cambria Math"/>
              </a:rPr>
              <a:t> </a:t>
            </a:r>
            <a:r>
              <a:rPr sz="2500" i="1" spc="-20" dirty="0">
                <a:latin typeface="Cambria Math"/>
                <a:cs typeface="Cambria Math"/>
              </a:rPr>
              <a:t>,</a:t>
            </a:r>
            <a:r>
              <a:rPr sz="2500" i="1" spc="-25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z</a:t>
            </a:r>
            <a:r>
              <a:rPr sz="2000" spc="5" dirty="0">
                <a:latin typeface="맑은 고딕"/>
                <a:cs typeface="맑은 고딕"/>
              </a:rPr>
              <a:t>는</a:t>
            </a:r>
            <a:r>
              <a:rPr sz="2000" spc="-275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함수</a:t>
            </a:r>
            <a:r>
              <a:rPr sz="2000" spc="5" dirty="0">
                <a:latin typeface="맑은 고딕"/>
                <a:cs typeface="맑은 고딕"/>
              </a:rPr>
              <a:t>의</a:t>
            </a:r>
            <a:r>
              <a:rPr sz="2000" spc="-290" dirty="0">
                <a:latin typeface="맑은 고딕"/>
                <a:cs typeface="맑은 고딕"/>
              </a:rPr>
              <a:t> </a:t>
            </a:r>
            <a:r>
              <a:rPr sz="2000" dirty="0">
                <a:latin typeface="맑은 고딕"/>
                <a:cs typeface="맑은 고딕"/>
              </a:rPr>
              <a:t>입력</a:t>
            </a:r>
          </a:p>
          <a:p>
            <a:pPr marL="967105">
              <a:lnSpc>
                <a:spcPct val="100000"/>
              </a:lnSpc>
              <a:spcBef>
                <a:spcPts val="305"/>
              </a:spcBef>
              <a:tabLst>
                <a:tab pos="1539240" algn="l"/>
              </a:tabLst>
            </a:pPr>
            <a:r>
              <a:rPr sz="2400" dirty="0">
                <a:latin typeface="Cambria Math"/>
                <a:cs typeface="Cambria Math"/>
              </a:rPr>
              <a:t>𝑦	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𝑓</a:t>
            </a:r>
            <a:endParaRPr sz="24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4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 dirty="0">
              <a:latin typeface="Cambria Math"/>
              <a:cs typeface="Cambria Math"/>
            </a:endParaRPr>
          </a:p>
          <a:p>
            <a:pPr marL="208089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2270886" y="3444621"/>
            <a:ext cx="713105" cy="282575"/>
            <a:chOff x="2270886" y="3444621"/>
            <a:chExt cx="713105" cy="282575"/>
          </a:xfrm>
        </p:grpSpPr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70886" y="3444621"/>
              <a:ext cx="93980" cy="2823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80233" y="3517392"/>
              <a:ext cx="311150" cy="2048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25546" y="3514852"/>
              <a:ext cx="153288" cy="1471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91789" y="3582289"/>
              <a:ext cx="92202" cy="139954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104388" y="3477259"/>
            <a:ext cx="183387" cy="19049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3384550" y="3514852"/>
            <a:ext cx="615950" cy="207645"/>
            <a:chOff x="3384550" y="3514852"/>
            <a:chExt cx="615950" cy="207645"/>
          </a:xfrm>
        </p:grpSpPr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84550" y="3517392"/>
              <a:ext cx="315595" cy="2048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37483" y="3514852"/>
              <a:ext cx="153288" cy="14719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06266" y="3581527"/>
              <a:ext cx="94107" cy="140716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22420" y="3477259"/>
            <a:ext cx="183387" cy="19049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383086" y="3505072"/>
            <a:ext cx="615950" cy="209550"/>
            <a:chOff x="4404105" y="3514852"/>
            <a:chExt cx="615950" cy="209550"/>
          </a:xfrm>
        </p:grpSpPr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04105" y="3517392"/>
              <a:ext cx="315595" cy="20662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57038" y="3514852"/>
              <a:ext cx="153288" cy="14719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28107" y="3581527"/>
              <a:ext cx="91820" cy="142494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143500" y="3562621"/>
            <a:ext cx="183349" cy="19794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432552" y="3444621"/>
            <a:ext cx="262890" cy="282575"/>
            <a:chOff x="5432552" y="3444621"/>
            <a:chExt cx="262890" cy="282575"/>
          </a:xfrm>
        </p:grpSpPr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32552" y="3451098"/>
              <a:ext cx="137287" cy="2109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00954" y="3444621"/>
              <a:ext cx="94107" cy="282320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4559808" y="4411979"/>
            <a:ext cx="3910965" cy="1826895"/>
            <a:chOff x="4559808" y="4411979"/>
            <a:chExt cx="3910965" cy="1826895"/>
          </a:xfrm>
        </p:grpSpPr>
        <p:sp>
          <p:nvSpPr>
            <p:cNvPr id="41" name="object 41"/>
            <p:cNvSpPr/>
            <p:nvPr/>
          </p:nvSpPr>
          <p:spPr>
            <a:xfrm>
              <a:off x="4559808" y="4411979"/>
              <a:ext cx="3900804" cy="1826895"/>
            </a:xfrm>
            <a:custGeom>
              <a:avLst/>
              <a:gdLst/>
              <a:ahLst/>
              <a:cxnLst/>
              <a:rect l="l" t="t" r="r" b="b"/>
              <a:pathLst>
                <a:path w="3900804" h="1826895">
                  <a:moveTo>
                    <a:pt x="3900424" y="1504188"/>
                  </a:moveTo>
                  <a:lnTo>
                    <a:pt x="3887724" y="1497838"/>
                  </a:lnTo>
                  <a:lnTo>
                    <a:pt x="3824224" y="1466088"/>
                  </a:lnTo>
                  <a:lnTo>
                    <a:pt x="3824224" y="1497838"/>
                  </a:lnTo>
                  <a:lnTo>
                    <a:pt x="1737614" y="1497838"/>
                  </a:lnTo>
                  <a:lnTo>
                    <a:pt x="1737614" y="76212"/>
                  </a:lnTo>
                  <a:lnTo>
                    <a:pt x="1769364" y="76212"/>
                  </a:lnTo>
                  <a:lnTo>
                    <a:pt x="1763014" y="63500"/>
                  </a:lnTo>
                  <a:lnTo>
                    <a:pt x="1731264" y="0"/>
                  </a:lnTo>
                  <a:lnTo>
                    <a:pt x="1693164" y="76212"/>
                  </a:lnTo>
                  <a:lnTo>
                    <a:pt x="1724914" y="76212"/>
                  </a:lnTo>
                  <a:lnTo>
                    <a:pt x="1724914" y="1497838"/>
                  </a:lnTo>
                  <a:lnTo>
                    <a:pt x="0" y="1497838"/>
                  </a:lnTo>
                  <a:lnTo>
                    <a:pt x="0" y="1510538"/>
                  </a:lnTo>
                  <a:lnTo>
                    <a:pt x="1724914" y="1510538"/>
                  </a:lnTo>
                  <a:lnTo>
                    <a:pt x="1724914" y="1826856"/>
                  </a:lnTo>
                  <a:lnTo>
                    <a:pt x="1737614" y="1826856"/>
                  </a:lnTo>
                  <a:lnTo>
                    <a:pt x="1737614" y="1510538"/>
                  </a:lnTo>
                  <a:lnTo>
                    <a:pt x="3824224" y="1510538"/>
                  </a:lnTo>
                  <a:lnTo>
                    <a:pt x="3824224" y="1542288"/>
                  </a:lnTo>
                  <a:lnTo>
                    <a:pt x="3887724" y="1510538"/>
                  </a:lnTo>
                  <a:lnTo>
                    <a:pt x="3900424" y="15041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29858" y="5853429"/>
              <a:ext cx="116331" cy="11785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22084" y="6001473"/>
              <a:ext cx="81992" cy="13098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82254" y="6042164"/>
              <a:ext cx="88138" cy="8963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29858" y="4736337"/>
              <a:ext cx="116331" cy="11633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560570" y="4789169"/>
              <a:ext cx="3744595" cy="1125220"/>
            </a:xfrm>
            <a:custGeom>
              <a:avLst/>
              <a:gdLst/>
              <a:ahLst/>
              <a:cxnLst/>
              <a:rect l="l" t="t" r="r" b="b"/>
              <a:pathLst>
                <a:path w="3744595" h="1125220">
                  <a:moveTo>
                    <a:pt x="0" y="1124711"/>
                  </a:moveTo>
                  <a:lnTo>
                    <a:pt x="1676145" y="1124711"/>
                  </a:lnTo>
                </a:path>
                <a:path w="3744595" h="1125220">
                  <a:moveTo>
                    <a:pt x="1780031" y="0"/>
                  </a:moveTo>
                  <a:lnTo>
                    <a:pt x="3744340" y="0"/>
                  </a:lnTo>
                </a:path>
              </a:pathLst>
            </a:custGeom>
            <a:ln w="38100">
              <a:solidFill>
                <a:srgbClr val="58AA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30087" y="4719827"/>
              <a:ext cx="74675" cy="129540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1D698F-FC8A-4083-92C8-4451F44EEC12}"/>
              </a:ext>
            </a:extLst>
          </p:cNvPr>
          <p:cNvSpPr/>
          <p:nvPr/>
        </p:nvSpPr>
        <p:spPr>
          <a:xfrm>
            <a:off x="6014761" y="606887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b="0" i="0" dirty="0">
                <a:solidFill>
                  <a:srgbClr val="202124"/>
                </a:solidFill>
                <a:effectLst/>
                <a:latin typeface="Apple SD Gothic Neo"/>
              </a:rPr>
              <a:t>θ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2744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latin typeface="Calibri Light"/>
                <a:cs typeface="Calibri Light"/>
              </a:rPr>
              <a:t>Activation</a:t>
            </a:r>
            <a:r>
              <a:rPr sz="2800" b="0" spc="-130" dirty="0">
                <a:latin typeface="Calibri Light"/>
                <a:cs typeface="Calibri Light"/>
              </a:rPr>
              <a:t> </a:t>
            </a:r>
            <a:r>
              <a:rPr sz="2800" b="0" spc="-15" dirty="0">
                <a:latin typeface="Calibri Light"/>
                <a:cs typeface="Calibri Light"/>
              </a:rPr>
              <a:t>Function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3718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다양</a:t>
            </a:r>
            <a:r>
              <a:rPr sz="2400" b="1" dirty="0">
                <a:latin typeface="맑은 고딕"/>
                <a:cs typeface="맑은 고딕"/>
              </a:rPr>
              <a:t>한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Act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v</a:t>
            </a:r>
            <a:r>
              <a:rPr sz="2400" b="1" spc="-2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on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ction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0663" y="2218944"/>
            <a:ext cx="8758555" cy="3754120"/>
            <a:chOff x="740663" y="2218944"/>
            <a:chExt cx="8758555" cy="37541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663" y="2218944"/>
              <a:ext cx="8758428" cy="37536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89838" y="4650486"/>
              <a:ext cx="3573779" cy="1120140"/>
            </a:xfrm>
            <a:custGeom>
              <a:avLst/>
              <a:gdLst/>
              <a:ahLst/>
              <a:cxnLst/>
              <a:rect l="l" t="t" r="r" b="b"/>
              <a:pathLst>
                <a:path w="3573779" h="1120139">
                  <a:moveTo>
                    <a:pt x="0" y="1120139"/>
                  </a:moveTo>
                  <a:lnTo>
                    <a:pt x="3573779" y="1120139"/>
                  </a:lnTo>
                  <a:lnTo>
                    <a:pt x="3573779" y="0"/>
                  </a:lnTo>
                  <a:lnTo>
                    <a:pt x="0" y="0"/>
                  </a:lnTo>
                  <a:lnTo>
                    <a:pt x="0" y="1120139"/>
                  </a:lnTo>
                  <a:close/>
                </a:path>
              </a:pathLst>
            </a:custGeom>
            <a:ln w="38100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9075" y="3453383"/>
              <a:ext cx="3573779" cy="1118870"/>
            </a:xfrm>
            <a:custGeom>
              <a:avLst/>
              <a:gdLst/>
              <a:ahLst/>
              <a:cxnLst/>
              <a:rect l="l" t="t" r="r" b="b"/>
              <a:pathLst>
                <a:path w="3573779" h="1118870">
                  <a:moveTo>
                    <a:pt x="0" y="1118615"/>
                  </a:moveTo>
                  <a:lnTo>
                    <a:pt x="3573779" y="1118615"/>
                  </a:lnTo>
                  <a:lnTo>
                    <a:pt x="3573779" y="0"/>
                  </a:lnTo>
                  <a:lnTo>
                    <a:pt x="0" y="0"/>
                  </a:lnTo>
                  <a:lnTo>
                    <a:pt x="0" y="1118615"/>
                  </a:lnTo>
                  <a:close/>
                </a:path>
              </a:pathLst>
            </a:custGeom>
            <a:ln w="12700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9838" y="2256282"/>
              <a:ext cx="3573779" cy="1118870"/>
            </a:xfrm>
            <a:custGeom>
              <a:avLst/>
              <a:gdLst/>
              <a:ahLst/>
              <a:cxnLst/>
              <a:rect l="l" t="t" r="r" b="b"/>
              <a:pathLst>
                <a:path w="3573779" h="1118870">
                  <a:moveTo>
                    <a:pt x="0" y="1118615"/>
                  </a:moveTo>
                  <a:lnTo>
                    <a:pt x="3573779" y="1118615"/>
                  </a:lnTo>
                  <a:lnTo>
                    <a:pt x="3573779" y="0"/>
                  </a:lnTo>
                  <a:lnTo>
                    <a:pt x="0" y="0"/>
                  </a:lnTo>
                  <a:lnTo>
                    <a:pt x="0" y="1118615"/>
                  </a:lnTo>
                  <a:close/>
                </a:path>
              </a:pathLst>
            </a:custGeom>
            <a:ln w="38100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08833C-0283-4FF8-9540-D8AFEA85AFB9}"/>
              </a:ext>
            </a:extLst>
          </p:cNvPr>
          <p:cNvSpPr/>
          <p:nvPr/>
        </p:nvSpPr>
        <p:spPr>
          <a:xfrm>
            <a:off x="3505200" y="312519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40000"/>
                </a:solidFill>
                <a:latin typeface="Spoqa Han Sans Neo"/>
              </a:rPr>
              <a:t>activation='</a:t>
            </a:r>
            <a:r>
              <a:rPr lang="en-US" altLang="ko-KR" dirty="0" err="1">
                <a:solidFill>
                  <a:srgbClr val="040000"/>
                </a:solidFill>
                <a:latin typeface="Spoqa Han Sans Neo"/>
              </a:rPr>
              <a:t>relu</a:t>
            </a:r>
            <a:r>
              <a:rPr lang="en-US" altLang="ko-KR" dirty="0">
                <a:solidFill>
                  <a:srgbClr val="040000"/>
                </a:solidFill>
                <a:latin typeface="Spoqa Han Sans Neo"/>
              </a:rPr>
              <a:t>'</a:t>
            </a:r>
            <a:r>
              <a:rPr lang="ko-KR" altLang="en-US" dirty="0">
                <a:solidFill>
                  <a:srgbClr val="040000"/>
                </a:solidFill>
                <a:latin typeface="Spoqa Han Sans Neo"/>
              </a:rPr>
              <a:t>을 선언하지 않으면 </a:t>
            </a:r>
            <a:r>
              <a:rPr lang="en-US" altLang="ko-KR" dirty="0">
                <a:solidFill>
                  <a:srgbClr val="040000"/>
                </a:solidFill>
                <a:latin typeface="Spoqa Han Sans Neo"/>
              </a:rPr>
              <a:t>- </a:t>
            </a:r>
            <a:r>
              <a:rPr lang="ko-KR" altLang="en-US" dirty="0">
                <a:solidFill>
                  <a:srgbClr val="040000"/>
                </a:solidFill>
                <a:latin typeface="Spoqa Han Sans Neo"/>
              </a:rPr>
              <a:t>값으로 인해 성능이 떨어집니다</a:t>
            </a:r>
            <a:r>
              <a:rPr lang="en-US" altLang="ko-KR" dirty="0">
                <a:solidFill>
                  <a:srgbClr val="040000"/>
                </a:solidFill>
                <a:latin typeface="Spoqa Han Sans Neo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35"/>
            <a:ext cx="5871209" cy="8648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75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01BCB6"/>
                </a:solidFill>
                <a:latin typeface="Arial"/>
                <a:cs typeface="Arial"/>
              </a:rPr>
              <a:t>1.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" y="1097407"/>
            <a:ext cx="9906635" cy="49530"/>
          </a:xfrm>
          <a:custGeom>
            <a:avLst/>
            <a:gdLst/>
            <a:ahLst/>
            <a:cxnLst/>
            <a:rect l="l" t="t" r="r" b="b"/>
            <a:pathLst>
              <a:path w="9906635" h="49530">
                <a:moveTo>
                  <a:pt x="37" y="11429"/>
                </a:moveTo>
                <a:lnTo>
                  <a:pt x="0" y="28575"/>
                </a:lnTo>
                <a:lnTo>
                  <a:pt x="9906032" y="49402"/>
                </a:lnTo>
                <a:lnTo>
                  <a:pt x="9906032" y="32257"/>
                </a:lnTo>
                <a:lnTo>
                  <a:pt x="37" y="11429"/>
                </a:lnTo>
                <a:close/>
              </a:path>
              <a:path w="9906635" h="49530">
                <a:moveTo>
                  <a:pt x="61" y="0"/>
                </a:moveTo>
                <a:lnTo>
                  <a:pt x="49" y="5714"/>
                </a:lnTo>
                <a:lnTo>
                  <a:pt x="9906032" y="26542"/>
                </a:lnTo>
                <a:lnTo>
                  <a:pt x="9906032" y="20827"/>
                </a:lnTo>
                <a:lnTo>
                  <a:pt x="61" y="0"/>
                </a:lnTo>
                <a:close/>
              </a:path>
            </a:pathLst>
          </a:custGeom>
          <a:solidFill>
            <a:srgbClr val="01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9743" y="121920"/>
            <a:ext cx="1068324" cy="24383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49580" y="6425184"/>
            <a:ext cx="9003665" cy="0"/>
          </a:xfrm>
          <a:custGeom>
            <a:avLst/>
            <a:gdLst/>
            <a:ahLst/>
            <a:cxnLst/>
            <a:rect l="l" t="t" r="r" b="b"/>
            <a:pathLst>
              <a:path w="9003665">
                <a:moveTo>
                  <a:pt x="0" y="0"/>
                </a:moveTo>
                <a:lnTo>
                  <a:pt x="9003538" y="0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7928" y="632841"/>
            <a:ext cx="173558" cy="2885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7323" y="569341"/>
            <a:ext cx="1150188" cy="4188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92960" y="565023"/>
            <a:ext cx="1225550" cy="4170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50335" y="569341"/>
            <a:ext cx="1595119" cy="4180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18734" y="870203"/>
            <a:ext cx="232410" cy="4902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3079" y="1402207"/>
            <a:ext cx="206425" cy="19608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14692" y="1426972"/>
            <a:ext cx="359410" cy="211454"/>
            <a:chOff x="814692" y="1426972"/>
            <a:chExt cx="359410" cy="211454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4692" y="1538622"/>
              <a:ext cx="183349" cy="197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6701" y="1426972"/>
              <a:ext cx="137223" cy="21107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968373" y="1422780"/>
            <a:ext cx="353695" cy="222250"/>
            <a:chOff x="1968373" y="1422780"/>
            <a:chExt cx="353695" cy="222250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68373" y="1452879"/>
              <a:ext cx="183387" cy="1917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86940" y="1422780"/>
              <a:ext cx="135001" cy="21526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55572" y="1318082"/>
            <a:ext cx="4504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6970" algn="l"/>
              </a:tabLst>
            </a:pPr>
            <a:r>
              <a:rPr sz="2400" b="1" spc="-5" dirty="0">
                <a:latin typeface="맑은 고딕"/>
                <a:cs typeface="맑은 고딕"/>
              </a:rPr>
              <a:t>항</a:t>
            </a:r>
            <a:r>
              <a:rPr sz="2400" b="1" dirty="0">
                <a:latin typeface="맑은 고딕"/>
                <a:cs typeface="맑은 고딕"/>
              </a:rPr>
              <a:t>은	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바꿔</a:t>
            </a:r>
            <a:r>
              <a:rPr sz="2400" b="1" dirty="0">
                <a:latin typeface="맑은 고딕"/>
                <a:cs typeface="맑은 고딕"/>
              </a:rPr>
              <a:t>서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표현하고</a:t>
            </a:r>
            <a:r>
              <a:rPr sz="2400" b="1" dirty="0">
                <a:latin typeface="Calibri"/>
                <a:cs typeface="Calibri"/>
              </a:rPr>
              <a:t>, </a:t>
            </a:r>
            <a:r>
              <a:rPr sz="2400" b="1" spc="-5" dirty="0">
                <a:latin typeface="맑은 고딕"/>
                <a:cs typeface="맑은 고딕"/>
              </a:rPr>
              <a:t>이를</a:t>
            </a:r>
            <a:endParaRPr sz="2400">
              <a:latin typeface="맑은 고딕"/>
              <a:cs typeface="맑은 고딕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27776" y="1422780"/>
            <a:ext cx="547115" cy="215392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362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라</a:t>
            </a:r>
            <a:r>
              <a:rPr dirty="0"/>
              <a:t>고</a:t>
            </a:r>
            <a:r>
              <a:rPr spc="-320" dirty="0"/>
              <a:t> </a:t>
            </a:r>
            <a:r>
              <a:rPr spc="-5" dirty="0"/>
              <a:t>부릅니다</a:t>
            </a:r>
            <a:r>
              <a:rPr dirty="0">
                <a:latin typeface="Calibri"/>
                <a:cs typeface="Calibri"/>
              </a:rPr>
              <a:t>.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727898" y="2253614"/>
            <a:ext cx="6450330" cy="3839845"/>
            <a:chOff x="1727898" y="2253614"/>
            <a:chExt cx="6450330" cy="3839845"/>
          </a:xfrm>
        </p:grpSpPr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37359" y="2318511"/>
              <a:ext cx="6368974" cy="36545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732660" y="2258377"/>
              <a:ext cx="6440805" cy="3830320"/>
            </a:xfrm>
            <a:custGeom>
              <a:avLst/>
              <a:gdLst/>
              <a:ahLst/>
              <a:cxnLst/>
              <a:rect l="l" t="t" r="r" b="b"/>
              <a:pathLst>
                <a:path w="6440805" h="3830320">
                  <a:moveTo>
                    <a:pt x="0" y="3830192"/>
                  </a:moveTo>
                  <a:lnTo>
                    <a:pt x="6440804" y="3830192"/>
                  </a:lnTo>
                  <a:lnTo>
                    <a:pt x="6440804" y="0"/>
                  </a:lnTo>
                  <a:lnTo>
                    <a:pt x="0" y="0"/>
                  </a:lnTo>
                  <a:lnTo>
                    <a:pt x="0" y="38301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2251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105" dirty="0">
                <a:latin typeface="Calibri Light"/>
                <a:cs typeface="Calibri Light"/>
              </a:rPr>
              <a:t> </a:t>
            </a:r>
            <a:r>
              <a:rPr sz="2800" b="0" spc="-25" dirty="0">
                <a:latin typeface="Calibri Light"/>
                <a:cs typeface="Calibri Light"/>
              </a:rPr>
              <a:t>Network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15652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개</a:t>
            </a:r>
            <a:r>
              <a:rPr sz="2400" b="1" dirty="0">
                <a:latin typeface="맑은 고딕"/>
                <a:cs typeface="맑은 고딕"/>
              </a:rPr>
              <a:t>별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뉴런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0754" y="1318082"/>
            <a:ext cx="380237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맑은 고딕"/>
                <a:cs typeface="맑은 고딕"/>
              </a:rPr>
              <a:t>을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연결하</a:t>
            </a:r>
            <a:r>
              <a:rPr sz="2400" b="1" dirty="0">
                <a:latin typeface="맑은 고딕"/>
                <a:cs typeface="맑은 고딕"/>
              </a:rPr>
              <a:t>면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Neu</a:t>
            </a: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al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-10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35" dirty="0">
                <a:latin typeface="Calibri"/>
                <a:cs typeface="Calibri"/>
              </a:rPr>
              <a:t>w</a:t>
            </a:r>
            <a:r>
              <a:rPr sz="2400" b="1" dirty="0">
                <a:latin typeface="Calibri"/>
                <a:cs typeface="Calibri"/>
              </a:rPr>
              <a:t>ork!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1859" y="1265999"/>
            <a:ext cx="1045210" cy="628650"/>
            <a:chOff x="2431859" y="1265999"/>
            <a:chExt cx="1045210" cy="6286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1448" y="1275587"/>
              <a:ext cx="1012156" cy="609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36622" y="1270761"/>
              <a:ext cx="1035685" cy="619125"/>
            </a:xfrm>
            <a:custGeom>
              <a:avLst/>
              <a:gdLst/>
              <a:ahLst/>
              <a:cxnLst/>
              <a:rect l="l" t="t" r="r" b="b"/>
              <a:pathLst>
                <a:path w="1035685" h="619125">
                  <a:moveTo>
                    <a:pt x="0" y="619125"/>
                  </a:moveTo>
                  <a:lnTo>
                    <a:pt x="1035176" y="619125"/>
                  </a:lnTo>
                  <a:lnTo>
                    <a:pt x="1035176" y="0"/>
                  </a:lnTo>
                  <a:lnTo>
                    <a:pt x="0" y="0"/>
                  </a:lnTo>
                  <a:lnTo>
                    <a:pt x="0" y="6191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87167" y="2409189"/>
            <a:ext cx="4932045" cy="3624579"/>
            <a:chOff x="2487167" y="2409189"/>
            <a:chExt cx="4932045" cy="3624579"/>
          </a:xfrm>
        </p:grpSpPr>
        <p:sp>
          <p:nvSpPr>
            <p:cNvPr id="11" name="object 11"/>
            <p:cNvSpPr/>
            <p:nvPr/>
          </p:nvSpPr>
          <p:spPr>
            <a:xfrm>
              <a:off x="3157727" y="2415539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154686" y="0"/>
                  </a:moveTo>
                  <a:lnTo>
                    <a:pt x="105777" y="7851"/>
                  </a:lnTo>
                  <a:lnTo>
                    <a:pt x="63313" y="29711"/>
                  </a:lnTo>
                  <a:lnTo>
                    <a:pt x="29833" y="63038"/>
                  </a:lnTo>
                  <a:lnTo>
                    <a:pt x="7882" y="105290"/>
                  </a:lnTo>
                  <a:lnTo>
                    <a:pt x="0" y="153924"/>
                  </a:lnTo>
                  <a:lnTo>
                    <a:pt x="7882" y="202557"/>
                  </a:lnTo>
                  <a:lnTo>
                    <a:pt x="29833" y="244809"/>
                  </a:lnTo>
                  <a:lnTo>
                    <a:pt x="63313" y="278136"/>
                  </a:lnTo>
                  <a:lnTo>
                    <a:pt x="105777" y="299996"/>
                  </a:lnTo>
                  <a:lnTo>
                    <a:pt x="154686" y="307848"/>
                  </a:lnTo>
                  <a:lnTo>
                    <a:pt x="203594" y="299996"/>
                  </a:lnTo>
                  <a:lnTo>
                    <a:pt x="246058" y="278136"/>
                  </a:lnTo>
                  <a:lnTo>
                    <a:pt x="279538" y="244809"/>
                  </a:lnTo>
                  <a:lnTo>
                    <a:pt x="301489" y="202557"/>
                  </a:lnTo>
                  <a:lnTo>
                    <a:pt x="309372" y="153924"/>
                  </a:lnTo>
                  <a:lnTo>
                    <a:pt x="301489" y="105290"/>
                  </a:lnTo>
                  <a:lnTo>
                    <a:pt x="279538" y="63038"/>
                  </a:lnTo>
                  <a:lnTo>
                    <a:pt x="246058" y="29711"/>
                  </a:lnTo>
                  <a:lnTo>
                    <a:pt x="203594" y="7851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57727" y="2415539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0" y="153924"/>
                  </a:moveTo>
                  <a:lnTo>
                    <a:pt x="7882" y="105290"/>
                  </a:lnTo>
                  <a:lnTo>
                    <a:pt x="29833" y="63038"/>
                  </a:lnTo>
                  <a:lnTo>
                    <a:pt x="63313" y="29711"/>
                  </a:lnTo>
                  <a:lnTo>
                    <a:pt x="105777" y="7851"/>
                  </a:lnTo>
                  <a:lnTo>
                    <a:pt x="154686" y="0"/>
                  </a:lnTo>
                  <a:lnTo>
                    <a:pt x="203594" y="7851"/>
                  </a:lnTo>
                  <a:lnTo>
                    <a:pt x="246058" y="29711"/>
                  </a:lnTo>
                  <a:lnTo>
                    <a:pt x="279538" y="63038"/>
                  </a:lnTo>
                  <a:lnTo>
                    <a:pt x="301489" y="105290"/>
                  </a:lnTo>
                  <a:lnTo>
                    <a:pt x="309372" y="153924"/>
                  </a:lnTo>
                  <a:lnTo>
                    <a:pt x="301489" y="202557"/>
                  </a:lnTo>
                  <a:lnTo>
                    <a:pt x="279538" y="244809"/>
                  </a:lnTo>
                  <a:lnTo>
                    <a:pt x="246058" y="278136"/>
                  </a:lnTo>
                  <a:lnTo>
                    <a:pt x="203594" y="299996"/>
                  </a:lnTo>
                  <a:lnTo>
                    <a:pt x="154686" y="307848"/>
                  </a:lnTo>
                  <a:lnTo>
                    <a:pt x="105777" y="299996"/>
                  </a:lnTo>
                  <a:lnTo>
                    <a:pt x="63313" y="278136"/>
                  </a:lnTo>
                  <a:lnTo>
                    <a:pt x="29833" y="244809"/>
                  </a:lnTo>
                  <a:lnTo>
                    <a:pt x="7882" y="202557"/>
                  </a:lnTo>
                  <a:lnTo>
                    <a:pt x="0" y="1539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57727" y="288645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154686" y="0"/>
                  </a:move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6"/>
                  </a:lnTo>
                  <a:lnTo>
                    <a:pt x="7882" y="203594"/>
                  </a:lnTo>
                  <a:lnTo>
                    <a:pt x="29833" y="246058"/>
                  </a:lnTo>
                  <a:lnTo>
                    <a:pt x="63313" y="279538"/>
                  </a:lnTo>
                  <a:lnTo>
                    <a:pt x="105777" y="301489"/>
                  </a:lnTo>
                  <a:lnTo>
                    <a:pt x="154686" y="309372"/>
                  </a:lnTo>
                  <a:lnTo>
                    <a:pt x="203594" y="301489"/>
                  </a:lnTo>
                  <a:lnTo>
                    <a:pt x="246058" y="279538"/>
                  </a:lnTo>
                  <a:lnTo>
                    <a:pt x="279538" y="246058"/>
                  </a:lnTo>
                  <a:lnTo>
                    <a:pt x="301489" y="203594"/>
                  </a:lnTo>
                  <a:lnTo>
                    <a:pt x="309372" y="154686"/>
                  </a:lnTo>
                  <a:lnTo>
                    <a:pt x="301489" y="105777"/>
                  </a:lnTo>
                  <a:lnTo>
                    <a:pt x="279538" y="63313"/>
                  </a:lnTo>
                  <a:lnTo>
                    <a:pt x="246058" y="29833"/>
                  </a:lnTo>
                  <a:lnTo>
                    <a:pt x="203594" y="7882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57727" y="288645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0" y="154686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6" y="0"/>
                  </a:lnTo>
                  <a:lnTo>
                    <a:pt x="203594" y="7882"/>
                  </a:lnTo>
                  <a:lnTo>
                    <a:pt x="246058" y="29833"/>
                  </a:lnTo>
                  <a:lnTo>
                    <a:pt x="279538" y="63313"/>
                  </a:lnTo>
                  <a:lnTo>
                    <a:pt x="301489" y="105777"/>
                  </a:lnTo>
                  <a:lnTo>
                    <a:pt x="309372" y="154686"/>
                  </a:lnTo>
                  <a:lnTo>
                    <a:pt x="301489" y="203594"/>
                  </a:lnTo>
                  <a:lnTo>
                    <a:pt x="279538" y="246058"/>
                  </a:lnTo>
                  <a:lnTo>
                    <a:pt x="246058" y="279538"/>
                  </a:lnTo>
                  <a:lnTo>
                    <a:pt x="203594" y="301489"/>
                  </a:lnTo>
                  <a:lnTo>
                    <a:pt x="154686" y="309372"/>
                  </a:lnTo>
                  <a:lnTo>
                    <a:pt x="105777" y="301489"/>
                  </a:lnTo>
                  <a:lnTo>
                    <a:pt x="63313" y="279538"/>
                  </a:lnTo>
                  <a:lnTo>
                    <a:pt x="29833" y="246058"/>
                  </a:lnTo>
                  <a:lnTo>
                    <a:pt x="7882" y="203594"/>
                  </a:lnTo>
                  <a:lnTo>
                    <a:pt x="0" y="15468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7727" y="335889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154686" y="0"/>
                  </a:move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6"/>
                  </a:lnTo>
                  <a:lnTo>
                    <a:pt x="7882" y="203594"/>
                  </a:lnTo>
                  <a:lnTo>
                    <a:pt x="29833" y="246058"/>
                  </a:lnTo>
                  <a:lnTo>
                    <a:pt x="63313" y="279538"/>
                  </a:lnTo>
                  <a:lnTo>
                    <a:pt x="105777" y="301489"/>
                  </a:lnTo>
                  <a:lnTo>
                    <a:pt x="154686" y="309371"/>
                  </a:lnTo>
                  <a:lnTo>
                    <a:pt x="203594" y="301489"/>
                  </a:lnTo>
                  <a:lnTo>
                    <a:pt x="246058" y="279538"/>
                  </a:lnTo>
                  <a:lnTo>
                    <a:pt x="279538" y="246058"/>
                  </a:lnTo>
                  <a:lnTo>
                    <a:pt x="301489" y="203594"/>
                  </a:lnTo>
                  <a:lnTo>
                    <a:pt x="309372" y="154686"/>
                  </a:lnTo>
                  <a:lnTo>
                    <a:pt x="301489" y="105777"/>
                  </a:lnTo>
                  <a:lnTo>
                    <a:pt x="279538" y="63313"/>
                  </a:lnTo>
                  <a:lnTo>
                    <a:pt x="246058" y="29833"/>
                  </a:lnTo>
                  <a:lnTo>
                    <a:pt x="203594" y="7882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7727" y="335889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0" y="154686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6" y="0"/>
                  </a:lnTo>
                  <a:lnTo>
                    <a:pt x="203594" y="7882"/>
                  </a:lnTo>
                  <a:lnTo>
                    <a:pt x="246058" y="29833"/>
                  </a:lnTo>
                  <a:lnTo>
                    <a:pt x="279538" y="63313"/>
                  </a:lnTo>
                  <a:lnTo>
                    <a:pt x="301489" y="105777"/>
                  </a:lnTo>
                  <a:lnTo>
                    <a:pt x="309372" y="154686"/>
                  </a:lnTo>
                  <a:lnTo>
                    <a:pt x="301489" y="203594"/>
                  </a:lnTo>
                  <a:lnTo>
                    <a:pt x="279538" y="246058"/>
                  </a:lnTo>
                  <a:lnTo>
                    <a:pt x="246058" y="279538"/>
                  </a:lnTo>
                  <a:lnTo>
                    <a:pt x="203594" y="301489"/>
                  </a:lnTo>
                  <a:lnTo>
                    <a:pt x="154686" y="309371"/>
                  </a:lnTo>
                  <a:lnTo>
                    <a:pt x="105777" y="301489"/>
                  </a:lnTo>
                  <a:lnTo>
                    <a:pt x="63313" y="279538"/>
                  </a:lnTo>
                  <a:lnTo>
                    <a:pt x="29833" y="246058"/>
                  </a:lnTo>
                  <a:lnTo>
                    <a:pt x="7882" y="203594"/>
                  </a:lnTo>
                  <a:lnTo>
                    <a:pt x="0" y="15468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57727" y="3831336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154686" y="0"/>
                  </a:moveTo>
                  <a:lnTo>
                    <a:pt x="105777" y="7851"/>
                  </a:lnTo>
                  <a:lnTo>
                    <a:pt x="63313" y="29711"/>
                  </a:lnTo>
                  <a:lnTo>
                    <a:pt x="29833" y="63038"/>
                  </a:lnTo>
                  <a:lnTo>
                    <a:pt x="7882" y="105290"/>
                  </a:lnTo>
                  <a:lnTo>
                    <a:pt x="0" y="153924"/>
                  </a:lnTo>
                  <a:lnTo>
                    <a:pt x="7882" y="202557"/>
                  </a:lnTo>
                  <a:lnTo>
                    <a:pt x="29833" y="244809"/>
                  </a:lnTo>
                  <a:lnTo>
                    <a:pt x="63313" y="278136"/>
                  </a:lnTo>
                  <a:lnTo>
                    <a:pt x="105777" y="299996"/>
                  </a:lnTo>
                  <a:lnTo>
                    <a:pt x="154686" y="307847"/>
                  </a:lnTo>
                  <a:lnTo>
                    <a:pt x="203594" y="299996"/>
                  </a:lnTo>
                  <a:lnTo>
                    <a:pt x="246058" y="278136"/>
                  </a:lnTo>
                  <a:lnTo>
                    <a:pt x="279538" y="244809"/>
                  </a:lnTo>
                  <a:lnTo>
                    <a:pt x="301489" y="202557"/>
                  </a:lnTo>
                  <a:lnTo>
                    <a:pt x="309372" y="153924"/>
                  </a:lnTo>
                  <a:lnTo>
                    <a:pt x="301489" y="105290"/>
                  </a:lnTo>
                  <a:lnTo>
                    <a:pt x="279538" y="63038"/>
                  </a:lnTo>
                  <a:lnTo>
                    <a:pt x="246058" y="29711"/>
                  </a:lnTo>
                  <a:lnTo>
                    <a:pt x="203594" y="7851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57727" y="3831336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0" y="153924"/>
                  </a:moveTo>
                  <a:lnTo>
                    <a:pt x="7882" y="105290"/>
                  </a:lnTo>
                  <a:lnTo>
                    <a:pt x="29833" y="63038"/>
                  </a:lnTo>
                  <a:lnTo>
                    <a:pt x="63313" y="29711"/>
                  </a:lnTo>
                  <a:lnTo>
                    <a:pt x="105777" y="7851"/>
                  </a:lnTo>
                  <a:lnTo>
                    <a:pt x="154686" y="0"/>
                  </a:lnTo>
                  <a:lnTo>
                    <a:pt x="203594" y="7851"/>
                  </a:lnTo>
                  <a:lnTo>
                    <a:pt x="246058" y="29711"/>
                  </a:lnTo>
                  <a:lnTo>
                    <a:pt x="279538" y="63038"/>
                  </a:lnTo>
                  <a:lnTo>
                    <a:pt x="301489" y="105290"/>
                  </a:lnTo>
                  <a:lnTo>
                    <a:pt x="309372" y="153924"/>
                  </a:lnTo>
                  <a:lnTo>
                    <a:pt x="301489" y="202557"/>
                  </a:lnTo>
                  <a:lnTo>
                    <a:pt x="279538" y="244809"/>
                  </a:lnTo>
                  <a:lnTo>
                    <a:pt x="246058" y="278136"/>
                  </a:lnTo>
                  <a:lnTo>
                    <a:pt x="203594" y="299996"/>
                  </a:lnTo>
                  <a:lnTo>
                    <a:pt x="154686" y="307847"/>
                  </a:lnTo>
                  <a:lnTo>
                    <a:pt x="105777" y="299996"/>
                  </a:lnTo>
                  <a:lnTo>
                    <a:pt x="63313" y="278136"/>
                  </a:lnTo>
                  <a:lnTo>
                    <a:pt x="29833" y="244809"/>
                  </a:lnTo>
                  <a:lnTo>
                    <a:pt x="7882" y="202557"/>
                  </a:lnTo>
                  <a:lnTo>
                    <a:pt x="0" y="1539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57727" y="4302251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154686" y="0"/>
                  </a:move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6"/>
                  </a:lnTo>
                  <a:lnTo>
                    <a:pt x="7882" y="203594"/>
                  </a:lnTo>
                  <a:lnTo>
                    <a:pt x="29833" y="246058"/>
                  </a:lnTo>
                  <a:lnTo>
                    <a:pt x="63313" y="279538"/>
                  </a:lnTo>
                  <a:lnTo>
                    <a:pt x="105777" y="301489"/>
                  </a:lnTo>
                  <a:lnTo>
                    <a:pt x="154686" y="309372"/>
                  </a:lnTo>
                  <a:lnTo>
                    <a:pt x="203594" y="301489"/>
                  </a:lnTo>
                  <a:lnTo>
                    <a:pt x="246058" y="279538"/>
                  </a:lnTo>
                  <a:lnTo>
                    <a:pt x="279538" y="246058"/>
                  </a:lnTo>
                  <a:lnTo>
                    <a:pt x="301489" y="203594"/>
                  </a:lnTo>
                  <a:lnTo>
                    <a:pt x="309372" y="154686"/>
                  </a:lnTo>
                  <a:lnTo>
                    <a:pt x="301489" y="105777"/>
                  </a:lnTo>
                  <a:lnTo>
                    <a:pt x="279538" y="63313"/>
                  </a:lnTo>
                  <a:lnTo>
                    <a:pt x="246058" y="29833"/>
                  </a:lnTo>
                  <a:lnTo>
                    <a:pt x="203594" y="7882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57727" y="4302251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0" y="154686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6" y="0"/>
                  </a:lnTo>
                  <a:lnTo>
                    <a:pt x="203594" y="7882"/>
                  </a:lnTo>
                  <a:lnTo>
                    <a:pt x="246058" y="29833"/>
                  </a:lnTo>
                  <a:lnTo>
                    <a:pt x="279538" y="63313"/>
                  </a:lnTo>
                  <a:lnTo>
                    <a:pt x="301489" y="105777"/>
                  </a:lnTo>
                  <a:lnTo>
                    <a:pt x="309372" y="154686"/>
                  </a:lnTo>
                  <a:lnTo>
                    <a:pt x="301489" y="203594"/>
                  </a:lnTo>
                  <a:lnTo>
                    <a:pt x="279538" y="246058"/>
                  </a:lnTo>
                  <a:lnTo>
                    <a:pt x="246058" y="279538"/>
                  </a:lnTo>
                  <a:lnTo>
                    <a:pt x="203594" y="301489"/>
                  </a:lnTo>
                  <a:lnTo>
                    <a:pt x="154686" y="309372"/>
                  </a:lnTo>
                  <a:lnTo>
                    <a:pt x="105777" y="301489"/>
                  </a:lnTo>
                  <a:lnTo>
                    <a:pt x="63313" y="279538"/>
                  </a:lnTo>
                  <a:lnTo>
                    <a:pt x="29833" y="246058"/>
                  </a:lnTo>
                  <a:lnTo>
                    <a:pt x="7882" y="203594"/>
                  </a:lnTo>
                  <a:lnTo>
                    <a:pt x="0" y="15468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57727" y="4774691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154686" y="0"/>
                  </a:move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5"/>
                  </a:lnTo>
                  <a:lnTo>
                    <a:pt x="7882" y="203594"/>
                  </a:lnTo>
                  <a:lnTo>
                    <a:pt x="29833" y="246058"/>
                  </a:lnTo>
                  <a:lnTo>
                    <a:pt x="63313" y="279538"/>
                  </a:lnTo>
                  <a:lnTo>
                    <a:pt x="105777" y="301489"/>
                  </a:lnTo>
                  <a:lnTo>
                    <a:pt x="154686" y="309371"/>
                  </a:lnTo>
                  <a:lnTo>
                    <a:pt x="203594" y="301489"/>
                  </a:lnTo>
                  <a:lnTo>
                    <a:pt x="246058" y="279538"/>
                  </a:lnTo>
                  <a:lnTo>
                    <a:pt x="279538" y="246058"/>
                  </a:lnTo>
                  <a:lnTo>
                    <a:pt x="301489" y="203594"/>
                  </a:lnTo>
                  <a:lnTo>
                    <a:pt x="309372" y="154685"/>
                  </a:lnTo>
                  <a:lnTo>
                    <a:pt x="301489" y="105777"/>
                  </a:lnTo>
                  <a:lnTo>
                    <a:pt x="279538" y="63313"/>
                  </a:lnTo>
                  <a:lnTo>
                    <a:pt x="246058" y="29833"/>
                  </a:lnTo>
                  <a:lnTo>
                    <a:pt x="203594" y="7882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57727" y="4774691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0" y="154685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6" y="0"/>
                  </a:lnTo>
                  <a:lnTo>
                    <a:pt x="203594" y="7882"/>
                  </a:lnTo>
                  <a:lnTo>
                    <a:pt x="246058" y="29833"/>
                  </a:lnTo>
                  <a:lnTo>
                    <a:pt x="279538" y="63313"/>
                  </a:lnTo>
                  <a:lnTo>
                    <a:pt x="301489" y="105777"/>
                  </a:lnTo>
                  <a:lnTo>
                    <a:pt x="309372" y="154685"/>
                  </a:lnTo>
                  <a:lnTo>
                    <a:pt x="301489" y="203594"/>
                  </a:lnTo>
                  <a:lnTo>
                    <a:pt x="279538" y="246058"/>
                  </a:lnTo>
                  <a:lnTo>
                    <a:pt x="246058" y="279538"/>
                  </a:lnTo>
                  <a:lnTo>
                    <a:pt x="203594" y="301489"/>
                  </a:lnTo>
                  <a:lnTo>
                    <a:pt x="154686" y="309371"/>
                  </a:lnTo>
                  <a:lnTo>
                    <a:pt x="105777" y="301489"/>
                  </a:lnTo>
                  <a:lnTo>
                    <a:pt x="63313" y="279538"/>
                  </a:lnTo>
                  <a:lnTo>
                    <a:pt x="29833" y="246058"/>
                  </a:lnTo>
                  <a:lnTo>
                    <a:pt x="7882" y="203594"/>
                  </a:lnTo>
                  <a:lnTo>
                    <a:pt x="0" y="15468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57727" y="5247132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154686" y="0"/>
                  </a:move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6"/>
                  </a:lnTo>
                  <a:lnTo>
                    <a:pt x="7882" y="203594"/>
                  </a:lnTo>
                  <a:lnTo>
                    <a:pt x="29833" y="246058"/>
                  </a:lnTo>
                  <a:lnTo>
                    <a:pt x="63313" y="279538"/>
                  </a:lnTo>
                  <a:lnTo>
                    <a:pt x="105777" y="301489"/>
                  </a:lnTo>
                  <a:lnTo>
                    <a:pt x="154686" y="309372"/>
                  </a:lnTo>
                  <a:lnTo>
                    <a:pt x="203594" y="301489"/>
                  </a:lnTo>
                  <a:lnTo>
                    <a:pt x="246058" y="279538"/>
                  </a:lnTo>
                  <a:lnTo>
                    <a:pt x="279538" y="246058"/>
                  </a:lnTo>
                  <a:lnTo>
                    <a:pt x="301489" y="203594"/>
                  </a:lnTo>
                  <a:lnTo>
                    <a:pt x="309372" y="154686"/>
                  </a:lnTo>
                  <a:lnTo>
                    <a:pt x="301489" y="105777"/>
                  </a:lnTo>
                  <a:lnTo>
                    <a:pt x="279538" y="63313"/>
                  </a:lnTo>
                  <a:lnTo>
                    <a:pt x="246058" y="29833"/>
                  </a:lnTo>
                  <a:lnTo>
                    <a:pt x="203594" y="7882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57727" y="5247132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0" y="154686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6" y="0"/>
                  </a:lnTo>
                  <a:lnTo>
                    <a:pt x="203594" y="7882"/>
                  </a:lnTo>
                  <a:lnTo>
                    <a:pt x="246058" y="29833"/>
                  </a:lnTo>
                  <a:lnTo>
                    <a:pt x="279538" y="63313"/>
                  </a:lnTo>
                  <a:lnTo>
                    <a:pt x="301489" y="105777"/>
                  </a:lnTo>
                  <a:lnTo>
                    <a:pt x="309372" y="154686"/>
                  </a:lnTo>
                  <a:lnTo>
                    <a:pt x="301489" y="203594"/>
                  </a:lnTo>
                  <a:lnTo>
                    <a:pt x="279538" y="246058"/>
                  </a:lnTo>
                  <a:lnTo>
                    <a:pt x="246058" y="279538"/>
                  </a:lnTo>
                  <a:lnTo>
                    <a:pt x="203594" y="301489"/>
                  </a:lnTo>
                  <a:lnTo>
                    <a:pt x="154686" y="309372"/>
                  </a:lnTo>
                  <a:lnTo>
                    <a:pt x="105777" y="301489"/>
                  </a:lnTo>
                  <a:lnTo>
                    <a:pt x="63313" y="279538"/>
                  </a:lnTo>
                  <a:lnTo>
                    <a:pt x="29833" y="246058"/>
                  </a:lnTo>
                  <a:lnTo>
                    <a:pt x="7882" y="203594"/>
                  </a:lnTo>
                  <a:lnTo>
                    <a:pt x="0" y="15468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7727" y="5719572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154686" y="0"/>
                  </a:moveTo>
                  <a:lnTo>
                    <a:pt x="105777" y="7846"/>
                  </a:lnTo>
                  <a:lnTo>
                    <a:pt x="63313" y="29697"/>
                  </a:lnTo>
                  <a:lnTo>
                    <a:pt x="29833" y="63016"/>
                  </a:lnTo>
                  <a:lnTo>
                    <a:pt x="7882" y="105270"/>
                  </a:lnTo>
                  <a:lnTo>
                    <a:pt x="0" y="153923"/>
                  </a:lnTo>
                  <a:lnTo>
                    <a:pt x="7882" y="202577"/>
                  </a:lnTo>
                  <a:lnTo>
                    <a:pt x="29833" y="244831"/>
                  </a:lnTo>
                  <a:lnTo>
                    <a:pt x="63313" y="278150"/>
                  </a:lnTo>
                  <a:lnTo>
                    <a:pt x="105777" y="300001"/>
                  </a:lnTo>
                  <a:lnTo>
                    <a:pt x="154686" y="307847"/>
                  </a:lnTo>
                  <a:lnTo>
                    <a:pt x="203594" y="300001"/>
                  </a:lnTo>
                  <a:lnTo>
                    <a:pt x="246058" y="278150"/>
                  </a:lnTo>
                  <a:lnTo>
                    <a:pt x="279538" y="244831"/>
                  </a:lnTo>
                  <a:lnTo>
                    <a:pt x="301489" y="202577"/>
                  </a:lnTo>
                  <a:lnTo>
                    <a:pt x="309372" y="153923"/>
                  </a:lnTo>
                  <a:lnTo>
                    <a:pt x="301489" y="105270"/>
                  </a:lnTo>
                  <a:lnTo>
                    <a:pt x="279538" y="63016"/>
                  </a:lnTo>
                  <a:lnTo>
                    <a:pt x="246058" y="29697"/>
                  </a:lnTo>
                  <a:lnTo>
                    <a:pt x="203594" y="7846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57727" y="5719572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0" y="153923"/>
                  </a:moveTo>
                  <a:lnTo>
                    <a:pt x="7882" y="105270"/>
                  </a:lnTo>
                  <a:lnTo>
                    <a:pt x="29833" y="63016"/>
                  </a:lnTo>
                  <a:lnTo>
                    <a:pt x="63313" y="29697"/>
                  </a:lnTo>
                  <a:lnTo>
                    <a:pt x="105777" y="7846"/>
                  </a:lnTo>
                  <a:lnTo>
                    <a:pt x="154686" y="0"/>
                  </a:lnTo>
                  <a:lnTo>
                    <a:pt x="203594" y="7846"/>
                  </a:lnTo>
                  <a:lnTo>
                    <a:pt x="246058" y="29697"/>
                  </a:lnTo>
                  <a:lnTo>
                    <a:pt x="279538" y="63016"/>
                  </a:lnTo>
                  <a:lnTo>
                    <a:pt x="301489" y="105270"/>
                  </a:lnTo>
                  <a:lnTo>
                    <a:pt x="309372" y="153923"/>
                  </a:lnTo>
                  <a:lnTo>
                    <a:pt x="301489" y="202577"/>
                  </a:lnTo>
                  <a:lnTo>
                    <a:pt x="279538" y="244831"/>
                  </a:lnTo>
                  <a:lnTo>
                    <a:pt x="246058" y="278150"/>
                  </a:lnTo>
                  <a:lnTo>
                    <a:pt x="203594" y="300001"/>
                  </a:lnTo>
                  <a:lnTo>
                    <a:pt x="154686" y="307847"/>
                  </a:lnTo>
                  <a:lnTo>
                    <a:pt x="105777" y="300001"/>
                  </a:lnTo>
                  <a:lnTo>
                    <a:pt x="63313" y="278150"/>
                  </a:lnTo>
                  <a:lnTo>
                    <a:pt x="29833" y="244831"/>
                  </a:lnTo>
                  <a:lnTo>
                    <a:pt x="7882" y="202577"/>
                  </a:lnTo>
                  <a:lnTo>
                    <a:pt x="0" y="15392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51475" y="4802123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20" h="281939">
                  <a:moveTo>
                    <a:pt x="137160" y="0"/>
                  </a:moveTo>
                  <a:lnTo>
                    <a:pt x="93829" y="7187"/>
                  </a:lnTo>
                  <a:lnTo>
                    <a:pt x="56180" y="27200"/>
                  </a:lnTo>
                  <a:lnTo>
                    <a:pt x="26481" y="57716"/>
                  </a:lnTo>
                  <a:lnTo>
                    <a:pt x="6998" y="96414"/>
                  </a:lnTo>
                  <a:lnTo>
                    <a:pt x="0" y="140969"/>
                  </a:lnTo>
                  <a:lnTo>
                    <a:pt x="6998" y="185525"/>
                  </a:lnTo>
                  <a:lnTo>
                    <a:pt x="26481" y="224223"/>
                  </a:lnTo>
                  <a:lnTo>
                    <a:pt x="56180" y="254739"/>
                  </a:lnTo>
                  <a:lnTo>
                    <a:pt x="93829" y="274752"/>
                  </a:lnTo>
                  <a:lnTo>
                    <a:pt x="137160" y="281939"/>
                  </a:lnTo>
                  <a:lnTo>
                    <a:pt x="180490" y="274752"/>
                  </a:lnTo>
                  <a:lnTo>
                    <a:pt x="218139" y="254739"/>
                  </a:lnTo>
                  <a:lnTo>
                    <a:pt x="247838" y="224223"/>
                  </a:lnTo>
                  <a:lnTo>
                    <a:pt x="267321" y="185525"/>
                  </a:lnTo>
                  <a:lnTo>
                    <a:pt x="274320" y="140969"/>
                  </a:lnTo>
                  <a:lnTo>
                    <a:pt x="267321" y="96414"/>
                  </a:lnTo>
                  <a:lnTo>
                    <a:pt x="247838" y="57716"/>
                  </a:lnTo>
                  <a:lnTo>
                    <a:pt x="218139" y="27200"/>
                  </a:lnTo>
                  <a:lnTo>
                    <a:pt x="180490" y="7187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51475" y="4802123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20" h="281939">
                  <a:moveTo>
                    <a:pt x="0" y="140969"/>
                  </a:moveTo>
                  <a:lnTo>
                    <a:pt x="6998" y="96414"/>
                  </a:lnTo>
                  <a:lnTo>
                    <a:pt x="26481" y="57716"/>
                  </a:lnTo>
                  <a:lnTo>
                    <a:pt x="56180" y="27200"/>
                  </a:lnTo>
                  <a:lnTo>
                    <a:pt x="93829" y="7187"/>
                  </a:lnTo>
                  <a:lnTo>
                    <a:pt x="137160" y="0"/>
                  </a:lnTo>
                  <a:lnTo>
                    <a:pt x="180490" y="7187"/>
                  </a:lnTo>
                  <a:lnTo>
                    <a:pt x="218139" y="27200"/>
                  </a:lnTo>
                  <a:lnTo>
                    <a:pt x="247838" y="57716"/>
                  </a:lnTo>
                  <a:lnTo>
                    <a:pt x="267321" y="96414"/>
                  </a:lnTo>
                  <a:lnTo>
                    <a:pt x="274320" y="140969"/>
                  </a:lnTo>
                  <a:lnTo>
                    <a:pt x="267321" y="185525"/>
                  </a:lnTo>
                  <a:lnTo>
                    <a:pt x="247838" y="224223"/>
                  </a:lnTo>
                  <a:lnTo>
                    <a:pt x="218139" y="254739"/>
                  </a:lnTo>
                  <a:lnTo>
                    <a:pt x="180490" y="274752"/>
                  </a:lnTo>
                  <a:lnTo>
                    <a:pt x="137160" y="281939"/>
                  </a:lnTo>
                  <a:lnTo>
                    <a:pt x="93829" y="274752"/>
                  </a:lnTo>
                  <a:lnTo>
                    <a:pt x="56180" y="254739"/>
                  </a:lnTo>
                  <a:lnTo>
                    <a:pt x="26481" y="224223"/>
                  </a:lnTo>
                  <a:lnTo>
                    <a:pt x="6998" y="185525"/>
                  </a:lnTo>
                  <a:lnTo>
                    <a:pt x="0" y="14096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64052" y="4903723"/>
              <a:ext cx="1528445" cy="975994"/>
            </a:xfrm>
            <a:custGeom>
              <a:avLst/>
              <a:gdLst/>
              <a:ahLst/>
              <a:cxnLst/>
              <a:rect l="l" t="t" r="r" b="b"/>
              <a:pathLst>
                <a:path w="1528445" h="975995">
                  <a:moveTo>
                    <a:pt x="1476590" y="44577"/>
                  </a:moveTo>
                  <a:lnTo>
                    <a:pt x="1424686" y="44577"/>
                  </a:lnTo>
                  <a:lnTo>
                    <a:pt x="1412036" y="44577"/>
                  </a:lnTo>
                  <a:lnTo>
                    <a:pt x="1411732" y="76200"/>
                  </a:lnTo>
                  <a:lnTo>
                    <a:pt x="1476590" y="44577"/>
                  </a:lnTo>
                  <a:close/>
                </a:path>
                <a:path w="1528445" h="975995">
                  <a:moveTo>
                    <a:pt x="1488313" y="38862"/>
                  </a:moveTo>
                  <a:lnTo>
                    <a:pt x="1412494" y="0"/>
                  </a:lnTo>
                  <a:lnTo>
                    <a:pt x="1412163" y="31762"/>
                  </a:lnTo>
                  <a:lnTo>
                    <a:pt x="3048" y="18542"/>
                  </a:lnTo>
                  <a:lnTo>
                    <a:pt x="3048" y="31242"/>
                  </a:lnTo>
                  <a:lnTo>
                    <a:pt x="1412036" y="44462"/>
                  </a:lnTo>
                  <a:lnTo>
                    <a:pt x="1424686" y="44577"/>
                  </a:lnTo>
                  <a:lnTo>
                    <a:pt x="1476832" y="44462"/>
                  </a:lnTo>
                  <a:lnTo>
                    <a:pt x="1488313" y="38862"/>
                  </a:lnTo>
                  <a:close/>
                </a:path>
                <a:path w="1528445" h="975995">
                  <a:moveTo>
                    <a:pt x="1528318" y="139192"/>
                  </a:moveTo>
                  <a:lnTo>
                    <a:pt x="1445514" y="119507"/>
                  </a:lnTo>
                  <a:lnTo>
                    <a:pt x="1450746" y="141859"/>
                  </a:lnTo>
                  <a:lnTo>
                    <a:pt x="1443228" y="142113"/>
                  </a:lnTo>
                  <a:lnTo>
                    <a:pt x="1448333" y="151511"/>
                  </a:lnTo>
                  <a:lnTo>
                    <a:pt x="1651" y="491744"/>
                  </a:lnTo>
                  <a:lnTo>
                    <a:pt x="4445" y="504063"/>
                  </a:lnTo>
                  <a:lnTo>
                    <a:pt x="1454607" y="163055"/>
                  </a:lnTo>
                  <a:lnTo>
                    <a:pt x="1456550" y="166624"/>
                  </a:lnTo>
                  <a:lnTo>
                    <a:pt x="1457464" y="170522"/>
                  </a:lnTo>
                  <a:lnTo>
                    <a:pt x="0" y="964272"/>
                  </a:lnTo>
                  <a:lnTo>
                    <a:pt x="6096" y="975436"/>
                  </a:lnTo>
                  <a:lnTo>
                    <a:pt x="1460487" y="183375"/>
                  </a:lnTo>
                  <a:lnTo>
                    <a:pt x="1462913" y="193675"/>
                  </a:lnTo>
                  <a:lnTo>
                    <a:pt x="1468678" y="188874"/>
                  </a:lnTo>
                  <a:lnTo>
                    <a:pt x="1479677" y="209042"/>
                  </a:lnTo>
                  <a:lnTo>
                    <a:pt x="1511071" y="163957"/>
                  </a:lnTo>
                  <a:lnTo>
                    <a:pt x="1528318" y="139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51475" y="4331207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20" h="280670">
                  <a:moveTo>
                    <a:pt x="137160" y="0"/>
                  </a:moveTo>
                  <a:lnTo>
                    <a:pt x="93829" y="7144"/>
                  </a:lnTo>
                  <a:lnTo>
                    <a:pt x="56180" y="27041"/>
                  </a:lnTo>
                  <a:lnTo>
                    <a:pt x="26481" y="57387"/>
                  </a:lnTo>
                  <a:lnTo>
                    <a:pt x="6998" y="95877"/>
                  </a:lnTo>
                  <a:lnTo>
                    <a:pt x="0" y="140208"/>
                  </a:lnTo>
                  <a:lnTo>
                    <a:pt x="6998" y="184538"/>
                  </a:lnTo>
                  <a:lnTo>
                    <a:pt x="26481" y="223028"/>
                  </a:lnTo>
                  <a:lnTo>
                    <a:pt x="56180" y="253374"/>
                  </a:lnTo>
                  <a:lnTo>
                    <a:pt x="93829" y="273271"/>
                  </a:lnTo>
                  <a:lnTo>
                    <a:pt x="137160" y="280416"/>
                  </a:lnTo>
                  <a:lnTo>
                    <a:pt x="180490" y="273271"/>
                  </a:lnTo>
                  <a:lnTo>
                    <a:pt x="218139" y="253374"/>
                  </a:lnTo>
                  <a:lnTo>
                    <a:pt x="247838" y="223028"/>
                  </a:lnTo>
                  <a:lnTo>
                    <a:pt x="267321" y="184538"/>
                  </a:lnTo>
                  <a:lnTo>
                    <a:pt x="274320" y="140208"/>
                  </a:lnTo>
                  <a:lnTo>
                    <a:pt x="267321" y="95877"/>
                  </a:lnTo>
                  <a:lnTo>
                    <a:pt x="247838" y="57387"/>
                  </a:lnTo>
                  <a:lnTo>
                    <a:pt x="218139" y="27041"/>
                  </a:lnTo>
                  <a:lnTo>
                    <a:pt x="180490" y="71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51475" y="4331207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20" h="280670">
                  <a:moveTo>
                    <a:pt x="0" y="140208"/>
                  </a:moveTo>
                  <a:lnTo>
                    <a:pt x="6998" y="95877"/>
                  </a:lnTo>
                  <a:lnTo>
                    <a:pt x="26481" y="57387"/>
                  </a:lnTo>
                  <a:lnTo>
                    <a:pt x="56180" y="27041"/>
                  </a:lnTo>
                  <a:lnTo>
                    <a:pt x="93829" y="7144"/>
                  </a:lnTo>
                  <a:lnTo>
                    <a:pt x="137160" y="0"/>
                  </a:lnTo>
                  <a:lnTo>
                    <a:pt x="180490" y="7144"/>
                  </a:lnTo>
                  <a:lnTo>
                    <a:pt x="218139" y="27041"/>
                  </a:lnTo>
                  <a:lnTo>
                    <a:pt x="247838" y="57387"/>
                  </a:lnTo>
                  <a:lnTo>
                    <a:pt x="267321" y="95877"/>
                  </a:lnTo>
                  <a:lnTo>
                    <a:pt x="274320" y="140208"/>
                  </a:lnTo>
                  <a:lnTo>
                    <a:pt x="267321" y="184538"/>
                  </a:lnTo>
                  <a:lnTo>
                    <a:pt x="247838" y="223028"/>
                  </a:lnTo>
                  <a:lnTo>
                    <a:pt x="218139" y="253374"/>
                  </a:lnTo>
                  <a:lnTo>
                    <a:pt x="180490" y="273271"/>
                  </a:lnTo>
                  <a:lnTo>
                    <a:pt x="137160" y="280416"/>
                  </a:lnTo>
                  <a:lnTo>
                    <a:pt x="93829" y="273271"/>
                  </a:lnTo>
                  <a:lnTo>
                    <a:pt x="56180" y="253374"/>
                  </a:lnTo>
                  <a:lnTo>
                    <a:pt x="26481" y="223028"/>
                  </a:lnTo>
                  <a:lnTo>
                    <a:pt x="6998" y="184538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65067" y="4451604"/>
              <a:ext cx="1487805" cy="504825"/>
            </a:xfrm>
            <a:custGeom>
              <a:avLst/>
              <a:gdLst/>
              <a:ahLst/>
              <a:cxnLst/>
              <a:rect l="l" t="t" r="r" b="b"/>
              <a:pathLst>
                <a:path w="1487804" h="504825">
                  <a:moveTo>
                    <a:pt x="1412849" y="474453"/>
                  </a:moveTo>
                  <a:lnTo>
                    <a:pt x="1402969" y="504571"/>
                  </a:lnTo>
                  <a:lnTo>
                    <a:pt x="1487297" y="492125"/>
                  </a:lnTo>
                  <a:lnTo>
                    <a:pt x="1473435" y="478409"/>
                  </a:lnTo>
                  <a:lnTo>
                    <a:pt x="1424940" y="478409"/>
                  </a:lnTo>
                  <a:lnTo>
                    <a:pt x="1412849" y="474453"/>
                  </a:lnTo>
                  <a:close/>
                </a:path>
                <a:path w="1487804" h="504825">
                  <a:moveTo>
                    <a:pt x="1416806" y="462393"/>
                  </a:moveTo>
                  <a:lnTo>
                    <a:pt x="1412849" y="474453"/>
                  </a:lnTo>
                  <a:lnTo>
                    <a:pt x="1424940" y="478409"/>
                  </a:lnTo>
                  <a:lnTo>
                    <a:pt x="1428877" y="466344"/>
                  </a:lnTo>
                  <a:lnTo>
                    <a:pt x="1416806" y="462393"/>
                  </a:lnTo>
                  <a:close/>
                </a:path>
                <a:path w="1487804" h="504825">
                  <a:moveTo>
                    <a:pt x="1426718" y="432181"/>
                  </a:moveTo>
                  <a:lnTo>
                    <a:pt x="1416806" y="462393"/>
                  </a:lnTo>
                  <a:lnTo>
                    <a:pt x="1428877" y="466344"/>
                  </a:lnTo>
                  <a:lnTo>
                    <a:pt x="1424940" y="478409"/>
                  </a:lnTo>
                  <a:lnTo>
                    <a:pt x="1473435" y="478409"/>
                  </a:lnTo>
                  <a:lnTo>
                    <a:pt x="1426718" y="432181"/>
                  </a:lnTo>
                  <a:close/>
                </a:path>
                <a:path w="1487804" h="504825">
                  <a:moveTo>
                    <a:pt x="4064" y="0"/>
                  </a:moveTo>
                  <a:lnTo>
                    <a:pt x="0" y="12192"/>
                  </a:lnTo>
                  <a:lnTo>
                    <a:pt x="1412849" y="474453"/>
                  </a:lnTo>
                  <a:lnTo>
                    <a:pt x="1416806" y="462393"/>
                  </a:lnTo>
                  <a:lnTo>
                    <a:pt x="4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51475" y="3858767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20" h="280670">
                  <a:moveTo>
                    <a:pt x="137160" y="0"/>
                  </a:moveTo>
                  <a:lnTo>
                    <a:pt x="93829" y="7144"/>
                  </a:lnTo>
                  <a:lnTo>
                    <a:pt x="56180" y="27041"/>
                  </a:lnTo>
                  <a:lnTo>
                    <a:pt x="26481" y="57387"/>
                  </a:lnTo>
                  <a:lnTo>
                    <a:pt x="6998" y="95877"/>
                  </a:lnTo>
                  <a:lnTo>
                    <a:pt x="0" y="140207"/>
                  </a:lnTo>
                  <a:lnTo>
                    <a:pt x="6998" y="184538"/>
                  </a:lnTo>
                  <a:lnTo>
                    <a:pt x="26481" y="223028"/>
                  </a:lnTo>
                  <a:lnTo>
                    <a:pt x="56180" y="253374"/>
                  </a:lnTo>
                  <a:lnTo>
                    <a:pt x="93829" y="273271"/>
                  </a:lnTo>
                  <a:lnTo>
                    <a:pt x="137160" y="280415"/>
                  </a:lnTo>
                  <a:lnTo>
                    <a:pt x="180490" y="273271"/>
                  </a:lnTo>
                  <a:lnTo>
                    <a:pt x="218139" y="253374"/>
                  </a:lnTo>
                  <a:lnTo>
                    <a:pt x="247838" y="223028"/>
                  </a:lnTo>
                  <a:lnTo>
                    <a:pt x="267321" y="184538"/>
                  </a:lnTo>
                  <a:lnTo>
                    <a:pt x="274320" y="140207"/>
                  </a:lnTo>
                  <a:lnTo>
                    <a:pt x="267321" y="95877"/>
                  </a:lnTo>
                  <a:lnTo>
                    <a:pt x="247838" y="57387"/>
                  </a:lnTo>
                  <a:lnTo>
                    <a:pt x="218139" y="27041"/>
                  </a:lnTo>
                  <a:lnTo>
                    <a:pt x="180490" y="71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51475" y="3858767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20" h="280670">
                  <a:moveTo>
                    <a:pt x="0" y="140207"/>
                  </a:moveTo>
                  <a:lnTo>
                    <a:pt x="6998" y="95877"/>
                  </a:lnTo>
                  <a:lnTo>
                    <a:pt x="26481" y="57387"/>
                  </a:lnTo>
                  <a:lnTo>
                    <a:pt x="56180" y="27041"/>
                  </a:lnTo>
                  <a:lnTo>
                    <a:pt x="93829" y="7144"/>
                  </a:lnTo>
                  <a:lnTo>
                    <a:pt x="137160" y="0"/>
                  </a:lnTo>
                  <a:lnTo>
                    <a:pt x="180490" y="7144"/>
                  </a:lnTo>
                  <a:lnTo>
                    <a:pt x="218139" y="27041"/>
                  </a:lnTo>
                  <a:lnTo>
                    <a:pt x="247838" y="57387"/>
                  </a:lnTo>
                  <a:lnTo>
                    <a:pt x="267321" y="95877"/>
                  </a:lnTo>
                  <a:lnTo>
                    <a:pt x="274320" y="140207"/>
                  </a:lnTo>
                  <a:lnTo>
                    <a:pt x="267321" y="184538"/>
                  </a:lnTo>
                  <a:lnTo>
                    <a:pt x="247838" y="223028"/>
                  </a:lnTo>
                  <a:lnTo>
                    <a:pt x="218139" y="253374"/>
                  </a:lnTo>
                  <a:lnTo>
                    <a:pt x="180490" y="273271"/>
                  </a:lnTo>
                  <a:lnTo>
                    <a:pt x="137160" y="280415"/>
                  </a:lnTo>
                  <a:lnTo>
                    <a:pt x="93829" y="273271"/>
                  </a:lnTo>
                  <a:lnTo>
                    <a:pt x="56180" y="253374"/>
                  </a:lnTo>
                  <a:lnTo>
                    <a:pt x="26481" y="223028"/>
                  </a:lnTo>
                  <a:lnTo>
                    <a:pt x="6998" y="184538"/>
                  </a:lnTo>
                  <a:lnTo>
                    <a:pt x="0" y="14020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63670" y="3979925"/>
              <a:ext cx="1489075" cy="963294"/>
            </a:xfrm>
            <a:custGeom>
              <a:avLst/>
              <a:gdLst/>
              <a:ahLst/>
              <a:cxnLst/>
              <a:rect l="l" t="t" r="r" b="b"/>
              <a:pathLst>
                <a:path w="1489075" h="963295">
                  <a:moveTo>
                    <a:pt x="1421214" y="927304"/>
                  </a:moveTo>
                  <a:lnTo>
                    <a:pt x="1403984" y="954024"/>
                  </a:lnTo>
                  <a:lnTo>
                    <a:pt x="1488693" y="963294"/>
                  </a:lnTo>
                  <a:lnTo>
                    <a:pt x="1471455" y="934212"/>
                  </a:lnTo>
                  <a:lnTo>
                    <a:pt x="1431925" y="934212"/>
                  </a:lnTo>
                  <a:lnTo>
                    <a:pt x="1421214" y="927304"/>
                  </a:lnTo>
                  <a:close/>
                </a:path>
                <a:path w="1489075" h="963295">
                  <a:moveTo>
                    <a:pt x="1428087" y="916646"/>
                  </a:moveTo>
                  <a:lnTo>
                    <a:pt x="1421214" y="927304"/>
                  </a:lnTo>
                  <a:lnTo>
                    <a:pt x="1431925" y="934212"/>
                  </a:lnTo>
                  <a:lnTo>
                    <a:pt x="1438782" y="923544"/>
                  </a:lnTo>
                  <a:lnTo>
                    <a:pt x="1428087" y="916646"/>
                  </a:lnTo>
                  <a:close/>
                </a:path>
                <a:path w="1489075" h="963295">
                  <a:moveTo>
                    <a:pt x="1445259" y="890016"/>
                  </a:moveTo>
                  <a:lnTo>
                    <a:pt x="1428087" y="916646"/>
                  </a:lnTo>
                  <a:lnTo>
                    <a:pt x="1438782" y="923544"/>
                  </a:lnTo>
                  <a:lnTo>
                    <a:pt x="1431925" y="934212"/>
                  </a:lnTo>
                  <a:lnTo>
                    <a:pt x="1471455" y="934212"/>
                  </a:lnTo>
                  <a:lnTo>
                    <a:pt x="1445259" y="890016"/>
                  </a:lnTo>
                  <a:close/>
                </a:path>
                <a:path w="1489075" h="963295">
                  <a:moveTo>
                    <a:pt x="6857" y="0"/>
                  </a:moveTo>
                  <a:lnTo>
                    <a:pt x="0" y="10668"/>
                  </a:lnTo>
                  <a:lnTo>
                    <a:pt x="1421214" y="927304"/>
                  </a:lnTo>
                  <a:lnTo>
                    <a:pt x="1428087" y="916646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51475" y="3386327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20" h="281939">
                  <a:moveTo>
                    <a:pt x="137160" y="0"/>
                  </a:moveTo>
                  <a:lnTo>
                    <a:pt x="93829" y="7187"/>
                  </a:lnTo>
                  <a:lnTo>
                    <a:pt x="56180" y="27200"/>
                  </a:lnTo>
                  <a:lnTo>
                    <a:pt x="26481" y="57716"/>
                  </a:lnTo>
                  <a:lnTo>
                    <a:pt x="6998" y="96414"/>
                  </a:lnTo>
                  <a:lnTo>
                    <a:pt x="0" y="140970"/>
                  </a:lnTo>
                  <a:lnTo>
                    <a:pt x="6998" y="185525"/>
                  </a:lnTo>
                  <a:lnTo>
                    <a:pt x="26481" y="224223"/>
                  </a:lnTo>
                  <a:lnTo>
                    <a:pt x="56180" y="254739"/>
                  </a:lnTo>
                  <a:lnTo>
                    <a:pt x="93829" y="274752"/>
                  </a:lnTo>
                  <a:lnTo>
                    <a:pt x="137160" y="281940"/>
                  </a:lnTo>
                  <a:lnTo>
                    <a:pt x="180490" y="274752"/>
                  </a:lnTo>
                  <a:lnTo>
                    <a:pt x="218139" y="254739"/>
                  </a:lnTo>
                  <a:lnTo>
                    <a:pt x="247838" y="224223"/>
                  </a:lnTo>
                  <a:lnTo>
                    <a:pt x="267321" y="185525"/>
                  </a:lnTo>
                  <a:lnTo>
                    <a:pt x="274320" y="140970"/>
                  </a:lnTo>
                  <a:lnTo>
                    <a:pt x="267321" y="96414"/>
                  </a:lnTo>
                  <a:lnTo>
                    <a:pt x="247838" y="57716"/>
                  </a:lnTo>
                  <a:lnTo>
                    <a:pt x="218139" y="27200"/>
                  </a:lnTo>
                  <a:lnTo>
                    <a:pt x="180490" y="7187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51475" y="3386327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20" h="281939">
                  <a:moveTo>
                    <a:pt x="0" y="140970"/>
                  </a:moveTo>
                  <a:lnTo>
                    <a:pt x="6998" y="96414"/>
                  </a:lnTo>
                  <a:lnTo>
                    <a:pt x="26481" y="57716"/>
                  </a:lnTo>
                  <a:lnTo>
                    <a:pt x="56180" y="27200"/>
                  </a:lnTo>
                  <a:lnTo>
                    <a:pt x="93829" y="7187"/>
                  </a:lnTo>
                  <a:lnTo>
                    <a:pt x="137160" y="0"/>
                  </a:lnTo>
                  <a:lnTo>
                    <a:pt x="180490" y="7187"/>
                  </a:lnTo>
                  <a:lnTo>
                    <a:pt x="218139" y="27200"/>
                  </a:lnTo>
                  <a:lnTo>
                    <a:pt x="247838" y="57716"/>
                  </a:lnTo>
                  <a:lnTo>
                    <a:pt x="267321" y="96414"/>
                  </a:lnTo>
                  <a:lnTo>
                    <a:pt x="274320" y="140970"/>
                  </a:lnTo>
                  <a:lnTo>
                    <a:pt x="267321" y="185525"/>
                  </a:lnTo>
                  <a:lnTo>
                    <a:pt x="247838" y="224223"/>
                  </a:lnTo>
                  <a:lnTo>
                    <a:pt x="218139" y="254739"/>
                  </a:lnTo>
                  <a:lnTo>
                    <a:pt x="180490" y="274752"/>
                  </a:lnTo>
                  <a:lnTo>
                    <a:pt x="137160" y="281940"/>
                  </a:lnTo>
                  <a:lnTo>
                    <a:pt x="93829" y="274752"/>
                  </a:lnTo>
                  <a:lnTo>
                    <a:pt x="56180" y="254739"/>
                  </a:lnTo>
                  <a:lnTo>
                    <a:pt x="26481" y="224223"/>
                  </a:lnTo>
                  <a:lnTo>
                    <a:pt x="6998" y="185525"/>
                  </a:lnTo>
                  <a:lnTo>
                    <a:pt x="0" y="14097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61766" y="2563875"/>
              <a:ext cx="1530985" cy="3314700"/>
            </a:xfrm>
            <a:custGeom>
              <a:avLst/>
              <a:gdLst/>
              <a:ahLst/>
              <a:cxnLst/>
              <a:rect l="l" t="t" r="r" b="b"/>
              <a:pathLst>
                <a:path w="1530985" h="3314700">
                  <a:moveTo>
                    <a:pt x="1530604" y="864235"/>
                  </a:moveTo>
                  <a:lnTo>
                    <a:pt x="1513293" y="838581"/>
                  </a:lnTo>
                  <a:lnTo>
                    <a:pt x="1482979" y="793623"/>
                  </a:lnTo>
                  <a:lnTo>
                    <a:pt x="1471650" y="813701"/>
                  </a:lnTo>
                  <a:lnTo>
                    <a:pt x="1466215" y="808990"/>
                  </a:lnTo>
                  <a:lnTo>
                    <a:pt x="1463611" y="819226"/>
                  </a:lnTo>
                  <a:lnTo>
                    <a:pt x="1460373" y="817410"/>
                  </a:lnTo>
                  <a:lnTo>
                    <a:pt x="1460373" y="831951"/>
                  </a:lnTo>
                  <a:lnTo>
                    <a:pt x="1459560" y="835139"/>
                  </a:lnTo>
                  <a:lnTo>
                    <a:pt x="1457109" y="839482"/>
                  </a:lnTo>
                  <a:lnTo>
                    <a:pt x="771880" y="665822"/>
                  </a:lnTo>
                  <a:lnTo>
                    <a:pt x="744550" y="641985"/>
                  </a:lnTo>
                  <a:lnTo>
                    <a:pt x="744550" y="658901"/>
                  </a:lnTo>
                  <a:lnTo>
                    <a:pt x="517766" y="601421"/>
                  </a:lnTo>
                  <a:lnTo>
                    <a:pt x="496646" y="576465"/>
                  </a:lnTo>
                  <a:lnTo>
                    <a:pt x="496646" y="596074"/>
                  </a:lnTo>
                  <a:lnTo>
                    <a:pt x="391020" y="569302"/>
                  </a:lnTo>
                  <a:lnTo>
                    <a:pt x="74091" y="96634"/>
                  </a:lnTo>
                  <a:lnTo>
                    <a:pt x="496646" y="596074"/>
                  </a:lnTo>
                  <a:lnTo>
                    <a:pt x="496646" y="576465"/>
                  </a:lnTo>
                  <a:lnTo>
                    <a:pt x="64236" y="65468"/>
                  </a:lnTo>
                  <a:lnTo>
                    <a:pt x="744550" y="658901"/>
                  </a:lnTo>
                  <a:lnTo>
                    <a:pt x="744550" y="641985"/>
                  </a:lnTo>
                  <a:lnTo>
                    <a:pt x="56565" y="41808"/>
                  </a:lnTo>
                  <a:lnTo>
                    <a:pt x="1460373" y="831951"/>
                  </a:lnTo>
                  <a:lnTo>
                    <a:pt x="1460373" y="817410"/>
                  </a:lnTo>
                  <a:lnTo>
                    <a:pt x="8509" y="0"/>
                  </a:lnTo>
                  <a:lnTo>
                    <a:pt x="5334" y="5588"/>
                  </a:lnTo>
                  <a:lnTo>
                    <a:pt x="0" y="9144"/>
                  </a:lnTo>
                  <a:lnTo>
                    <a:pt x="372465" y="564603"/>
                  </a:lnTo>
                  <a:lnTo>
                    <a:pt x="6858" y="471932"/>
                  </a:lnTo>
                  <a:lnTo>
                    <a:pt x="5334" y="478028"/>
                  </a:lnTo>
                  <a:lnTo>
                    <a:pt x="508" y="482092"/>
                  </a:lnTo>
                  <a:lnTo>
                    <a:pt x="1143" y="482854"/>
                  </a:lnTo>
                  <a:lnTo>
                    <a:pt x="393230" y="946238"/>
                  </a:lnTo>
                  <a:lnTo>
                    <a:pt x="5334" y="942594"/>
                  </a:lnTo>
                  <a:lnTo>
                    <a:pt x="5334" y="948944"/>
                  </a:lnTo>
                  <a:lnTo>
                    <a:pt x="1143" y="953770"/>
                  </a:lnTo>
                  <a:lnTo>
                    <a:pt x="393382" y="1295933"/>
                  </a:lnTo>
                  <a:lnTo>
                    <a:pt x="7073" y="1415059"/>
                  </a:lnTo>
                  <a:lnTo>
                    <a:pt x="5334" y="1415034"/>
                  </a:lnTo>
                  <a:lnTo>
                    <a:pt x="5334" y="1415592"/>
                  </a:lnTo>
                  <a:lnTo>
                    <a:pt x="3429" y="1416177"/>
                  </a:lnTo>
                  <a:lnTo>
                    <a:pt x="5194" y="1421790"/>
                  </a:lnTo>
                  <a:lnTo>
                    <a:pt x="3302" y="1427480"/>
                  </a:lnTo>
                  <a:lnTo>
                    <a:pt x="486257" y="1585518"/>
                  </a:lnTo>
                  <a:lnTo>
                    <a:pt x="5613" y="1886419"/>
                  </a:lnTo>
                  <a:lnTo>
                    <a:pt x="3429" y="1887093"/>
                  </a:lnTo>
                  <a:lnTo>
                    <a:pt x="3606" y="1887677"/>
                  </a:lnTo>
                  <a:lnTo>
                    <a:pt x="1905" y="1888744"/>
                  </a:lnTo>
                  <a:lnTo>
                    <a:pt x="5334" y="1894166"/>
                  </a:lnTo>
                  <a:lnTo>
                    <a:pt x="5334" y="1900174"/>
                  </a:lnTo>
                  <a:lnTo>
                    <a:pt x="535114" y="1905152"/>
                  </a:lnTo>
                  <a:lnTo>
                    <a:pt x="5219" y="2357678"/>
                  </a:lnTo>
                  <a:lnTo>
                    <a:pt x="2286" y="2359279"/>
                  </a:lnTo>
                  <a:lnTo>
                    <a:pt x="2616" y="2359901"/>
                  </a:lnTo>
                  <a:lnTo>
                    <a:pt x="1270" y="2361057"/>
                  </a:lnTo>
                  <a:lnTo>
                    <a:pt x="5499" y="2366111"/>
                  </a:lnTo>
                  <a:lnTo>
                    <a:pt x="7239" y="2371598"/>
                  </a:lnTo>
                  <a:lnTo>
                    <a:pt x="538594" y="2207755"/>
                  </a:lnTo>
                  <a:lnTo>
                    <a:pt x="4140" y="2829522"/>
                  </a:lnTo>
                  <a:lnTo>
                    <a:pt x="1270" y="2831973"/>
                  </a:lnTo>
                  <a:lnTo>
                    <a:pt x="1638" y="2832430"/>
                  </a:lnTo>
                  <a:lnTo>
                    <a:pt x="508" y="2833751"/>
                  </a:lnTo>
                  <a:lnTo>
                    <a:pt x="5918" y="2838399"/>
                  </a:lnTo>
                  <a:lnTo>
                    <a:pt x="8382" y="2842895"/>
                  </a:lnTo>
                  <a:lnTo>
                    <a:pt x="10096" y="2841968"/>
                  </a:lnTo>
                  <a:lnTo>
                    <a:pt x="10287" y="2841866"/>
                  </a:lnTo>
                  <a:lnTo>
                    <a:pt x="494487" y="2578150"/>
                  </a:lnTo>
                  <a:lnTo>
                    <a:pt x="4025" y="3300577"/>
                  </a:lnTo>
                  <a:lnTo>
                    <a:pt x="508" y="3304667"/>
                  </a:lnTo>
                  <a:lnTo>
                    <a:pt x="965" y="3305073"/>
                  </a:lnTo>
                  <a:lnTo>
                    <a:pt x="127" y="3306318"/>
                  </a:lnTo>
                  <a:lnTo>
                    <a:pt x="6578" y="3310750"/>
                  </a:lnTo>
                  <a:lnTo>
                    <a:pt x="9398" y="3314090"/>
                  </a:lnTo>
                  <a:lnTo>
                    <a:pt x="10312" y="3313315"/>
                  </a:lnTo>
                  <a:lnTo>
                    <a:pt x="10541" y="3313455"/>
                  </a:lnTo>
                  <a:lnTo>
                    <a:pt x="11087" y="3312642"/>
                  </a:lnTo>
                  <a:lnTo>
                    <a:pt x="1372527" y="2150059"/>
                  </a:lnTo>
                  <a:lnTo>
                    <a:pt x="1466151" y="2231694"/>
                  </a:lnTo>
                  <a:lnTo>
                    <a:pt x="1456563" y="2238121"/>
                  </a:lnTo>
                  <a:lnTo>
                    <a:pt x="1460423" y="2240318"/>
                  </a:lnTo>
                  <a:lnTo>
                    <a:pt x="1452372" y="2247138"/>
                  </a:lnTo>
                  <a:lnTo>
                    <a:pt x="1456321" y="2248839"/>
                  </a:lnTo>
                  <a:lnTo>
                    <a:pt x="1448181" y="2258187"/>
                  </a:lnTo>
                  <a:lnTo>
                    <a:pt x="1523860" y="2277783"/>
                  </a:lnTo>
                  <a:lnTo>
                    <a:pt x="1530604" y="2280666"/>
                  </a:lnTo>
                  <a:lnTo>
                    <a:pt x="1530451" y="2280081"/>
                  </a:lnTo>
                  <a:lnTo>
                    <a:pt x="1530604" y="2280158"/>
                  </a:lnTo>
                  <a:lnTo>
                    <a:pt x="1530515" y="2279510"/>
                  </a:lnTo>
                  <a:lnTo>
                    <a:pt x="1530477" y="2279243"/>
                  </a:lnTo>
                  <a:lnTo>
                    <a:pt x="1524317" y="2231009"/>
                  </a:lnTo>
                  <a:lnTo>
                    <a:pt x="1519809" y="2195703"/>
                  </a:lnTo>
                  <a:lnTo>
                    <a:pt x="1511376" y="2201354"/>
                  </a:lnTo>
                  <a:lnTo>
                    <a:pt x="1510538" y="2197862"/>
                  </a:lnTo>
                  <a:lnTo>
                    <a:pt x="1500505" y="2206358"/>
                  </a:lnTo>
                  <a:lnTo>
                    <a:pt x="1498219" y="2200783"/>
                  </a:lnTo>
                  <a:lnTo>
                    <a:pt x="1490738" y="2209368"/>
                  </a:lnTo>
                  <a:lnTo>
                    <a:pt x="1468031" y="2175522"/>
                  </a:lnTo>
                  <a:lnTo>
                    <a:pt x="1468031" y="2216480"/>
                  </a:lnTo>
                  <a:lnTo>
                    <a:pt x="1382293" y="2141715"/>
                  </a:lnTo>
                  <a:lnTo>
                    <a:pt x="1395323" y="2130590"/>
                  </a:lnTo>
                  <a:lnTo>
                    <a:pt x="1468031" y="2216480"/>
                  </a:lnTo>
                  <a:lnTo>
                    <a:pt x="1468031" y="2175522"/>
                  </a:lnTo>
                  <a:lnTo>
                    <a:pt x="1463116" y="2168194"/>
                  </a:lnTo>
                  <a:lnTo>
                    <a:pt x="1463116" y="2190991"/>
                  </a:lnTo>
                  <a:lnTo>
                    <a:pt x="1404988" y="2122335"/>
                  </a:lnTo>
                  <a:lnTo>
                    <a:pt x="1412659" y="2115782"/>
                  </a:lnTo>
                  <a:lnTo>
                    <a:pt x="1463116" y="2190991"/>
                  </a:lnTo>
                  <a:lnTo>
                    <a:pt x="1463116" y="2168194"/>
                  </a:lnTo>
                  <a:lnTo>
                    <a:pt x="1422387" y="2107476"/>
                  </a:lnTo>
                  <a:lnTo>
                    <a:pt x="1474571" y="2062911"/>
                  </a:lnTo>
                  <a:lnTo>
                    <a:pt x="1481963" y="2076450"/>
                  </a:lnTo>
                  <a:lnTo>
                    <a:pt x="1485595" y="2071230"/>
                  </a:lnTo>
                  <a:lnTo>
                    <a:pt x="1497457" y="2085086"/>
                  </a:lnTo>
                  <a:lnTo>
                    <a:pt x="1515198" y="2043049"/>
                  </a:lnTo>
                  <a:lnTo>
                    <a:pt x="1530604" y="2006600"/>
                  </a:lnTo>
                  <a:lnTo>
                    <a:pt x="1468361" y="2008746"/>
                  </a:lnTo>
                  <a:lnTo>
                    <a:pt x="1468361" y="2051507"/>
                  </a:lnTo>
                  <a:lnTo>
                    <a:pt x="1415262" y="2096858"/>
                  </a:lnTo>
                  <a:lnTo>
                    <a:pt x="1405534" y="2082355"/>
                  </a:lnTo>
                  <a:lnTo>
                    <a:pt x="1405534" y="2105164"/>
                  </a:lnTo>
                  <a:lnTo>
                    <a:pt x="1396784" y="2112645"/>
                  </a:lnTo>
                  <a:lnTo>
                    <a:pt x="1387119" y="2101227"/>
                  </a:lnTo>
                  <a:lnTo>
                    <a:pt x="1387119" y="2120900"/>
                  </a:lnTo>
                  <a:lnTo>
                    <a:pt x="1372616" y="2133282"/>
                  </a:lnTo>
                  <a:lnTo>
                    <a:pt x="1362849" y="2124760"/>
                  </a:lnTo>
                  <a:lnTo>
                    <a:pt x="1362849" y="2141613"/>
                  </a:lnTo>
                  <a:lnTo>
                    <a:pt x="62242" y="3252355"/>
                  </a:lnTo>
                  <a:lnTo>
                    <a:pt x="771271" y="2427401"/>
                  </a:lnTo>
                  <a:lnTo>
                    <a:pt x="1337157" y="2119198"/>
                  </a:lnTo>
                  <a:lnTo>
                    <a:pt x="1362849" y="2141613"/>
                  </a:lnTo>
                  <a:lnTo>
                    <a:pt x="1362849" y="2124760"/>
                  </a:lnTo>
                  <a:lnTo>
                    <a:pt x="1349057" y="2112721"/>
                  </a:lnTo>
                  <a:lnTo>
                    <a:pt x="1370380" y="2101100"/>
                  </a:lnTo>
                  <a:lnTo>
                    <a:pt x="1387119" y="2120900"/>
                  </a:lnTo>
                  <a:lnTo>
                    <a:pt x="1387119" y="2101227"/>
                  </a:lnTo>
                  <a:lnTo>
                    <a:pt x="1381772" y="2094903"/>
                  </a:lnTo>
                  <a:lnTo>
                    <a:pt x="1394142" y="2088172"/>
                  </a:lnTo>
                  <a:lnTo>
                    <a:pt x="1405534" y="2105164"/>
                  </a:lnTo>
                  <a:lnTo>
                    <a:pt x="1405534" y="2082355"/>
                  </a:lnTo>
                  <a:lnTo>
                    <a:pt x="1405343" y="2082063"/>
                  </a:lnTo>
                  <a:lnTo>
                    <a:pt x="1466405" y="2048802"/>
                  </a:lnTo>
                  <a:lnTo>
                    <a:pt x="1467739" y="2050364"/>
                  </a:lnTo>
                  <a:lnTo>
                    <a:pt x="1468361" y="2051507"/>
                  </a:lnTo>
                  <a:lnTo>
                    <a:pt x="1468361" y="2008746"/>
                  </a:lnTo>
                  <a:lnTo>
                    <a:pt x="1445514" y="2009521"/>
                  </a:lnTo>
                  <a:lnTo>
                    <a:pt x="1454251" y="2025599"/>
                  </a:lnTo>
                  <a:lnTo>
                    <a:pt x="1447927" y="2027174"/>
                  </a:lnTo>
                  <a:lnTo>
                    <a:pt x="1457947" y="2038921"/>
                  </a:lnTo>
                  <a:lnTo>
                    <a:pt x="1398219" y="2071446"/>
                  </a:lnTo>
                  <a:lnTo>
                    <a:pt x="1387017" y="2054745"/>
                  </a:lnTo>
                  <a:lnTo>
                    <a:pt x="1387017" y="2077554"/>
                  </a:lnTo>
                  <a:lnTo>
                    <a:pt x="1373378" y="2084984"/>
                  </a:lnTo>
                  <a:lnTo>
                    <a:pt x="1361986" y="2071522"/>
                  </a:lnTo>
                  <a:lnTo>
                    <a:pt x="1361986" y="2091182"/>
                  </a:lnTo>
                  <a:lnTo>
                    <a:pt x="1338834" y="2103793"/>
                  </a:lnTo>
                  <a:lnTo>
                    <a:pt x="1326934" y="2093417"/>
                  </a:lnTo>
                  <a:lnTo>
                    <a:pt x="1326934" y="2110282"/>
                  </a:lnTo>
                  <a:lnTo>
                    <a:pt x="794677" y="2400160"/>
                  </a:lnTo>
                  <a:lnTo>
                    <a:pt x="1112037" y="2030920"/>
                  </a:lnTo>
                  <a:lnTo>
                    <a:pt x="1203591" y="2002688"/>
                  </a:lnTo>
                  <a:lnTo>
                    <a:pt x="1326934" y="2110282"/>
                  </a:lnTo>
                  <a:lnTo>
                    <a:pt x="1326934" y="2093417"/>
                  </a:lnTo>
                  <a:lnTo>
                    <a:pt x="1217879" y="1998281"/>
                  </a:lnTo>
                  <a:lnTo>
                    <a:pt x="1269834" y="1982266"/>
                  </a:lnTo>
                  <a:lnTo>
                    <a:pt x="1361986" y="2091182"/>
                  </a:lnTo>
                  <a:lnTo>
                    <a:pt x="1361986" y="2071522"/>
                  </a:lnTo>
                  <a:lnTo>
                    <a:pt x="1283017" y="1978202"/>
                  </a:lnTo>
                  <a:lnTo>
                    <a:pt x="1313992" y="1968652"/>
                  </a:lnTo>
                  <a:lnTo>
                    <a:pt x="1387017" y="2077554"/>
                  </a:lnTo>
                  <a:lnTo>
                    <a:pt x="1387017" y="2054745"/>
                  </a:lnTo>
                  <a:lnTo>
                    <a:pt x="1326667" y="1964740"/>
                  </a:lnTo>
                  <a:lnTo>
                    <a:pt x="1414081" y="1937778"/>
                  </a:lnTo>
                  <a:lnTo>
                    <a:pt x="1414018" y="1945132"/>
                  </a:lnTo>
                  <a:lnTo>
                    <a:pt x="1421333" y="1941563"/>
                  </a:lnTo>
                  <a:lnTo>
                    <a:pt x="1429004" y="1966341"/>
                  </a:lnTo>
                  <a:lnTo>
                    <a:pt x="1477289" y="1920240"/>
                  </a:lnTo>
                  <a:lnTo>
                    <a:pt x="1490052" y="1908060"/>
                  </a:lnTo>
                  <a:lnTo>
                    <a:pt x="1490599" y="1907794"/>
                  </a:lnTo>
                  <a:lnTo>
                    <a:pt x="1490421" y="1907717"/>
                  </a:lnTo>
                  <a:lnTo>
                    <a:pt x="1490599" y="1907540"/>
                  </a:lnTo>
                  <a:lnTo>
                    <a:pt x="1490192" y="1907476"/>
                  </a:lnTo>
                  <a:lnTo>
                    <a:pt x="1490599" y="1907413"/>
                  </a:lnTo>
                  <a:lnTo>
                    <a:pt x="1476730" y="1893697"/>
                  </a:lnTo>
                  <a:lnTo>
                    <a:pt x="1430020" y="1847469"/>
                  </a:lnTo>
                  <a:lnTo>
                    <a:pt x="1421790" y="1872538"/>
                  </a:lnTo>
                  <a:lnTo>
                    <a:pt x="1414780" y="1868932"/>
                  </a:lnTo>
                  <a:lnTo>
                    <a:pt x="1414703" y="1875929"/>
                  </a:lnTo>
                  <a:lnTo>
                    <a:pt x="1414564" y="1875891"/>
                  </a:lnTo>
                  <a:lnTo>
                    <a:pt x="1414564" y="1889239"/>
                  </a:lnTo>
                  <a:lnTo>
                    <a:pt x="1414500" y="1894751"/>
                  </a:lnTo>
                  <a:lnTo>
                    <a:pt x="1414449" y="1894890"/>
                  </a:lnTo>
                  <a:lnTo>
                    <a:pt x="1414272" y="1894865"/>
                  </a:lnTo>
                  <a:lnTo>
                    <a:pt x="1414272" y="1918690"/>
                  </a:lnTo>
                  <a:lnTo>
                    <a:pt x="1414208" y="1924507"/>
                  </a:lnTo>
                  <a:lnTo>
                    <a:pt x="1319301" y="1953768"/>
                  </a:lnTo>
                  <a:lnTo>
                    <a:pt x="1306626" y="1934857"/>
                  </a:lnTo>
                  <a:lnTo>
                    <a:pt x="1306626" y="1957679"/>
                  </a:lnTo>
                  <a:lnTo>
                    <a:pt x="1274127" y="1967699"/>
                  </a:lnTo>
                  <a:lnTo>
                    <a:pt x="1260944" y="1952117"/>
                  </a:lnTo>
                  <a:lnTo>
                    <a:pt x="1260944" y="1971763"/>
                  </a:lnTo>
                  <a:lnTo>
                    <a:pt x="1206665" y="1988502"/>
                  </a:lnTo>
                  <a:lnTo>
                    <a:pt x="1192364" y="1976043"/>
                  </a:lnTo>
                  <a:lnTo>
                    <a:pt x="1192364" y="1992909"/>
                  </a:lnTo>
                  <a:lnTo>
                    <a:pt x="1127518" y="2012911"/>
                  </a:lnTo>
                  <a:lnTo>
                    <a:pt x="1165123" y="1969160"/>
                  </a:lnTo>
                  <a:lnTo>
                    <a:pt x="1192364" y="1992909"/>
                  </a:lnTo>
                  <a:lnTo>
                    <a:pt x="1192364" y="1976043"/>
                  </a:lnTo>
                  <a:lnTo>
                    <a:pt x="1173416" y="1959508"/>
                  </a:lnTo>
                  <a:lnTo>
                    <a:pt x="1212291" y="1914271"/>
                  </a:lnTo>
                  <a:lnTo>
                    <a:pt x="1260944" y="1971763"/>
                  </a:lnTo>
                  <a:lnTo>
                    <a:pt x="1260944" y="1952117"/>
                  </a:lnTo>
                  <a:lnTo>
                    <a:pt x="1226705" y="1911642"/>
                  </a:lnTo>
                  <a:lnTo>
                    <a:pt x="1276070" y="1912099"/>
                  </a:lnTo>
                  <a:lnTo>
                    <a:pt x="1306626" y="1957679"/>
                  </a:lnTo>
                  <a:lnTo>
                    <a:pt x="1306626" y="1934857"/>
                  </a:lnTo>
                  <a:lnTo>
                    <a:pt x="1291475" y="1912251"/>
                  </a:lnTo>
                  <a:lnTo>
                    <a:pt x="1408404" y="1913343"/>
                  </a:lnTo>
                  <a:lnTo>
                    <a:pt x="1406271" y="1919859"/>
                  </a:lnTo>
                  <a:lnTo>
                    <a:pt x="1414272" y="1918690"/>
                  </a:lnTo>
                  <a:lnTo>
                    <a:pt x="1414272" y="1894865"/>
                  </a:lnTo>
                  <a:lnTo>
                    <a:pt x="1406525" y="1893570"/>
                  </a:lnTo>
                  <a:lnTo>
                    <a:pt x="1408696" y="1900656"/>
                  </a:lnTo>
                  <a:lnTo>
                    <a:pt x="1282915" y="1899462"/>
                  </a:lnTo>
                  <a:lnTo>
                    <a:pt x="1267498" y="1876475"/>
                  </a:lnTo>
                  <a:lnTo>
                    <a:pt x="1267498" y="1899323"/>
                  </a:lnTo>
                  <a:lnTo>
                    <a:pt x="1225473" y="1898942"/>
                  </a:lnTo>
                  <a:lnTo>
                    <a:pt x="1248930" y="1871649"/>
                  </a:lnTo>
                  <a:lnTo>
                    <a:pt x="1267498" y="1899323"/>
                  </a:lnTo>
                  <a:lnTo>
                    <a:pt x="1267498" y="1876475"/>
                  </a:lnTo>
                  <a:lnTo>
                    <a:pt x="1257541" y="1861629"/>
                  </a:lnTo>
                  <a:lnTo>
                    <a:pt x="1273479" y="1843087"/>
                  </a:lnTo>
                  <a:lnTo>
                    <a:pt x="1414564" y="1889239"/>
                  </a:lnTo>
                  <a:lnTo>
                    <a:pt x="1414564" y="1875891"/>
                  </a:lnTo>
                  <a:lnTo>
                    <a:pt x="1282446" y="1832648"/>
                  </a:lnTo>
                  <a:lnTo>
                    <a:pt x="1396453" y="1700009"/>
                  </a:lnTo>
                  <a:lnTo>
                    <a:pt x="1467459" y="1761909"/>
                  </a:lnTo>
                  <a:lnTo>
                    <a:pt x="1452372" y="1774698"/>
                  </a:lnTo>
                  <a:lnTo>
                    <a:pt x="1457299" y="1776818"/>
                  </a:lnTo>
                  <a:lnTo>
                    <a:pt x="1448181" y="1787271"/>
                  </a:lnTo>
                  <a:lnTo>
                    <a:pt x="1530604" y="1808607"/>
                  </a:lnTo>
                  <a:lnTo>
                    <a:pt x="1530413" y="1808149"/>
                  </a:lnTo>
                  <a:lnTo>
                    <a:pt x="1530604" y="1808226"/>
                  </a:lnTo>
                  <a:lnTo>
                    <a:pt x="1519859" y="1763903"/>
                  </a:lnTo>
                  <a:lnTo>
                    <a:pt x="1510538" y="1725422"/>
                  </a:lnTo>
                  <a:lnTo>
                    <a:pt x="1500035" y="1734324"/>
                  </a:lnTo>
                  <a:lnTo>
                    <a:pt x="1498219" y="1729867"/>
                  </a:lnTo>
                  <a:lnTo>
                    <a:pt x="1485265" y="1744713"/>
                  </a:lnTo>
                  <a:lnTo>
                    <a:pt x="1472933" y="1730159"/>
                  </a:lnTo>
                  <a:lnTo>
                    <a:pt x="1472933" y="1749958"/>
                  </a:lnTo>
                  <a:lnTo>
                    <a:pt x="1404670" y="1690446"/>
                  </a:lnTo>
                  <a:lnTo>
                    <a:pt x="1413675" y="1679968"/>
                  </a:lnTo>
                  <a:lnTo>
                    <a:pt x="1472933" y="1749958"/>
                  </a:lnTo>
                  <a:lnTo>
                    <a:pt x="1472933" y="1730159"/>
                  </a:lnTo>
                  <a:lnTo>
                    <a:pt x="1422133" y="1670138"/>
                  </a:lnTo>
                  <a:lnTo>
                    <a:pt x="1480794" y="1601876"/>
                  </a:lnTo>
                  <a:lnTo>
                    <a:pt x="1481963" y="1604010"/>
                  </a:lnTo>
                  <a:lnTo>
                    <a:pt x="1485595" y="1598790"/>
                  </a:lnTo>
                  <a:lnTo>
                    <a:pt x="1497457" y="1612646"/>
                  </a:lnTo>
                  <a:lnTo>
                    <a:pt x="1499476" y="1607870"/>
                  </a:lnTo>
                  <a:lnTo>
                    <a:pt x="1509903" y="1616837"/>
                  </a:lnTo>
                  <a:lnTo>
                    <a:pt x="1519567" y="1578229"/>
                  </a:lnTo>
                  <a:lnTo>
                    <a:pt x="1530604" y="1534160"/>
                  </a:lnTo>
                  <a:lnTo>
                    <a:pt x="1472323" y="1536166"/>
                  </a:lnTo>
                  <a:lnTo>
                    <a:pt x="1472323" y="1592389"/>
                  </a:lnTo>
                  <a:lnTo>
                    <a:pt x="1413878" y="1660385"/>
                  </a:lnTo>
                  <a:lnTo>
                    <a:pt x="1405432" y="1650403"/>
                  </a:lnTo>
                  <a:lnTo>
                    <a:pt x="1405432" y="1670215"/>
                  </a:lnTo>
                  <a:lnTo>
                    <a:pt x="1395171" y="1682153"/>
                  </a:lnTo>
                  <a:lnTo>
                    <a:pt x="1386941" y="1674977"/>
                  </a:lnTo>
                  <a:lnTo>
                    <a:pt x="1386941" y="1691716"/>
                  </a:lnTo>
                  <a:lnTo>
                    <a:pt x="1269466" y="1828393"/>
                  </a:lnTo>
                  <a:lnTo>
                    <a:pt x="1260487" y="1825459"/>
                  </a:lnTo>
                  <a:lnTo>
                    <a:pt x="1260487" y="1838833"/>
                  </a:lnTo>
                  <a:lnTo>
                    <a:pt x="1250238" y="1850758"/>
                  </a:lnTo>
                  <a:lnTo>
                    <a:pt x="1241640" y="1837931"/>
                  </a:lnTo>
                  <a:lnTo>
                    <a:pt x="1241640" y="1860765"/>
                  </a:lnTo>
                  <a:lnTo>
                    <a:pt x="1212418" y="1894763"/>
                  </a:lnTo>
                  <a:lnTo>
                    <a:pt x="1199108" y="1879041"/>
                  </a:lnTo>
                  <a:lnTo>
                    <a:pt x="1199108" y="1898675"/>
                  </a:lnTo>
                  <a:lnTo>
                    <a:pt x="1198143" y="1898675"/>
                  </a:lnTo>
                  <a:lnTo>
                    <a:pt x="1198143" y="1911375"/>
                  </a:lnTo>
                  <a:lnTo>
                    <a:pt x="1163904" y="1951202"/>
                  </a:lnTo>
                  <a:lnTo>
                    <a:pt x="1155598" y="1943963"/>
                  </a:lnTo>
                  <a:lnTo>
                    <a:pt x="1155598" y="1960854"/>
                  </a:lnTo>
                  <a:lnTo>
                    <a:pt x="1104849" y="2019909"/>
                  </a:lnTo>
                  <a:lnTo>
                    <a:pt x="1089367" y="2024684"/>
                  </a:lnTo>
                  <a:lnTo>
                    <a:pt x="1089367" y="2037918"/>
                  </a:lnTo>
                  <a:lnTo>
                    <a:pt x="763295" y="2417254"/>
                  </a:lnTo>
                  <a:lnTo>
                    <a:pt x="739876" y="2430018"/>
                  </a:lnTo>
                  <a:lnTo>
                    <a:pt x="739876" y="2444508"/>
                  </a:lnTo>
                  <a:lnTo>
                    <a:pt x="76644" y="3216084"/>
                  </a:lnTo>
                  <a:lnTo>
                    <a:pt x="518756" y="2564930"/>
                  </a:lnTo>
                  <a:lnTo>
                    <a:pt x="739876" y="2444508"/>
                  </a:lnTo>
                  <a:lnTo>
                    <a:pt x="739876" y="2430018"/>
                  </a:lnTo>
                  <a:lnTo>
                    <a:pt x="534377" y="2541930"/>
                  </a:lnTo>
                  <a:lnTo>
                    <a:pt x="774484" y="2188286"/>
                  </a:lnTo>
                  <a:lnTo>
                    <a:pt x="872147" y="2104898"/>
                  </a:lnTo>
                  <a:lnTo>
                    <a:pt x="1089367" y="2037918"/>
                  </a:lnTo>
                  <a:lnTo>
                    <a:pt x="1089367" y="2024684"/>
                  </a:lnTo>
                  <a:lnTo>
                    <a:pt x="896416" y="2084184"/>
                  </a:lnTo>
                  <a:lnTo>
                    <a:pt x="1098829" y="1911324"/>
                  </a:lnTo>
                  <a:lnTo>
                    <a:pt x="1155598" y="1960854"/>
                  </a:lnTo>
                  <a:lnTo>
                    <a:pt x="1155598" y="1943963"/>
                  </a:lnTo>
                  <a:lnTo>
                    <a:pt x="1117384" y="1910613"/>
                  </a:lnTo>
                  <a:lnTo>
                    <a:pt x="1198143" y="1911375"/>
                  </a:lnTo>
                  <a:lnTo>
                    <a:pt x="1198143" y="1898675"/>
                  </a:lnTo>
                  <a:lnTo>
                    <a:pt x="1114564" y="1897888"/>
                  </a:lnTo>
                  <a:lnTo>
                    <a:pt x="1163256" y="1856320"/>
                  </a:lnTo>
                  <a:lnTo>
                    <a:pt x="1199108" y="1898675"/>
                  </a:lnTo>
                  <a:lnTo>
                    <a:pt x="1199108" y="1879041"/>
                  </a:lnTo>
                  <a:lnTo>
                    <a:pt x="1172908" y="1848078"/>
                  </a:lnTo>
                  <a:lnTo>
                    <a:pt x="1204988" y="1820672"/>
                  </a:lnTo>
                  <a:lnTo>
                    <a:pt x="1217510" y="1824761"/>
                  </a:lnTo>
                  <a:lnTo>
                    <a:pt x="1241640" y="1860765"/>
                  </a:lnTo>
                  <a:lnTo>
                    <a:pt x="1241640" y="1837931"/>
                  </a:lnTo>
                  <a:lnTo>
                    <a:pt x="1237132" y="1831187"/>
                  </a:lnTo>
                  <a:lnTo>
                    <a:pt x="1260487" y="1838833"/>
                  </a:lnTo>
                  <a:lnTo>
                    <a:pt x="1260487" y="1825459"/>
                  </a:lnTo>
                  <a:lnTo>
                    <a:pt x="1225638" y="1814042"/>
                  </a:lnTo>
                  <a:lnTo>
                    <a:pt x="1220939" y="1807057"/>
                  </a:lnTo>
                  <a:lnTo>
                    <a:pt x="1371650" y="1678368"/>
                  </a:lnTo>
                  <a:lnTo>
                    <a:pt x="1386941" y="1691716"/>
                  </a:lnTo>
                  <a:lnTo>
                    <a:pt x="1386941" y="1674977"/>
                  </a:lnTo>
                  <a:lnTo>
                    <a:pt x="1381340" y="1670088"/>
                  </a:lnTo>
                  <a:lnTo>
                    <a:pt x="1395260" y="1658188"/>
                  </a:lnTo>
                  <a:lnTo>
                    <a:pt x="1405432" y="1670215"/>
                  </a:lnTo>
                  <a:lnTo>
                    <a:pt x="1405432" y="1650403"/>
                  </a:lnTo>
                  <a:lnTo>
                    <a:pt x="1405001" y="1649882"/>
                  </a:lnTo>
                  <a:lnTo>
                    <a:pt x="1472323" y="1592389"/>
                  </a:lnTo>
                  <a:lnTo>
                    <a:pt x="1472323" y="1536166"/>
                  </a:lnTo>
                  <a:lnTo>
                    <a:pt x="1467192" y="1536344"/>
                  </a:lnTo>
                  <a:lnTo>
                    <a:pt x="1467192" y="1580057"/>
                  </a:lnTo>
                  <a:lnTo>
                    <a:pt x="1396796" y="1640192"/>
                  </a:lnTo>
                  <a:lnTo>
                    <a:pt x="1387068" y="1628698"/>
                  </a:lnTo>
                  <a:lnTo>
                    <a:pt x="1387068" y="1648498"/>
                  </a:lnTo>
                  <a:lnTo>
                    <a:pt x="1371676" y="1661642"/>
                  </a:lnTo>
                  <a:lnTo>
                    <a:pt x="1361973" y="1653184"/>
                  </a:lnTo>
                  <a:lnTo>
                    <a:pt x="1361973" y="1669923"/>
                  </a:lnTo>
                  <a:lnTo>
                    <a:pt x="1213827" y="1796453"/>
                  </a:lnTo>
                  <a:lnTo>
                    <a:pt x="1204087" y="1781937"/>
                  </a:lnTo>
                  <a:lnTo>
                    <a:pt x="1204087" y="1804771"/>
                  </a:lnTo>
                  <a:lnTo>
                    <a:pt x="1202194" y="1806384"/>
                  </a:lnTo>
                  <a:lnTo>
                    <a:pt x="1190866" y="1802676"/>
                  </a:lnTo>
                  <a:lnTo>
                    <a:pt x="1190866" y="1816049"/>
                  </a:lnTo>
                  <a:lnTo>
                    <a:pt x="1164717" y="1838388"/>
                  </a:lnTo>
                  <a:lnTo>
                    <a:pt x="1155065" y="1826983"/>
                  </a:lnTo>
                  <a:lnTo>
                    <a:pt x="1155065" y="1846630"/>
                  </a:lnTo>
                  <a:lnTo>
                    <a:pt x="1098956" y="1894547"/>
                  </a:lnTo>
                  <a:lnTo>
                    <a:pt x="1083106" y="1880730"/>
                  </a:lnTo>
                  <a:lnTo>
                    <a:pt x="1083106" y="1897595"/>
                  </a:lnTo>
                  <a:lnTo>
                    <a:pt x="1080528" y="1897583"/>
                  </a:lnTo>
                  <a:lnTo>
                    <a:pt x="1080528" y="1910283"/>
                  </a:lnTo>
                  <a:lnTo>
                    <a:pt x="865886" y="2093595"/>
                  </a:lnTo>
                  <a:lnTo>
                    <a:pt x="841616" y="2101088"/>
                  </a:lnTo>
                  <a:lnTo>
                    <a:pt x="841616" y="2114308"/>
                  </a:lnTo>
                  <a:lnTo>
                    <a:pt x="801408" y="2148649"/>
                  </a:lnTo>
                  <a:lnTo>
                    <a:pt x="820242" y="2120900"/>
                  </a:lnTo>
                  <a:lnTo>
                    <a:pt x="841616" y="2114308"/>
                  </a:lnTo>
                  <a:lnTo>
                    <a:pt x="841616" y="2101088"/>
                  </a:lnTo>
                  <a:lnTo>
                    <a:pt x="831608" y="2104174"/>
                  </a:lnTo>
                  <a:lnTo>
                    <a:pt x="963980" y="1909191"/>
                  </a:lnTo>
                  <a:lnTo>
                    <a:pt x="1080528" y="1910283"/>
                  </a:lnTo>
                  <a:lnTo>
                    <a:pt x="1080528" y="1897583"/>
                  </a:lnTo>
                  <a:lnTo>
                    <a:pt x="972553" y="1896567"/>
                  </a:lnTo>
                  <a:lnTo>
                    <a:pt x="1013231" y="1836661"/>
                  </a:lnTo>
                  <a:lnTo>
                    <a:pt x="1083106" y="1897595"/>
                  </a:lnTo>
                  <a:lnTo>
                    <a:pt x="1083106" y="1880730"/>
                  </a:lnTo>
                  <a:lnTo>
                    <a:pt x="1020432" y="1826056"/>
                  </a:lnTo>
                  <a:lnTo>
                    <a:pt x="1027760" y="1815274"/>
                  </a:lnTo>
                  <a:lnTo>
                    <a:pt x="1088072" y="1782419"/>
                  </a:lnTo>
                  <a:lnTo>
                    <a:pt x="1105573" y="1788134"/>
                  </a:lnTo>
                  <a:lnTo>
                    <a:pt x="1155065" y="1846630"/>
                  </a:lnTo>
                  <a:lnTo>
                    <a:pt x="1155065" y="1826983"/>
                  </a:lnTo>
                  <a:lnTo>
                    <a:pt x="1128560" y="1795653"/>
                  </a:lnTo>
                  <a:lnTo>
                    <a:pt x="1190866" y="1816049"/>
                  </a:lnTo>
                  <a:lnTo>
                    <a:pt x="1190866" y="1802676"/>
                  </a:lnTo>
                  <a:lnTo>
                    <a:pt x="1112888" y="1777136"/>
                  </a:lnTo>
                  <a:lnTo>
                    <a:pt x="1108113" y="1771510"/>
                  </a:lnTo>
                  <a:lnTo>
                    <a:pt x="1162075" y="1742122"/>
                  </a:lnTo>
                  <a:lnTo>
                    <a:pt x="1204087" y="1804771"/>
                  </a:lnTo>
                  <a:lnTo>
                    <a:pt x="1204087" y="1781937"/>
                  </a:lnTo>
                  <a:lnTo>
                    <a:pt x="1173289" y="1736001"/>
                  </a:lnTo>
                  <a:lnTo>
                    <a:pt x="1336090" y="1647342"/>
                  </a:lnTo>
                  <a:lnTo>
                    <a:pt x="1361973" y="1669923"/>
                  </a:lnTo>
                  <a:lnTo>
                    <a:pt x="1361973" y="1653184"/>
                  </a:lnTo>
                  <a:lnTo>
                    <a:pt x="1347901" y="1640903"/>
                  </a:lnTo>
                  <a:lnTo>
                    <a:pt x="1370317" y="1628698"/>
                  </a:lnTo>
                  <a:lnTo>
                    <a:pt x="1387068" y="1648498"/>
                  </a:lnTo>
                  <a:lnTo>
                    <a:pt x="1387068" y="1628698"/>
                  </a:lnTo>
                  <a:lnTo>
                    <a:pt x="1381785" y="1622450"/>
                  </a:lnTo>
                  <a:lnTo>
                    <a:pt x="1464259" y="1577530"/>
                  </a:lnTo>
                  <a:lnTo>
                    <a:pt x="1467192" y="1580057"/>
                  </a:lnTo>
                  <a:lnTo>
                    <a:pt x="1467192" y="1536344"/>
                  </a:lnTo>
                  <a:lnTo>
                    <a:pt x="1445514" y="1537081"/>
                  </a:lnTo>
                  <a:lnTo>
                    <a:pt x="1454251" y="1553159"/>
                  </a:lnTo>
                  <a:lnTo>
                    <a:pt x="1447927" y="1554734"/>
                  </a:lnTo>
                  <a:lnTo>
                    <a:pt x="1456778" y="1565109"/>
                  </a:lnTo>
                  <a:lnTo>
                    <a:pt x="1452118" y="1567053"/>
                  </a:lnTo>
                  <a:lnTo>
                    <a:pt x="1453972" y="1568653"/>
                  </a:lnTo>
                  <a:lnTo>
                    <a:pt x="1373390" y="1612531"/>
                  </a:lnTo>
                  <a:lnTo>
                    <a:pt x="1361922" y="1598980"/>
                  </a:lnTo>
                  <a:lnTo>
                    <a:pt x="1361922" y="1618780"/>
                  </a:lnTo>
                  <a:lnTo>
                    <a:pt x="1337678" y="1631988"/>
                  </a:lnTo>
                  <a:lnTo>
                    <a:pt x="1325867" y="1621688"/>
                  </a:lnTo>
                  <a:lnTo>
                    <a:pt x="1325867" y="1638414"/>
                  </a:lnTo>
                  <a:lnTo>
                    <a:pt x="1166177" y="1725383"/>
                  </a:lnTo>
                  <a:lnTo>
                    <a:pt x="1154950" y="1708645"/>
                  </a:lnTo>
                  <a:lnTo>
                    <a:pt x="1154950" y="1731505"/>
                  </a:lnTo>
                  <a:lnTo>
                    <a:pt x="1099718" y="1761578"/>
                  </a:lnTo>
                  <a:lnTo>
                    <a:pt x="1088339" y="1748155"/>
                  </a:lnTo>
                  <a:lnTo>
                    <a:pt x="1088339" y="1767776"/>
                  </a:lnTo>
                  <a:lnTo>
                    <a:pt x="1086815" y="1768614"/>
                  </a:lnTo>
                  <a:lnTo>
                    <a:pt x="1071448" y="1763598"/>
                  </a:lnTo>
                  <a:lnTo>
                    <a:pt x="1071448" y="1776984"/>
                  </a:lnTo>
                  <a:lnTo>
                    <a:pt x="1043368" y="1792274"/>
                  </a:lnTo>
                  <a:lnTo>
                    <a:pt x="1056970" y="1772259"/>
                  </a:lnTo>
                  <a:lnTo>
                    <a:pt x="1071448" y="1776984"/>
                  </a:lnTo>
                  <a:lnTo>
                    <a:pt x="1071448" y="1763598"/>
                  </a:lnTo>
                  <a:lnTo>
                    <a:pt x="1064412" y="1761286"/>
                  </a:lnTo>
                  <a:lnTo>
                    <a:pt x="1072616" y="1749209"/>
                  </a:lnTo>
                  <a:lnTo>
                    <a:pt x="1088339" y="1767776"/>
                  </a:lnTo>
                  <a:lnTo>
                    <a:pt x="1088339" y="1748155"/>
                  </a:lnTo>
                  <a:lnTo>
                    <a:pt x="1080008" y="1738312"/>
                  </a:lnTo>
                  <a:lnTo>
                    <a:pt x="1120000" y="1679409"/>
                  </a:lnTo>
                  <a:lnTo>
                    <a:pt x="1154950" y="1731505"/>
                  </a:lnTo>
                  <a:lnTo>
                    <a:pt x="1154950" y="1708645"/>
                  </a:lnTo>
                  <a:lnTo>
                    <a:pt x="1127721" y="1668043"/>
                  </a:lnTo>
                  <a:lnTo>
                    <a:pt x="1214056" y="1540891"/>
                  </a:lnTo>
                  <a:lnTo>
                    <a:pt x="1325867" y="1638414"/>
                  </a:lnTo>
                  <a:lnTo>
                    <a:pt x="1325867" y="1621688"/>
                  </a:lnTo>
                  <a:lnTo>
                    <a:pt x="1221193" y="1530375"/>
                  </a:lnTo>
                  <a:lnTo>
                    <a:pt x="1225956" y="1523365"/>
                  </a:lnTo>
                  <a:lnTo>
                    <a:pt x="1269758" y="1509852"/>
                  </a:lnTo>
                  <a:lnTo>
                    <a:pt x="1361922" y="1618780"/>
                  </a:lnTo>
                  <a:lnTo>
                    <a:pt x="1361922" y="1598980"/>
                  </a:lnTo>
                  <a:lnTo>
                    <a:pt x="1283030" y="1505750"/>
                  </a:lnTo>
                  <a:lnTo>
                    <a:pt x="1414081" y="1465338"/>
                  </a:lnTo>
                  <a:lnTo>
                    <a:pt x="1414018" y="1472692"/>
                  </a:lnTo>
                  <a:lnTo>
                    <a:pt x="1421333" y="1469123"/>
                  </a:lnTo>
                  <a:lnTo>
                    <a:pt x="1429004" y="1493901"/>
                  </a:lnTo>
                  <a:lnTo>
                    <a:pt x="1477289" y="1447800"/>
                  </a:lnTo>
                  <a:lnTo>
                    <a:pt x="1490052" y="1435620"/>
                  </a:lnTo>
                  <a:lnTo>
                    <a:pt x="1490599" y="1435354"/>
                  </a:lnTo>
                  <a:lnTo>
                    <a:pt x="1490421" y="1435277"/>
                  </a:lnTo>
                  <a:lnTo>
                    <a:pt x="1490599" y="1435100"/>
                  </a:lnTo>
                  <a:lnTo>
                    <a:pt x="1489862" y="1434985"/>
                  </a:lnTo>
                  <a:lnTo>
                    <a:pt x="1414780" y="1396492"/>
                  </a:lnTo>
                  <a:lnTo>
                    <a:pt x="1414500" y="1422463"/>
                  </a:lnTo>
                  <a:lnTo>
                    <a:pt x="1414272" y="1422425"/>
                  </a:lnTo>
                  <a:lnTo>
                    <a:pt x="1414272" y="1446237"/>
                  </a:lnTo>
                  <a:lnTo>
                    <a:pt x="1414208" y="1452067"/>
                  </a:lnTo>
                  <a:lnTo>
                    <a:pt x="1274140" y="1495259"/>
                  </a:lnTo>
                  <a:lnTo>
                    <a:pt x="1260868" y="1479600"/>
                  </a:lnTo>
                  <a:lnTo>
                    <a:pt x="1260868" y="1499349"/>
                  </a:lnTo>
                  <a:lnTo>
                    <a:pt x="1237322" y="1506613"/>
                  </a:lnTo>
                  <a:lnTo>
                    <a:pt x="1250543" y="1487157"/>
                  </a:lnTo>
                  <a:lnTo>
                    <a:pt x="1260868" y="1499349"/>
                  </a:lnTo>
                  <a:lnTo>
                    <a:pt x="1260868" y="1479600"/>
                  </a:lnTo>
                  <a:lnTo>
                    <a:pt x="1257985" y="1476184"/>
                  </a:lnTo>
                  <a:lnTo>
                    <a:pt x="1282738" y="1439735"/>
                  </a:lnTo>
                  <a:lnTo>
                    <a:pt x="1412633" y="1440942"/>
                  </a:lnTo>
                  <a:lnTo>
                    <a:pt x="1414272" y="1446237"/>
                  </a:lnTo>
                  <a:lnTo>
                    <a:pt x="1414272" y="1422425"/>
                  </a:lnTo>
                  <a:lnTo>
                    <a:pt x="1406525" y="1421130"/>
                  </a:lnTo>
                  <a:lnTo>
                    <a:pt x="1408696" y="1428203"/>
                  </a:lnTo>
                  <a:lnTo>
                    <a:pt x="1291297" y="1427124"/>
                  </a:lnTo>
                  <a:lnTo>
                    <a:pt x="1375651" y="1302893"/>
                  </a:lnTo>
                  <a:lnTo>
                    <a:pt x="1451381" y="1322070"/>
                  </a:lnTo>
                  <a:lnTo>
                    <a:pt x="1445514" y="1332484"/>
                  </a:lnTo>
                  <a:lnTo>
                    <a:pt x="1452740" y="1332852"/>
                  </a:lnTo>
                  <a:lnTo>
                    <a:pt x="1447419" y="1353820"/>
                  </a:lnTo>
                  <a:lnTo>
                    <a:pt x="1526349" y="1336471"/>
                  </a:lnTo>
                  <a:lnTo>
                    <a:pt x="1530604" y="1336675"/>
                  </a:lnTo>
                  <a:lnTo>
                    <a:pt x="1530184" y="1336065"/>
                  </a:lnTo>
                  <a:lnTo>
                    <a:pt x="1530604" y="1336167"/>
                  </a:lnTo>
                  <a:lnTo>
                    <a:pt x="1530362" y="1335595"/>
                  </a:lnTo>
                  <a:lnTo>
                    <a:pt x="1530604" y="1335532"/>
                  </a:lnTo>
                  <a:lnTo>
                    <a:pt x="1530197" y="1335189"/>
                  </a:lnTo>
                  <a:lnTo>
                    <a:pt x="1515402" y="1299210"/>
                  </a:lnTo>
                  <a:lnTo>
                    <a:pt x="1498219" y="1257427"/>
                  </a:lnTo>
                  <a:lnTo>
                    <a:pt x="1486331" y="1271054"/>
                  </a:lnTo>
                  <a:lnTo>
                    <a:pt x="1482979" y="1266063"/>
                  </a:lnTo>
                  <a:lnTo>
                    <a:pt x="1475384" y="1279525"/>
                  </a:lnTo>
                  <a:lnTo>
                    <a:pt x="1464437" y="1269987"/>
                  </a:lnTo>
                  <a:lnTo>
                    <a:pt x="1464437" y="1286852"/>
                  </a:lnTo>
                  <a:lnTo>
                    <a:pt x="1463268" y="1291475"/>
                  </a:lnTo>
                  <a:lnTo>
                    <a:pt x="1458290" y="1288681"/>
                  </a:lnTo>
                  <a:lnTo>
                    <a:pt x="1458290" y="1303223"/>
                  </a:lnTo>
                  <a:lnTo>
                    <a:pt x="1452956" y="1309344"/>
                  </a:lnTo>
                  <a:lnTo>
                    <a:pt x="1383245" y="1291691"/>
                  </a:lnTo>
                  <a:lnTo>
                    <a:pt x="1398320" y="1269492"/>
                  </a:lnTo>
                  <a:lnTo>
                    <a:pt x="1458290" y="1303223"/>
                  </a:lnTo>
                  <a:lnTo>
                    <a:pt x="1458290" y="1288681"/>
                  </a:lnTo>
                  <a:lnTo>
                    <a:pt x="1405470" y="1258963"/>
                  </a:lnTo>
                  <a:lnTo>
                    <a:pt x="1415491" y="1244206"/>
                  </a:lnTo>
                  <a:lnTo>
                    <a:pt x="1464437" y="1286852"/>
                  </a:lnTo>
                  <a:lnTo>
                    <a:pt x="1464437" y="1269987"/>
                  </a:lnTo>
                  <a:lnTo>
                    <a:pt x="1422692" y="1233601"/>
                  </a:lnTo>
                  <a:lnTo>
                    <a:pt x="1490535" y="1133678"/>
                  </a:lnTo>
                  <a:lnTo>
                    <a:pt x="1497457" y="1141730"/>
                  </a:lnTo>
                  <a:lnTo>
                    <a:pt x="1499476" y="1136954"/>
                  </a:lnTo>
                  <a:lnTo>
                    <a:pt x="1509903" y="1145921"/>
                  </a:lnTo>
                  <a:lnTo>
                    <a:pt x="1510893" y="1141933"/>
                  </a:lnTo>
                  <a:lnTo>
                    <a:pt x="1519428" y="1147699"/>
                  </a:lnTo>
                  <a:lnTo>
                    <a:pt x="1524114" y="1112266"/>
                  </a:lnTo>
                  <a:lnTo>
                    <a:pt x="1530604" y="1063244"/>
                  </a:lnTo>
                  <a:lnTo>
                    <a:pt x="1472323" y="1077747"/>
                  </a:lnTo>
                  <a:lnTo>
                    <a:pt x="1472323" y="1121473"/>
                  </a:lnTo>
                  <a:lnTo>
                    <a:pt x="1462786" y="1132573"/>
                  </a:lnTo>
                  <a:lnTo>
                    <a:pt x="1462786" y="1151915"/>
                  </a:lnTo>
                  <a:lnTo>
                    <a:pt x="1413040" y="1225181"/>
                  </a:lnTo>
                  <a:lnTo>
                    <a:pt x="1405839" y="1218895"/>
                  </a:lnTo>
                  <a:lnTo>
                    <a:pt x="1405839" y="1235786"/>
                  </a:lnTo>
                  <a:lnTo>
                    <a:pt x="1394358" y="1252702"/>
                  </a:lnTo>
                  <a:lnTo>
                    <a:pt x="1387195" y="1248676"/>
                  </a:lnTo>
                  <a:lnTo>
                    <a:pt x="1387195" y="1263243"/>
                  </a:lnTo>
                  <a:lnTo>
                    <a:pt x="1370139" y="1288376"/>
                  </a:lnTo>
                  <a:lnTo>
                    <a:pt x="1362532" y="1286459"/>
                  </a:lnTo>
                  <a:lnTo>
                    <a:pt x="1362532" y="1299565"/>
                  </a:lnTo>
                  <a:lnTo>
                    <a:pt x="1276032" y="1426984"/>
                  </a:lnTo>
                  <a:lnTo>
                    <a:pt x="1267472" y="1426908"/>
                  </a:lnTo>
                  <a:lnTo>
                    <a:pt x="1267472" y="1439595"/>
                  </a:lnTo>
                  <a:lnTo>
                    <a:pt x="1249464" y="1466113"/>
                  </a:lnTo>
                  <a:lnTo>
                    <a:pt x="1242021" y="1457312"/>
                  </a:lnTo>
                  <a:lnTo>
                    <a:pt x="1242021" y="1477086"/>
                  </a:lnTo>
                  <a:lnTo>
                    <a:pt x="1217904" y="1512595"/>
                  </a:lnTo>
                  <a:lnTo>
                    <a:pt x="1205293" y="1516481"/>
                  </a:lnTo>
                  <a:lnTo>
                    <a:pt x="1204417" y="1515719"/>
                  </a:lnTo>
                  <a:lnTo>
                    <a:pt x="1204417" y="1532483"/>
                  </a:lnTo>
                  <a:lnTo>
                    <a:pt x="1120089" y="1656676"/>
                  </a:lnTo>
                  <a:lnTo>
                    <a:pt x="1112380" y="1645183"/>
                  </a:lnTo>
                  <a:lnTo>
                    <a:pt x="1112380" y="1668043"/>
                  </a:lnTo>
                  <a:lnTo>
                    <a:pt x="1071499" y="1728254"/>
                  </a:lnTo>
                  <a:lnTo>
                    <a:pt x="1064094" y="1719516"/>
                  </a:lnTo>
                  <a:lnTo>
                    <a:pt x="1064094" y="1739150"/>
                  </a:lnTo>
                  <a:lnTo>
                    <a:pt x="1051852" y="1757184"/>
                  </a:lnTo>
                  <a:lnTo>
                    <a:pt x="1044409" y="1754759"/>
                  </a:lnTo>
                  <a:lnTo>
                    <a:pt x="1044409" y="1768144"/>
                  </a:lnTo>
                  <a:lnTo>
                    <a:pt x="1019035" y="1805533"/>
                  </a:lnTo>
                  <a:lnTo>
                    <a:pt x="1005408" y="1812950"/>
                  </a:lnTo>
                  <a:lnTo>
                    <a:pt x="1003427" y="1811223"/>
                  </a:lnTo>
                  <a:lnTo>
                    <a:pt x="1003427" y="1828520"/>
                  </a:lnTo>
                  <a:lnTo>
                    <a:pt x="957326" y="1896427"/>
                  </a:lnTo>
                  <a:lnTo>
                    <a:pt x="948753" y="1896351"/>
                  </a:lnTo>
                  <a:lnTo>
                    <a:pt x="948753" y="1909051"/>
                  </a:lnTo>
                  <a:lnTo>
                    <a:pt x="812228" y="2110143"/>
                  </a:lnTo>
                  <a:lnTo>
                    <a:pt x="800862" y="2113648"/>
                  </a:lnTo>
                  <a:lnTo>
                    <a:pt x="800862" y="2126881"/>
                  </a:lnTo>
                  <a:lnTo>
                    <a:pt x="764946" y="2179790"/>
                  </a:lnTo>
                  <a:lnTo>
                    <a:pt x="738035" y="2202777"/>
                  </a:lnTo>
                  <a:lnTo>
                    <a:pt x="738035" y="2219414"/>
                  </a:lnTo>
                  <a:lnTo>
                    <a:pt x="510108" y="2555151"/>
                  </a:lnTo>
                  <a:lnTo>
                    <a:pt x="53936" y="2803588"/>
                  </a:lnTo>
                  <a:lnTo>
                    <a:pt x="738035" y="2219414"/>
                  </a:lnTo>
                  <a:lnTo>
                    <a:pt x="738035" y="2202777"/>
                  </a:lnTo>
                  <a:lnTo>
                    <a:pt x="67106" y="2775750"/>
                  </a:lnTo>
                  <a:lnTo>
                    <a:pt x="561314" y="2200745"/>
                  </a:lnTo>
                  <a:lnTo>
                    <a:pt x="800862" y="2126881"/>
                  </a:lnTo>
                  <a:lnTo>
                    <a:pt x="800862" y="2113648"/>
                  </a:lnTo>
                  <a:lnTo>
                    <a:pt x="576795" y="2182736"/>
                  </a:lnTo>
                  <a:lnTo>
                    <a:pt x="773696" y="1953641"/>
                  </a:lnTo>
                  <a:lnTo>
                    <a:pt x="857161" y="1908187"/>
                  </a:lnTo>
                  <a:lnTo>
                    <a:pt x="948753" y="1909051"/>
                  </a:lnTo>
                  <a:lnTo>
                    <a:pt x="948753" y="1896351"/>
                  </a:lnTo>
                  <a:lnTo>
                    <a:pt x="880084" y="1895703"/>
                  </a:lnTo>
                  <a:lnTo>
                    <a:pt x="1003427" y="1828520"/>
                  </a:lnTo>
                  <a:lnTo>
                    <a:pt x="1003427" y="1811223"/>
                  </a:lnTo>
                  <a:lnTo>
                    <a:pt x="993495" y="1802561"/>
                  </a:lnTo>
                  <a:lnTo>
                    <a:pt x="993495" y="1819440"/>
                  </a:lnTo>
                  <a:lnTo>
                    <a:pt x="853909" y="1895462"/>
                  </a:lnTo>
                  <a:lnTo>
                    <a:pt x="830986" y="1895259"/>
                  </a:lnTo>
                  <a:lnTo>
                    <a:pt x="830986" y="1907946"/>
                  </a:lnTo>
                  <a:lnTo>
                    <a:pt x="797128" y="1926386"/>
                  </a:lnTo>
                  <a:lnTo>
                    <a:pt x="813117" y="1907781"/>
                  </a:lnTo>
                  <a:lnTo>
                    <a:pt x="830986" y="1907946"/>
                  </a:lnTo>
                  <a:lnTo>
                    <a:pt x="830986" y="1895259"/>
                  </a:lnTo>
                  <a:lnTo>
                    <a:pt x="823950" y="1895182"/>
                  </a:lnTo>
                  <a:lnTo>
                    <a:pt x="933805" y="1767370"/>
                  </a:lnTo>
                  <a:lnTo>
                    <a:pt x="993495" y="1819440"/>
                  </a:lnTo>
                  <a:lnTo>
                    <a:pt x="993495" y="1802561"/>
                  </a:lnTo>
                  <a:lnTo>
                    <a:pt x="942098" y="1757718"/>
                  </a:lnTo>
                  <a:lnTo>
                    <a:pt x="957567" y="1739722"/>
                  </a:lnTo>
                  <a:lnTo>
                    <a:pt x="1044409" y="1768144"/>
                  </a:lnTo>
                  <a:lnTo>
                    <a:pt x="1044409" y="1754759"/>
                  </a:lnTo>
                  <a:lnTo>
                    <a:pt x="966558" y="1729257"/>
                  </a:lnTo>
                  <a:lnTo>
                    <a:pt x="1011491" y="1676984"/>
                  </a:lnTo>
                  <a:lnTo>
                    <a:pt x="1064094" y="1739150"/>
                  </a:lnTo>
                  <a:lnTo>
                    <a:pt x="1064094" y="1719516"/>
                  </a:lnTo>
                  <a:lnTo>
                    <a:pt x="1019873" y="1667243"/>
                  </a:lnTo>
                  <a:lnTo>
                    <a:pt x="1071537" y="1607121"/>
                  </a:lnTo>
                  <a:lnTo>
                    <a:pt x="1112380" y="1668043"/>
                  </a:lnTo>
                  <a:lnTo>
                    <a:pt x="1112380" y="1645183"/>
                  </a:lnTo>
                  <a:lnTo>
                    <a:pt x="1080147" y="1597101"/>
                  </a:lnTo>
                  <a:lnTo>
                    <a:pt x="1113802" y="1557947"/>
                  </a:lnTo>
                  <a:lnTo>
                    <a:pt x="1202321" y="1530642"/>
                  </a:lnTo>
                  <a:lnTo>
                    <a:pt x="1204417" y="1532483"/>
                  </a:lnTo>
                  <a:lnTo>
                    <a:pt x="1204417" y="1515719"/>
                  </a:lnTo>
                  <a:lnTo>
                    <a:pt x="1191107" y="1504124"/>
                  </a:lnTo>
                  <a:lnTo>
                    <a:pt x="1191107" y="1520863"/>
                  </a:lnTo>
                  <a:lnTo>
                    <a:pt x="1129284" y="1539925"/>
                  </a:lnTo>
                  <a:lnTo>
                    <a:pt x="1165136" y="1498219"/>
                  </a:lnTo>
                  <a:lnTo>
                    <a:pt x="1191107" y="1520863"/>
                  </a:lnTo>
                  <a:lnTo>
                    <a:pt x="1191107" y="1504124"/>
                  </a:lnTo>
                  <a:lnTo>
                    <a:pt x="1173365" y="1488643"/>
                  </a:lnTo>
                  <a:lnTo>
                    <a:pt x="1212900" y="1442656"/>
                  </a:lnTo>
                  <a:lnTo>
                    <a:pt x="1242021" y="1477086"/>
                  </a:lnTo>
                  <a:lnTo>
                    <a:pt x="1242021" y="1457312"/>
                  </a:lnTo>
                  <a:lnTo>
                    <a:pt x="1226718" y="1439202"/>
                  </a:lnTo>
                  <a:lnTo>
                    <a:pt x="1267472" y="1439595"/>
                  </a:lnTo>
                  <a:lnTo>
                    <a:pt x="1267472" y="1426908"/>
                  </a:lnTo>
                  <a:lnTo>
                    <a:pt x="1226769" y="1426514"/>
                  </a:lnTo>
                  <a:lnTo>
                    <a:pt x="1340650" y="1294015"/>
                  </a:lnTo>
                  <a:lnTo>
                    <a:pt x="1362532" y="1299565"/>
                  </a:lnTo>
                  <a:lnTo>
                    <a:pt x="1362532" y="1286459"/>
                  </a:lnTo>
                  <a:lnTo>
                    <a:pt x="1349908" y="1283246"/>
                  </a:lnTo>
                  <a:lnTo>
                    <a:pt x="1373657" y="1255610"/>
                  </a:lnTo>
                  <a:lnTo>
                    <a:pt x="1387195" y="1263243"/>
                  </a:lnTo>
                  <a:lnTo>
                    <a:pt x="1387195" y="1248676"/>
                  </a:lnTo>
                  <a:lnTo>
                    <a:pt x="1382090" y="1245793"/>
                  </a:lnTo>
                  <a:lnTo>
                    <a:pt x="1397190" y="1228229"/>
                  </a:lnTo>
                  <a:lnTo>
                    <a:pt x="1405839" y="1235786"/>
                  </a:lnTo>
                  <a:lnTo>
                    <a:pt x="1405839" y="1218895"/>
                  </a:lnTo>
                  <a:lnTo>
                    <a:pt x="1405483" y="1218577"/>
                  </a:lnTo>
                  <a:lnTo>
                    <a:pt x="1462786" y="1151915"/>
                  </a:lnTo>
                  <a:lnTo>
                    <a:pt x="1462786" y="1132573"/>
                  </a:lnTo>
                  <a:lnTo>
                    <a:pt x="1395984" y="1210284"/>
                  </a:lnTo>
                  <a:lnTo>
                    <a:pt x="1387690" y="1203058"/>
                  </a:lnTo>
                  <a:lnTo>
                    <a:pt x="1387690" y="1219936"/>
                  </a:lnTo>
                  <a:lnTo>
                    <a:pt x="1370888" y="1239481"/>
                  </a:lnTo>
                  <a:lnTo>
                    <a:pt x="1362456" y="1234744"/>
                  </a:lnTo>
                  <a:lnTo>
                    <a:pt x="1362456" y="1249299"/>
                  </a:lnTo>
                  <a:lnTo>
                    <a:pt x="1336243" y="1279791"/>
                  </a:lnTo>
                  <a:lnTo>
                    <a:pt x="1326997" y="1277454"/>
                  </a:lnTo>
                  <a:lnTo>
                    <a:pt x="1326997" y="1290548"/>
                  </a:lnTo>
                  <a:lnTo>
                    <a:pt x="1213065" y="1423098"/>
                  </a:lnTo>
                  <a:lnTo>
                    <a:pt x="1199438" y="1407007"/>
                  </a:lnTo>
                  <a:lnTo>
                    <a:pt x="1199438" y="1438948"/>
                  </a:lnTo>
                  <a:lnTo>
                    <a:pt x="1163853" y="1480337"/>
                  </a:lnTo>
                  <a:lnTo>
                    <a:pt x="1155623" y="1473161"/>
                  </a:lnTo>
                  <a:lnTo>
                    <a:pt x="1155623" y="1489925"/>
                  </a:lnTo>
                  <a:lnTo>
                    <a:pt x="1106627" y="1546923"/>
                  </a:lnTo>
                  <a:lnTo>
                    <a:pt x="1091145" y="1551698"/>
                  </a:lnTo>
                  <a:lnTo>
                    <a:pt x="1091145" y="1564932"/>
                  </a:lnTo>
                  <a:lnTo>
                    <a:pt x="1072845" y="1586217"/>
                  </a:lnTo>
                  <a:lnTo>
                    <a:pt x="1064234" y="1573364"/>
                  </a:lnTo>
                  <a:lnTo>
                    <a:pt x="1064234" y="1596237"/>
                  </a:lnTo>
                  <a:lnTo>
                    <a:pt x="1011605" y="1657464"/>
                  </a:lnTo>
                  <a:lnTo>
                    <a:pt x="1003223" y="1647571"/>
                  </a:lnTo>
                  <a:lnTo>
                    <a:pt x="1003223" y="1667205"/>
                  </a:lnTo>
                  <a:lnTo>
                    <a:pt x="953554" y="1725002"/>
                  </a:lnTo>
                  <a:lnTo>
                    <a:pt x="944549" y="1722056"/>
                  </a:lnTo>
                  <a:lnTo>
                    <a:pt x="944549" y="1735467"/>
                  </a:lnTo>
                  <a:lnTo>
                    <a:pt x="932573" y="1749412"/>
                  </a:lnTo>
                  <a:lnTo>
                    <a:pt x="924280" y="1742186"/>
                  </a:lnTo>
                  <a:lnTo>
                    <a:pt x="924280" y="1759064"/>
                  </a:lnTo>
                  <a:lnTo>
                    <a:pt x="807402" y="1895030"/>
                  </a:lnTo>
                  <a:lnTo>
                    <a:pt x="796569" y="1894928"/>
                  </a:lnTo>
                  <a:lnTo>
                    <a:pt x="796569" y="1907628"/>
                  </a:lnTo>
                  <a:lnTo>
                    <a:pt x="765759" y="1943468"/>
                  </a:lnTo>
                  <a:lnTo>
                    <a:pt x="742327" y="1956231"/>
                  </a:lnTo>
                  <a:lnTo>
                    <a:pt x="742327" y="1970735"/>
                  </a:lnTo>
                  <a:lnTo>
                    <a:pt x="554075" y="2189746"/>
                  </a:lnTo>
                  <a:lnTo>
                    <a:pt x="61074" y="2341765"/>
                  </a:lnTo>
                  <a:lnTo>
                    <a:pt x="742327" y="1970735"/>
                  </a:lnTo>
                  <a:lnTo>
                    <a:pt x="742327" y="1956231"/>
                  </a:lnTo>
                  <a:lnTo>
                    <a:pt x="58877" y="2328468"/>
                  </a:lnTo>
                  <a:lnTo>
                    <a:pt x="554380" y="1905342"/>
                  </a:lnTo>
                  <a:lnTo>
                    <a:pt x="796569" y="1907628"/>
                  </a:lnTo>
                  <a:lnTo>
                    <a:pt x="796569" y="1894928"/>
                  </a:lnTo>
                  <a:lnTo>
                    <a:pt x="569087" y="1892782"/>
                  </a:lnTo>
                  <a:lnTo>
                    <a:pt x="806284" y="1690230"/>
                  </a:lnTo>
                  <a:lnTo>
                    <a:pt x="868845" y="1710690"/>
                  </a:lnTo>
                  <a:lnTo>
                    <a:pt x="924280" y="1759064"/>
                  </a:lnTo>
                  <a:lnTo>
                    <a:pt x="924280" y="1742186"/>
                  </a:lnTo>
                  <a:lnTo>
                    <a:pt x="899820" y="1720824"/>
                  </a:lnTo>
                  <a:lnTo>
                    <a:pt x="944549" y="1735467"/>
                  </a:lnTo>
                  <a:lnTo>
                    <a:pt x="944549" y="1722056"/>
                  </a:lnTo>
                  <a:lnTo>
                    <a:pt x="875207" y="1699348"/>
                  </a:lnTo>
                  <a:lnTo>
                    <a:pt x="844219" y="1672348"/>
                  </a:lnTo>
                  <a:lnTo>
                    <a:pt x="844219" y="1689201"/>
                  </a:lnTo>
                  <a:lnTo>
                    <a:pt x="817651" y="1680514"/>
                  </a:lnTo>
                  <a:lnTo>
                    <a:pt x="826033" y="1673364"/>
                  </a:lnTo>
                  <a:lnTo>
                    <a:pt x="844219" y="1689201"/>
                  </a:lnTo>
                  <a:lnTo>
                    <a:pt x="844219" y="1672348"/>
                  </a:lnTo>
                  <a:lnTo>
                    <a:pt x="835812" y="1665008"/>
                  </a:lnTo>
                  <a:lnTo>
                    <a:pt x="874941" y="1631607"/>
                  </a:lnTo>
                  <a:lnTo>
                    <a:pt x="952792" y="1607591"/>
                  </a:lnTo>
                  <a:lnTo>
                    <a:pt x="1003223" y="1667205"/>
                  </a:lnTo>
                  <a:lnTo>
                    <a:pt x="1003223" y="1647571"/>
                  </a:lnTo>
                  <a:lnTo>
                    <a:pt x="965962" y="1603527"/>
                  </a:lnTo>
                  <a:lnTo>
                    <a:pt x="1051458" y="1577162"/>
                  </a:lnTo>
                  <a:lnTo>
                    <a:pt x="1064234" y="1596237"/>
                  </a:lnTo>
                  <a:lnTo>
                    <a:pt x="1064234" y="1573364"/>
                  </a:lnTo>
                  <a:lnTo>
                    <a:pt x="1091145" y="1564932"/>
                  </a:lnTo>
                  <a:lnTo>
                    <a:pt x="1091145" y="1551698"/>
                  </a:lnTo>
                  <a:lnTo>
                    <a:pt x="1056805" y="1562277"/>
                  </a:lnTo>
                  <a:lnTo>
                    <a:pt x="1044105" y="1543342"/>
                  </a:lnTo>
                  <a:lnTo>
                    <a:pt x="1044105" y="1566189"/>
                  </a:lnTo>
                  <a:lnTo>
                    <a:pt x="957084" y="1593024"/>
                  </a:lnTo>
                  <a:lnTo>
                    <a:pt x="943902" y="1577467"/>
                  </a:lnTo>
                  <a:lnTo>
                    <a:pt x="943902" y="1597088"/>
                  </a:lnTo>
                  <a:lnTo>
                    <a:pt x="899210" y="1610880"/>
                  </a:lnTo>
                  <a:lnTo>
                    <a:pt x="931926" y="1582940"/>
                  </a:lnTo>
                  <a:lnTo>
                    <a:pt x="943902" y="1597088"/>
                  </a:lnTo>
                  <a:lnTo>
                    <a:pt x="943902" y="1577467"/>
                  </a:lnTo>
                  <a:lnTo>
                    <a:pt x="941565" y="1574698"/>
                  </a:lnTo>
                  <a:lnTo>
                    <a:pt x="1010399" y="1515935"/>
                  </a:lnTo>
                  <a:lnTo>
                    <a:pt x="1044105" y="1566189"/>
                  </a:lnTo>
                  <a:lnTo>
                    <a:pt x="1044105" y="1543342"/>
                  </a:lnTo>
                  <a:lnTo>
                    <a:pt x="1020140" y="1507604"/>
                  </a:lnTo>
                  <a:lnTo>
                    <a:pt x="1098854" y="1440395"/>
                  </a:lnTo>
                  <a:lnTo>
                    <a:pt x="1155623" y="1489925"/>
                  </a:lnTo>
                  <a:lnTo>
                    <a:pt x="1155623" y="1473161"/>
                  </a:lnTo>
                  <a:lnTo>
                    <a:pt x="1115529" y="1438160"/>
                  </a:lnTo>
                  <a:lnTo>
                    <a:pt x="1199438" y="1438948"/>
                  </a:lnTo>
                  <a:lnTo>
                    <a:pt x="1199438" y="1407007"/>
                  </a:lnTo>
                  <a:lnTo>
                    <a:pt x="1199019" y="1406512"/>
                  </a:lnTo>
                  <a:lnTo>
                    <a:pt x="1199019" y="1426235"/>
                  </a:lnTo>
                  <a:lnTo>
                    <a:pt x="1116330" y="1425473"/>
                  </a:lnTo>
                  <a:lnTo>
                    <a:pt x="1163955" y="1384808"/>
                  </a:lnTo>
                  <a:lnTo>
                    <a:pt x="1199019" y="1426235"/>
                  </a:lnTo>
                  <a:lnTo>
                    <a:pt x="1199019" y="1406512"/>
                  </a:lnTo>
                  <a:lnTo>
                    <a:pt x="1173645" y="1376514"/>
                  </a:lnTo>
                  <a:lnTo>
                    <a:pt x="1286395" y="1280248"/>
                  </a:lnTo>
                  <a:lnTo>
                    <a:pt x="1326997" y="1290548"/>
                  </a:lnTo>
                  <a:lnTo>
                    <a:pt x="1326997" y="1277454"/>
                  </a:lnTo>
                  <a:lnTo>
                    <a:pt x="1298219" y="1270152"/>
                  </a:lnTo>
                  <a:lnTo>
                    <a:pt x="1338453" y="1235786"/>
                  </a:lnTo>
                  <a:lnTo>
                    <a:pt x="1362456" y="1249299"/>
                  </a:lnTo>
                  <a:lnTo>
                    <a:pt x="1362456" y="1234744"/>
                  </a:lnTo>
                  <a:lnTo>
                    <a:pt x="1348740" y="1227010"/>
                  </a:lnTo>
                  <a:lnTo>
                    <a:pt x="1372527" y="1206703"/>
                  </a:lnTo>
                  <a:lnTo>
                    <a:pt x="1387690" y="1219936"/>
                  </a:lnTo>
                  <a:lnTo>
                    <a:pt x="1387690" y="1203058"/>
                  </a:lnTo>
                  <a:lnTo>
                    <a:pt x="1382306" y="1198346"/>
                  </a:lnTo>
                  <a:lnTo>
                    <a:pt x="1472323" y="1121473"/>
                  </a:lnTo>
                  <a:lnTo>
                    <a:pt x="1472323" y="1077747"/>
                  </a:lnTo>
                  <a:lnTo>
                    <a:pt x="1447927" y="1083818"/>
                  </a:lnTo>
                  <a:lnTo>
                    <a:pt x="1456778" y="1094181"/>
                  </a:lnTo>
                  <a:lnTo>
                    <a:pt x="1452118" y="1096137"/>
                  </a:lnTo>
                  <a:lnTo>
                    <a:pt x="1459915" y="1102880"/>
                  </a:lnTo>
                  <a:lnTo>
                    <a:pt x="1456309" y="1104900"/>
                  </a:lnTo>
                  <a:lnTo>
                    <a:pt x="1465148" y="1110907"/>
                  </a:lnTo>
                  <a:lnTo>
                    <a:pt x="1372628" y="1189913"/>
                  </a:lnTo>
                  <a:lnTo>
                    <a:pt x="1362849" y="1181392"/>
                  </a:lnTo>
                  <a:lnTo>
                    <a:pt x="1362849" y="1198257"/>
                  </a:lnTo>
                  <a:lnTo>
                    <a:pt x="1336954" y="1220381"/>
                  </a:lnTo>
                  <a:lnTo>
                    <a:pt x="1326680" y="1214602"/>
                  </a:lnTo>
                  <a:lnTo>
                    <a:pt x="1326680" y="1229156"/>
                  </a:lnTo>
                  <a:lnTo>
                    <a:pt x="1283157" y="1266329"/>
                  </a:lnTo>
                  <a:lnTo>
                    <a:pt x="1271320" y="1263332"/>
                  </a:lnTo>
                  <a:lnTo>
                    <a:pt x="1271320" y="1276426"/>
                  </a:lnTo>
                  <a:lnTo>
                    <a:pt x="1165453" y="1366837"/>
                  </a:lnTo>
                  <a:lnTo>
                    <a:pt x="1155763" y="1355394"/>
                  </a:lnTo>
                  <a:lnTo>
                    <a:pt x="1155763" y="1375117"/>
                  </a:lnTo>
                  <a:lnTo>
                    <a:pt x="1098905" y="1423670"/>
                  </a:lnTo>
                  <a:lnTo>
                    <a:pt x="1082306" y="1409192"/>
                  </a:lnTo>
                  <a:lnTo>
                    <a:pt x="1082306" y="1437843"/>
                  </a:lnTo>
                  <a:lnTo>
                    <a:pt x="1013040" y="1497012"/>
                  </a:lnTo>
                  <a:lnTo>
                    <a:pt x="1003287" y="1482471"/>
                  </a:lnTo>
                  <a:lnTo>
                    <a:pt x="1003287" y="1505331"/>
                  </a:lnTo>
                  <a:lnTo>
                    <a:pt x="933386" y="1565033"/>
                  </a:lnTo>
                  <a:lnTo>
                    <a:pt x="923734" y="1553629"/>
                  </a:lnTo>
                  <a:lnTo>
                    <a:pt x="923734" y="1573263"/>
                  </a:lnTo>
                  <a:lnTo>
                    <a:pt x="868667" y="1620291"/>
                  </a:lnTo>
                  <a:lnTo>
                    <a:pt x="844410" y="1627784"/>
                  </a:lnTo>
                  <a:lnTo>
                    <a:pt x="844410" y="1641017"/>
                  </a:lnTo>
                  <a:lnTo>
                    <a:pt x="826160" y="1656600"/>
                  </a:lnTo>
                  <a:lnTo>
                    <a:pt x="817740" y="1649234"/>
                  </a:lnTo>
                  <a:lnTo>
                    <a:pt x="844410" y="1641017"/>
                  </a:lnTo>
                  <a:lnTo>
                    <a:pt x="844410" y="1627784"/>
                  </a:lnTo>
                  <a:lnTo>
                    <a:pt x="816394" y="1636420"/>
                  </a:lnTo>
                  <a:lnTo>
                    <a:pt x="816394" y="1664944"/>
                  </a:lnTo>
                  <a:lnTo>
                    <a:pt x="803554" y="1675904"/>
                  </a:lnTo>
                  <a:lnTo>
                    <a:pt x="792175" y="1672183"/>
                  </a:lnTo>
                  <a:lnTo>
                    <a:pt x="792175" y="1685620"/>
                  </a:lnTo>
                  <a:lnTo>
                    <a:pt x="549821" y="1892592"/>
                  </a:lnTo>
                  <a:lnTo>
                    <a:pt x="43942" y="1887842"/>
                  </a:lnTo>
                  <a:lnTo>
                    <a:pt x="747331" y="1670939"/>
                  </a:lnTo>
                  <a:lnTo>
                    <a:pt x="792175" y="1685620"/>
                  </a:lnTo>
                  <a:lnTo>
                    <a:pt x="792175" y="1672183"/>
                  </a:lnTo>
                  <a:lnTo>
                    <a:pt x="768489" y="1664423"/>
                  </a:lnTo>
                  <a:lnTo>
                    <a:pt x="803440" y="1653641"/>
                  </a:lnTo>
                  <a:lnTo>
                    <a:pt x="816394" y="1664944"/>
                  </a:lnTo>
                  <a:lnTo>
                    <a:pt x="816394" y="1636420"/>
                  </a:lnTo>
                  <a:lnTo>
                    <a:pt x="806526" y="1639455"/>
                  </a:lnTo>
                  <a:lnTo>
                    <a:pt x="792226" y="1626984"/>
                  </a:lnTo>
                  <a:lnTo>
                    <a:pt x="792226" y="1643862"/>
                  </a:lnTo>
                  <a:lnTo>
                    <a:pt x="747649" y="1657604"/>
                  </a:lnTo>
                  <a:lnTo>
                    <a:pt x="726503" y="1650682"/>
                  </a:lnTo>
                  <a:lnTo>
                    <a:pt x="726503" y="1664131"/>
                  </a:lnTo>
                  <a:lnTo>
                    <a:pt x="53098" y="1871776"/>
                  </a:lnTo>
                  <a:lnTo>
                    <a:pt x="502056" y="1590687"/>
                  </a:lnTo>
                  <a:lnTo>
                    <a:pt x="726503" y="1664131"/>
                  </a:lnTo>
                  <a:lnTo>
                    <a:pt x="726503" y="1650682"/>
                  </a:lnTo>
                  <a:lnTo>
                    <a:pt x="516178" y="1581835"/>
                  </a:lnTo>
                  <a:lnTo>
                    <a:pt x="635495" y="1507134"/>
                  </a:lnTo>
                  <a:lnTo>
                    <a:pt x="792226" y="1643862"/>
                  </a:lnTo>
                  <a:lnTo>
                    <a:pt x="792226" y="1626984"/>
                  </a:lnTo>
                  <a:lnTo>
                    <a:pt x="646772" y="1500073"/>
                  </a:lnTo>
                  <a:lnTo>
                    <a:pt x="751090" y="1434744"/>
                  </a:lnTo>
                  <a:lnTo>
                    <a:pt x="806996" y="1435265"/>
                  </a:lnTo>
                  <a:lnTo>
                    <a:pt x="923734" y="1573263"/>
                  </a:lnTo>
                  <a:lnTo>
                    <a:pt x="923734" y="1553629"/>
                  </a:lnTo>
                  <a:lnTo>
                    <a:pt x="823722" y="1435417"/>
                  </a:lnTo>
                  <a:lnTo>
                    <a:pt x="957262" y="1436674"/>
                  </a:lnTo>
                  <a:lnTo>
                    <a:pt x="1003287" y="1505331"/>
                  </a:lnTo>
                  <a:lnTo>
                    <a:pt x="1003287" y="1482471"/>
                  </a:lnTo>
                  <a:lnTo>
                    <a:pt x="972693" y="1436814"/>
                  </a:lnTo>
                  <a:lnTo>
                    <a:pt x="1082306" y="1437843"/>
                  </a:lnTo>
                  <a:lnTo>
                    <a:pt x="1082306" y="1409192"/>
                  </a:lnTo>
                  <a:lnTo>
                    <a:pt x="1081366" y="1408379"/>
                  </a:lnTo>
                  <a:lnTo>
                    <a:pt x="1081366" y="1425130"/>
                  </a:lnTo>
                  <a:lnTo>
                    <a:pt x="964120" y="1424038"/>
                  </a:lnTo>
                  <a:lnTo>
                    <a:pt x="948690" y="1401038"/>
                  </a:lnTo>
                  <a:lnTo>
                    <a:pt x="948690" y="1423885"/>
                  </a:lnTo>
                  <a:lnTo>
                    <a:pt x="812888" y="1422615"/>
                  </a:lnTo>
                  <a:lnTo>
                    <a:pt x="798195" y="1405255"/>
                  </a:lnTo>
                  <a:lnTo>
                    <a:pt x="895375" y="1344409"/>
                  </a:lnTo>
                  <a:lnTo>
                    <a:pt x="948690" y="1423885"/>
                  </a:lnTo>
                  <a:lnTo>
                    <a:pt x="948690" y="1401038"/>
                  </a:lnTo>
                  <a:lnTo>
                    <a:pt x="906183" y="1337640"/>
                  </a:lnTo>
                  <a:lnTo>
                    <a:pt x="949769" y="1310360"/>
                  </a:lnTo>
                  <a:lnTo>
                    <a:pt x="1081366" y="1425130"/>
                  </a:lnTo>
                  <a:lnTo>
                    <a:pt x="1081366" y="1408379"/>
                  </a:lnTo>
                  <a:lnTo>
                    <a:pt x="960970" y="1303337"/>
                  </a:lnTo>
                  <a:lnTo>
                    <a:pt x="1048600" y="1248473"/>
                  </a:lnTo>
                  <a:lnTo>
                    <a:pt x="1155763" y="1375117"/>
                  </a:lnTo>
                  <a:lnTo>
                    <a:pt x="1155763" y="1355394"/>
                  </a:lnTo>
                  <a:lnTo>
                    <a:pt x="1059522" y="1241640"/>
                  </a:lnTo>
                  <a:lnTo>
                    <a:pt x="1081024" y="1228178"/>
                  </a:lnTo>
                  <a:lnTo>
                    <a:pt x="1271320" y="1276426"/>
                  </a:lnTo>
                  <a:lnTo>
                    <a:pt x="1271320" y="1263332"/>
                  </a:lnTo>
                  <a:lnTo>
                    <a:pt x="1095883" y="1218869"/>
                  </a:lnTo>
                  <a:lnTo>
                    <a:pt x="1196492" y="1155877"/>
                  </a:lnTo>
                  <a:lnTo>
                    <a:pt x="1326680" y="1229156"/>
                  </a:lnTo>
                  <a:lnTo>
                    <a:pt x="1326680" y="1214602"/>
                  </a:lnTo>
                  <a:lnTo>
                    <a:pt x="1208747" y="1148194"/>
                  </a:lnTo>
                  <a:lnTo>
                    <a:pt x="1265059" y="1112951"/>
                  </a:lnTo>
                  <a:lnTo>
                    <a:pt x="1362849" y="1198257"/>
                  </a:lnTo>
                  <a:lnTo>
                    <a:pt x="1362849" y="1181392"/>
                  </a:lnTo>
                  <a:lnTo>
                    <a:pt x="1276311" y="1105890"/>
                  </a:lnTo>
                  <a:lnTo>
                    <a:pt x="1425702" y="1012355"/>
                  </a:lnTo>
                  <a:lnTo>
                    <a:pt x="1429004" y="1022985"/>
                  </a:lnTo>
                  <a:lnTo>
                    <a:pt x="1434325" y="1017905"/>
                  </a:lnTo>
                  <a:lnTo>
                    <a:pt x="1446276" y="1036955"/>
                  </a:lnTo>
                  <a:lnTo>
                    <a:pt x="1473339" y="992505"/>
                  </a:lnTo>
                  <a:lnTo>
                    <a:pt x="1490599" y="964184"/>
                  </a:lnTo>
                  <a:lnTo>
                    <a:pt x="1488655" y="963866"/>
                  </a:lnTo>
                  <a:lnTo>
                    <a:pt x="1490599" y="962914"/>
                  </a:lnTo>
                  <a:lnTo>
                    <a:pt x="1421815" y="927658"/>
                  </a:lnTo>
                  <a:lnTo>
                    <a:pt x="1421815" y="999794"/>
                  </a:lnTo>
                  <a:lnTo>
                    <a:pt x="1266291" y="1097153"/>
                  </a:lnTo>
                  <a:lnTo>
                    <a:pt x="1255039" y="1087335"/>
                  </a:lnTo>
                  <a:lnTo>
                    <a:pt x="1255039" y="1104201"/>
                  </a:lnTo>
                  <a:lnTo>
                    <a:pt x="1196124" y="1141095"/>
                  </a:lnTo>
                  <a:lnTo>
                    <a:pt x="1183855" y="1134186"/>
                  </a:lnTo>
                  <a:lnTo>
                    <a:pt x="1183855" y="1148765"/>
                  </a:lnTo>
                  <a:lnTo>
                    <a:pt x="1078801" y="1214539"/>
                  </a:lnTo>
                  <a:lnTo>
                    <a:pt x="1063942" y="1210779"/>
                  </a:lnTo>
                  <a:lnTo>
                    <a:pt x="1063942" y="1223848"/>
                  </a:lnTo>
                  <a:lnTo>
                    <a:pt x="1051217" y="1231811"/>
                  </a:lnTo>
                  <a:lnTo>
                    <a:pt x="1040295" y="1218907"/>
                  </a:lnTo>
                  <a:lnTo>
                    <a:pt x="1040295" y="1238643"/>
                  </a:lnTo>
                  <a:lnTo>
                    <a:pt x="950950" y="1294587"/>
                  </a:lnTo>
                  <a:lnTo>
                    <a:pt x="939736" y="1284808"/>
                  </a:lnTo>
                  <a:lnTo>
                    <a:pt x="939736" y="1301610"/>
                  </a:lnTo>
                  <a:lnTo>
                    <a:pt x="899083" y="1327061"/>
                  </a:lnTo>
                  <a:lnTo>
                    <a:pt x="888276" y="1310944"/>
                  </a:lnTo>
                  <a:lnTo>
                    <a:pt x="888276" y="1333817"/>
                  </a:lnTo>
                  <a:lnTo>
                    <a:pt x="796163" y="1391500"/>
                  </a:lnTo>
                  <a:lnTo>
                    <a:pt x="796163" y="1422463"/>
                  </a:lnTo>
                  <a:lnTo>
                    <a:pt x="771080" y="1422234"/>
                  </a:lnTo>
                  <a:lnTo>
                    <a:pt x="787336" y="1412049"/>
                  </a:lnTo>
                  <a:lnTo>
                    <a:pt x="796163" y="1422463"/>
                  </a:lnTo>
                  <a:lnTo>
                    <a:pt x="796163" y="1391500"/>
                  </a:lnTo>
                  <a:lnTo>
                    <a:pt x="789876" y="1395425"/>
                  </a:lnTo>
                  <a:lnTo>
                    <a:pt x="779018" y="1382598"/>
                  </a:lnTo>
                  <a:lnTo>
                    <a:pt x="779018" y="1402219"/>
                  </a:lnTo>
                  <a:lnTo>
                    <a:pt x="747407" y="1422006"/>
                  </a:lnTo>
                  <a:lnTo>
                    <a:pt x="727430" y="1421828"/>
                  </a:lnTo>
                  <a:lnTo>
                    <a:pt x="727430" y="1434528"/>
                  </a:lnTo>
                  <a:lnTo>
                    <a:pt x="636727" y="1491310"/>
                  </a:lnTo>
                  <a:lnTo>
                    <a:pt x="625449" y="1481480"/>
                  </a:lnTo>
                  <a:lnTo>
                    <a:pt x="625449" y="1498371"/>
                  </a:lnTo>
                  <a:lnTo>
                    <a:pt x="500380" y="1576666"/>
                  </a:lnTo>
                  <a:lnTo>
                    <a:pt x="46583" y="1428127"/>
                  </a:lnTo>
                  <a:lnTo>
                    <a:pt x="550354" y="1432852"/>
                  </a:lnTo>
                  <a:lnTo>
                    <a:pt x="625449" y="1498371"/>
                  </a:lnTo>
                  <a:lnTo>
                    <a:pt x="625449" y="1481480"/>
                  </a:lnTo>
                  <a:lnTo>
                    <a:pt x="569950" y="1433042"/>
                  </a:lnTo>
                  <a:lnTo>
                    <a:pt x="727430" y="1434528"/>
                  </a:lnTo>
                  <a:lnTo>
                    <a:pt x="727430" y="1421828"/>
                  </a:lnTo>
                  <a:lnTo>
                    <a:pt x="555231" y="1420202"/>
                  </a:lnTo>
                  <a:lnTo>
                    <a:pt x="535635" y="1403108"/>
                  </a:lnTo>
                  <a:lnTo>
                    <a:pt x="535635" y="1420012"/>
                  </a:lnTo>
                  <a:lnTo>
                    <a:pt x="48742" y="1415453"/>
                  </a:lnTo>
                  <a:lnTo>
                    <a:pt x="404596" y="1305712"/>
                  </a:lnTo>
                  <a:lnTo>
                    <a:pt x="535635" y="1420012"/>
                  </a:lnTo>
                  <a:lnTo>
                    <a:pt x="535635" y="1403108"/>
                  </a:lnTo>
                  <a:lnTo>
                    <a:pt x="418922" y="1301292"/>
                  </a:lnTo>
                  <a:lnTo>
                    <a:pt x="636790" y="1234109"/>
                  </a:lnTo>
                  <a:lnTo>
                    <a:pt x="779018" y="1402219"/>
                  </a:lnTo>
                  <a:lnTo>
                    <a:pt x="779018" y="1382598"/>
                  </a:lnTo>
                  <a:lnTo>
                    <a:pt x="649935" y="1230058"/>
                  </a:lnTo>
                  <a:lnTo>
                    <a:pt x="789787" y="1186942"/>
                  </a:lnTo>
                  <a:lnTo>
                    <a:pt x="888276" y="1333817"/>
                  </a:lnTo>
                  <a:lnTo>
                    <a:pt x="888276" y="1310944"/>
                  </a:lnTo>
                  <a:lnTo>
                    <a:pt x="802513" y="1183017"/>
                  </a:lnTo>
                  <a:lnTo>
                    <a:pt x="803452" y="1182725"/>
                  </a:lnTo>
                  <a:lnTo>
                    <a:pt x="939736" y="1301610"/>
                  </a:lnTo>
                  <a:lnTo>
                    <a:pt x="939736" y="1284808"/>
                  </a:lnTo>
                  <a:lnTo>
                    <a:pt x="817702" y="1178331"/>
                  </a:lnTo>
                  <a:lnTo>
                    <a:pt x="847813" y="1169047"/>
                  </a:lnTo>
                  <a:lnTo>
                    <a:pt x="1017892" y="1212151"/>
                  </a:lnTo>
                  <a:lnTo>
                    <a:pt x="1040295" y="1238643"/>
                  </a:lnTo>
                  <a:lnTo>
                    <a:pt x="1040295" y="1218907"/>
                  </a:lnTo>
                  <a:lnTo>
                    <a:pt x="1039152" y="1217549"/>
                  </a:lnTo>
                  <a:lnTo>
                    <a:pt x="1063942" y="1223848"/>
                  </a:lnTo>
                  <a:lnTo>
                    <a:pt x="1063942" y="1210779"/>
                  </a:lnTo>
                  <a:lnTo>
                    <a:pt x="1025067" y="1200912"/>
                  </a:lnTo>
                  <a:lnTo>
                    <a:pt x="1003820" y="1175816"/>
                  </a:lnTo>
                  <a:lnTo>
                    <a:pt x="1003820" y="1195527"/>
                  </a:lnTo>
                  <a:lnTo>
                    <a:pt x="871042" y="1161884"/>
                  </a:lnTo>
                  <a:lnTo>
                    <a:pt x="953757" y="1136370"/>
                  </a:lnTo>
                  <a:lnTo>
                    <a:pt x="1003820" y="1195527"/>
                  </a:lnTo>
                  <a:lnTo>
                    <a:pt x="1003820" y="1175816"/>
                  </a:lnTo>
                  <a:lnTo>
                    <a:pt x="966990" y="1132293"/>
                  </a:lnTo>
                  <a:lnTo>
                    <a:pt x="1088199" y="1094917"/>
                  </a:lnTo>
                  <a:lnTo>
                    <a:pt x="1183855" y="1148765"/>
                  </a:lnTo>
                  <a:lnTo>
                    <a:pt x="1183855" y="1134186"/>
                  </a:lnTo>
                  <a:lnTo>
                    <a:pt x="1104950" y="1089748"/>
                  </a:lnTo>
                  <a:lnTo>
                    <a:pt x="1203604" y="1059332"/>
                  </a:lnTo>
                  <a:lnTo>
                    <a:pt x="1255039" y="1104201"/>
                  </a:lnTo>
                  <a:lnTo>
                    <a:pt x="1255039" y="1087335"/>
                  </a:lnTo>
                  <a:lnTo>
                    <a:pt x="1217891" y="1054925"/>
                  </a:lnTo>
                  <a:lnTo>
                    <a:pt x="1414068" y="994435"/>
                  </a:lnTo>
                  <a:lnTo>
                    <a:pt x="1414018" y="1000252"/>
                  </a:lnTo>
                  <a:lnTo>
                    <a:pt x="1420926" y="996886"/>
                  </a:lnTo>
                  <a:lnTo>
                    <a:pt x="1421815" y="999794"/>
                  </a:lnTo>
                  <a:lnTo>
                    <a:pt x="1421815" y="927658"/>
                  </a:lnTo>
                  <a:lnTo>
                    <a:pt x="1414780" y="924052"/>
                  </a:lnTo>
                  <a:lnTo>
                    <a:pt x="1414487" y="951547"/>
                  </a:lnTo>
                  <a:lnTo>
                    <a:pt x="1413116" y="951318"/>
                  </a:lnTo>
                  <a:lnTo>
                    <a:pt x="1413116" y="971613"/>
                  </a:lnTo>
                  <a:lnTo>
                    <a:pt x="1405763" y="972312"/>
                  </a:lnTo>
                  <a:lnTo>
                    <a:pt x="1411757" y="981913"/>
                  </a:lnTo>
                  <a:lnTo>
                    <a:pt x="1206677" y="1045146"/>
                  </a:lnTo>
                  <a:lnTo>
                    <a:pt x="1192390" y="1032687"/>
                  </a:lnTo>
                  <a:lnTo>
                    <a:pt x="1192390" y="1049553"/>
                  </a:lnTo>
                  <a:lnTo>
                    <a:pt x="1089748" y="1081201"/>
                  </a:lnTo>
                  <a:lnTo>
                    <a:pt x="1072997" y="1071778"/>
                  </a:lnTo>
                  <a:lnTo>
                    <a:pt x="1072997" y="1086370"/>
                  </a:lnTo>
                  <a:lnTo>
                    <a:pt x="958113" y="1121791"/>
                  </a:lnTo>
                  <a:lnTo>
                    <a:pt x="944880" y="1106157"/>
                  </a:lnTo>
                  <a:lnTo>
                    <a:pt x="944880" y="1125867"/>
                  </a:lnTo>
                  <a:lnTo>
                    <a:pt x="847471" y="1155903"/>
                  </a:lnTo>
                  <a:lnTo>
                    <a:pt x="824242" y="1150023"/>
                  </a:lnTo>
                  <a:lnTo>
                    <a:pt x="824242" y="1163066"/>
                  </a:lnTo>
                  <a:lnTo>
                    <a:pt x="806488" y="1168539"/>
                  </a:lnTo>
                  <a:lnTo>
                    <a:pt x="790384" y="1154480"/>
                  </a:lnTo>
                  <a:lnTo>
                    <a:pt x="824242" y="1163066"/>
                  </a:lnTo>
                  <a:lnTo>
                    <a:pt x="824242" y="1150023"/>
                  </a:lnTo>
                  <a:lnTo>
                    <a:pt x="782434" y="1139431"/>
                  </a:lnTo>
                  <a:lnTo>
                    <a:pt x="782434" y="1175969"/>
                  </a:lnTo>
                  <a:lnTo>
                    <a:pt x="641045" y="1219555"/>
                  </a:lnTo>
                  <a:lnTo>
                    <a:pt x="627900" y="1204023"/>
                  </a:lnTo>
                  <a:lnTo>
                    <a:pt x="627900" y="1223619"/>
                  </a:lnTo>
                  <a:lnTo>
                    <a:pt x="407708" y="1291513"/>
                  </a:lnTo>
                  <a:lnTo>
                    <a:pt x="29502" y="961555"/>
                  </a:lnTo>
                  <a:lnTo>
                    <a:pt x="509066" y="1083144"/>
                  </a:lnTo>
                  <a:lnTo>
                    <a:pt x="627900" y="1223619"/>
                  </a:lnTo>
                  <a:lnTo>
                    <a:pt x="627900" y="1204023"/>
                  </a:lnTo>
                  <a:lnTo>
                    <a:pt x="530161" y="1088504"/>
                  </a:lnTo>
                  <a:lnTo>
                    <a:pt x="763168" y="1147572"/>
                  </a:lnTo>
                  <a:lnTo>
                    <a:pt x="763714" y="1148041"/>
                  </a:lnTo>
                  <a:lnTo>
                    <a:pt x="782434" y="1175969"/>
                  </a:lnTo>
                  <a:lnTo>
                    <a:pt x="782434" y="1139431"/>
                  </a:lnTo>
                  <a:lnTo>
                    <a:pt x="771410" y="1136624"/>
                  </a:lnTo>
                  <a:lnTo>
                    <a:pt x="742086" y="1092898"/>
                  </a:lnTo>
                  <a:lnTo>
                    <a:pt x="742086" y="1129195"/>
                  </a:lnTo>
                  <a:lnTo>
                    <a:pt x="516140" y="1071930"/>
                  </a:lnTo>
                  <a:lnTo>
                    <a:pt x="495046" y="1047000"/>
                  </a:lnTo>
                  <a:lnTo>
                    <a:pt x="495046" y="1066584"/>
                  </a:lnTo>
                  <a:lnTo>
                    <a:pt x="57924" y="955802"/>
                  </a:lnTo>
                  <a:lnTo>
                    <a:pt x="404063" y="959040"/>
                  </a:lnTo>
                  <a:lnTo>
                    <a:pt x="495046" y="1066584"/>
                  </a:lnTo>
                  <a:lnTo>
                    <a:pt x="495046" y="1047000"/>
                  </a:lnTo>
                  <a:lnTo>
                    <a:pt x="420751" y="959192"/>
                  </a:lnTo>
                  <a:lnTo>
                    <a:pt x="548589" y="960399"/>
                  </a:lnTo>
                  <a:lnTo>
                    <a:pt x="742086" y="1129195"/>
                  </a:lnTo>
                  <a:lnTo>
                    <a:pt x="742086" y="1092898"/>
                  </a:lnTo>
                  <a:lnTo>
                    <a:pt x="736485" y="1084541"/>
                  </a:lnTo>
                  <a:lnTo>
                    <a:pt x="736485" y="1107452"/>
                  </a:lnTo>
                  <a:lnTo>
                    <a:pt x="568147" y="960589"/>
                  </a:lnTo>
                  <a:lnTo>
                    <a:pt x="638454" y="961237"/>
                  </a:lnTo>
                  <a:lnTo>
                    <a:pt x="736485" y="1107452"/>
                  </a:lnTo>
                  <a:lnTo>
                    <a:pt x="736485" y="1084541"/>
                  </a:lnTo>
                  <a:lnTo>
                    <a:pt x="653923" y="961390"/>
                  </a:lnTo>
                  <a:lnTo>
                    <a:pt x="806945" y="962825"/>
                  </a:lnTo>
                  <a:lnTo>
                    <a:pt x="944880" y="1125867"/>
                  </a:lnTo>
                  <a:lnTo>
                    <a:pt x="944880" y="1106157"/>
                  </a:lnTo>
                  <a:lnTo>
                    <a:pt x="823734" y="962977"/>
                  </a:lnTo>
                  <a:lnTo>
                    <a:pt x="854316" y="963269"/>
                  </a:lnTo>
                  <a:lnTo>
                    <a:pt x="1072997" y="1086370"/>
                  </a:lnTo>
                  <a:lnTo>
                    <a:pt x="1072997" y="1071778"/>
                  </a:lnTo>
                  <a:lnTo>
                    <a:pt x="880757" y="963523"/>
                  </a:lnTo>
                  <a:lnTo>
                    <a:pt x="1096086" y="965530"/>
                  </a:lnTo>
                  <a:lnTo>
                    <a:pt x="1192390" y="1049553"/>
                  </a:lnTo>
                  <a:lnTo>
                    <a:pt x="1192390" y="1032687"/>
                  </a:lnTo>
                  <a:lnTo>
                    <a:pt x="1115644" y="965720"/>
                  </a:lnTo>
                  <a:lnTo>
                    <a:pt x="1412163" y="968502"/>
                  </a:lnTo>
                  <a:lnTo>
                    <a:pt x="1413116" y="971613"/>
                  </a:lnTo>
                  <a:lnTo>
                    <a:pt x="1413116" y="951318"/>
                  </a:lnTo>
                  <a:lnTo>
                    <a:pt x="1406525" y="950214"/>
                  </a:lnTo>
                  <a:lnTo>
                    <a:pt x="1408226" y="955763"/>
                  </a:lnTo>
                  <a:lnTo>
                    <a:pt x="1100924" y="952881"/>
                  </a:lnTo>
                  <a:lnTo>
                    <a:pt x="1081366" y="935824"/>
                  </a:lnTo>
                  <a:lnTo>
                    <a:pt x="1081366" y="952690"/>
                  </a:lnTo>
                  <a:lnTo>
                    <a:pt x="857808" y="950607"/>
                  </a:lnTo>
                  <a:lnTo>
                    <a:pt x="831367" y="935723"/>
                  </a:lnTo>
                  <a:lnTo>
                    <a:pt x="831367" y="950353"/>
                  </a:lnTo>
                  <a:lnTo>
                    <a:pt x="812888" y="950175"/>
                  </a:lnTo>
                  <a:lnTo>
                    <a:pt x="796353" y="930643"/>
                  </a:lnTo>
                  <a:lnTo>
                    <a:pt x="831367" y="950353"/>
                  </a:lnTo>
                  <a:lnTo>
                    <a:pt x="831367" y="935723"/>
                  </a:lnTo>
                  <a:lnTo>
                    <a:pt x="796112" y="915873"/>
                  </a:lnTo>
                  <a:lnTo>
                    <a:pt x="796112" y="950023"/>
                  </a:lnTo>
                  <a:lnTo>
                    <a:pt x="645350" y="948601"/>
                  </a:lnTo>
                  <a:lnTo>
                    <a:pt x="629881" y="925537"/>
                  </a:lnTo>
                  <a:lnTo>
                    <a:pt x="629881" y="948461"/>
                  </a:lnTo>
                  <a:lnTo>
                    <a:pt x="553440" y="947750"/>
                  </a:lnTo>
                  <a:lnTo>
                    <a:pt x="533882" y="930694"/>
                  </a:lnTo>
                  <a:lnTo>
                    <a:pt x="533882" y="947559"/>
                  </a:lnTo>
                  <a:lnTo>
                    <a:pt x="409917" y="946391"/>
                  </a:lnTo>
                  <a:lnTo>
                    <a:pt x="64211" y="537883"/>
                  </a:lnTo>
                  <a:lnTo>
                    <a:pt x="533882" y="947559"/>
                  </a:lnTo>
                  <a:lnTo>
                    <a:pt x="533882" y="930694"/>
                  </a:lnTo>
                  <a:lnTo>
                    <a:pt x="56578" y="514273"/>
                  </a:lnTo>
                  <a:lnTo>
                    <a:pt x="509752" y="769327"/>
                  </a:lnTo>
                  <a:lnTo>
                    <a:pt x="629881" y="948461"/>
                  </a:lnTo>
                  <a:lnTo>
                    <a:pt x="629881" y="925537"/>
                  </a:lnTo>
                  <a:lnTo>
                    <a:pt x="534466" y="783234"/>
                  </a:lnTo>
                  <a:lnTo>
                    <a:pt x="764578" y="912761"/>
                  </a:lnTo>
                  <a:lnTo>
                    <a:pt x="796112" y="950023"/>
                  </a:lnTo>
                  <a:lnTo>
                    <a:pt x="796112" y="915873"/>
                  </a:lnTo>
                  <a:lnTo>
                    <a:pt x="772680" y="902677"/>
                  </a:lnTo>
                  <a:lnTo>
                    <a:pt x="740905" y="865136"/>
                  </a:lnTo>
                  <a:lnTo>
                    <a:pt x="740905" y="884783"/>
                  </a:lnTo>
                  <a:lnTo>
                    <a:pt x="518642" y="759650"/>
                  </a:lnTo>
                  <a:lnTo>
                    <a:pt x="493928" y="722795"/>
                  </a:lnTo>
                  <a:lnTo>
                    <a:pt x="493928" y="745744"/>
                  </a:lnTo>
                  <a:lnTo>
                    <a:pt x="50114" y="495871"/>
                  </a:lnTo>
                  <a:lnTo>
                    <a:pt x="382981" y="580263"/>
                  </a:lnTo>
                  <a:lnTo>
                    <a:pt x="493928" y="745744"/>
                  </a:lnTo>
                  <a:lnTo>
                    <a:pt x="493928" y="722795"/>
                  </a:lnTo>
                  <a:lnTo>
                    <a:pt x="401523" y="584962"/>
                  </a:lnTo>
                  <a:lnTo>
                    <a:pt x="510667" y="612635"/>
                  </a:lnTo>
                  <a:lnTo>
                    <a:pt x="740905" y="884783"/>
                  </a:lnTo>
                  <a:lnTo>
                    <a:pt x="740905" y="865136"/>
                  </a:lnTo>
                  <a:lnTo>
                    <a:pt x="531799" y="617994"/>
                  </a:lnTo>
                  <a:lnTo>
                    <a:pt x="765632" y="677278"/>
                  </a:lnTo>
                  <a:lnTo>
                    <a:pt x="1081366" y="952690"/>
                  </a:lnTo>
                  <a:lnTo>
                    <a:pt x="1081366" y="935824"/>
                  </a:lnTo>
                  <a:lnTo>
                    <a:pt x="792949" y="684212"/>
                  </a:lnTo>
                  <a:lnTo>
                    <a:pt x="1450632" y="850963"/>
                  </a:lnTo>
                  <a:lnTo>
                    <a:pt x="1445514" y="860044"/>
                  </a:lnTo>
                  <a:lnTo>
                    <a:pt x="1453121" y="860425"/>
                  </a:lnTo>
                  <a:lnTo>
                    <a:pt x="1447419" y="882904"/>
                  </a:lnTo>
                  <a:lnTo>
                    <a:pt x="1530604" y="864616"/>
                  </a:lnTo>
                  <a:lnTo>
                    <a:pt x="1530134" y="864222"/>
                  </a:lnTo>
                  <a:lnTo>
                    <a:pt x="1530604" y="8642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73952" y="4090416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20" h="281939">
                  <a:moveTo>
                    <a:pt x="137159" y="0"/>
                  </a:moveTo>
                  <a:lnTo>
                    <a:pt x="93829" y="7187"/>
                  </a:lnTo>
                  <a:lnTo>
                    <a:pt x="56180" y="27200"/>
                  </a:lnTo>
                  <a:lnTo>
                    <a:pt x="26481" y="57716"/>
                  </a:lnTo>
                  <a:lnTo>
                    <a:pt x="6998" y="96414"/>
                  </a:lnTo>
                  <a:lnTo>
                    <a:pt x="0" y="140969"/>
                  </a:lnTo>
                  <a:lnTo>
                    <a:pt x="6998" y="185525"/>
                  </a:lnTo>
                  <a:lnTo>
                    <a:pt x="26481" y="224223"/>
                  </a:lnTo>
                  <a:lnTo>
                    <a:pt x="56180" y="254739"/>
                  </a:lnTo>
                  <a:lnTo>
                    <a:pt x="93829" y="274752"/>
                  </a:lnTo>
                  <a:lnTo>
                    <a:pt x="137159" y="281939"/>
                  </a:lnTo>
                  <a:lnTo>
                    <a:pt x="180490" y="274752"/>
                  </a:lnTo>
                  <a:lnTo>
                    <a:pt x="218139" y="254739"/>
                  </a:lnTo>
                  <a:lnTo>
                    <a:pt x="247838" y="224223"/>
                  </a:lnTo>
                  <a:lnTo>
                    <a:pt x="267321" y="185525"/>
                  </a:lnTo>
                  <a:lnTo>
                    <a:pt x="274320" y="140969"/>
                  </a:lnTo>
                  <a:lnTo>
                    <a:pt x="267321" y="96414"/>
                  </a:lnTo>
                  <a:lnTo>
                    <a:pt x="247838" y="57716"/>
                  </a:lnTo>
                  <a:lnTo>
                    <a:pt x="218139" y="27200"/>
                  </a:lnTo>
                  <a:lnTo>
                    <a:pt x="180490" y="7187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73952" y="4090416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20" h="281939">
                  <a:moveTo>
                    <a:pt x="0" y="140969"/>
                  </a:moveTo>
                  <a:lnTo>
                    <a:pt x="6998" y="96414"/>
                  </a:lnTo>
                  <a:lnTo>
                    <a:pt x="26481" y="57716"/>
                  </a:lnTo>
                  <a:lnTo>
                    <a:pt x="56180" y="27200"/>
                  </a:lnTo>
                  <a:lnTo>
                    <a:pt x="93829" y="7187"/>
                  </a:lnTo>
                  <a:lnTo>
                    <a:pt x="137159" y="0"/>
                  </a:lnTo>
                  <a:lnTo>
                    <a:pt x="180490" y="7187"/>
                  </a:lnTo>
                  <a:lnTo>
                    <a:pt x="218139" y="27200"/>
                  </a:lnTo>
                  <a:lnTo>
                    <a:pt x="247838" y="57716"/>
                  </a:lnTo>
                  <a:lnTo>
                    <a:pt x="267321" y="96414"/>
                  </a:lnTo>
                  <a:lnTo>
                    <a:pt x="274320" y="140969"/>
                  </a:lnTo>
                  <a:lnTo>
                    <a:pt x="267321" y="185525"/>
                  </a:lnTo>
                  <a:lnTo>
                    <a:pt x="247838" y="224223"/>
                  </a:lnTo>
                  <a:lnTo>
                    <a:pt x="218139" y="254739"/>
                  </a:lnTo>
                  <a:lnTo>
                    <a:pt x="180490" y="274752"/>
                  </a:lnTo>
                  <a:lnTo>
                    <a:pt x="137159" y="281939"/>
                  </a:lnTo>
                  <a:lnTo>
                    <a:pt x="93829" y="274752"/>
                  </a:lnTo>
                  <a:lnTo>
                    <a:pt x="56180" y="254739"/>
                  </a:lnTo>
                  <a:lnTo>
                    <a:pt x="26481" y="224223"/>
                  </a:lnTo>
                  <a:lnTo>
                    <a:pt x="6998" y="185525"/>
                  </a:lnTo>
                  <a:lnTo>
                    <a:pt x="0" y="14096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87168" y="2531363"/>
              <a:ext cx="4932045" cy="3380740"/>
            </a:xfrm>
            <a:custGeom>
              <a:avLst/>
              <a:gdLst/>
              <a:ahLst/>
              <a:cxnLst/>
              <a:rect l="l" t="t" r="r" b="b"/>
              <a:pathLst>
                <a:path w="4932045" h="3380740">
                  <a:moveTo>
                    <a:pt x="670941" y="3342132"/>
                  </a:moveTo>
                  <a:lnTo>
                    <a:pt x="658241" y="3335782"/>
                  </a:lnTo>
                  <a:lnTo>
                    <a:pt x="594741" y="3304032"/>
                  </a:lnTo>
                  <a:lnTo>
                    <a:pt x="594741" y="3335782"/>
                  </a:lnTo>
                  <a:lnTo>
                    <a:pt x="0" y="3335782"/>
                  </a:lnTo>
                  <a:lnTo>
                    <a:pt x="0" y="3348482"/>
                  </a:lnTo>
                  <a:lnTo>
                    <a:pt x="594741" y="3348482"/>
                  </a:lnTo>
                  <a:lnTo>
                    <a:pt x="594741" y="3380232"/>
                  </a:lnTo>
                  <a:lnTo>
                    <a:pt x="658241" y="3348482"/>
                  </a:lnTo>
                  <a:lnTo>
                    <a:pt x="670941" y="3342132"/>
                  </a:lnTo>
                  <a:close/>
                </a:path>
                <a:path w="4932045" h="3380740">
                  <a:moveTo>
                    <a:pt x="670941" y="2869692"/>
                  </a:moveTo>
                  <a:lnTo>
                    <a:pt x="658241" y="2863342"/>
                  </a:lnTo>
                  <a:lnTo>
                    <a:pt x="594741" y="2831592"/>
                  </a:lnTo>
                  <a:lnTo>
                    <a:pt x="594741" y="2863342"/>
                  </a:lnTo>
                  <a:lnTo>
                    <a:pt x="0" y="2863342"/>
                  </a:lnTo>
                  <a:lnTo>
                    <a:pt x="0" y="2876042"/>
                  </a:lnTo>
                  <a:lnTo>
                    <a:pt x="594741" y="2876042"/>
                  </a:lnTo>
                  <a:lnTo>
                    <a:pt x="594741" y="2907792"/>
                  </a:lnTo>
                  <a:lnTo>
                    <a:pt x="658241" y="2876042"/>
                  </a:lnTo>
                  <a:lnTo>
                    <a:pt x="670941" y="2869692"/>
                  </a:lnTo>
                  <a:close/>
                </a:path>
                <a:path w="4932045" h="3380740">
                  <a:moveTo>
                    <a:pt x="670941" y="2391156"/>
                  </a:moveTo>
                  <a:lnTo>
                    <a:pt x="658241" y="2384806"/>
                  </a:lnTo>
                  <a:lnTo>
                    <a:pt x="594741" y="2353056"/>
                  </a:lnTo>
                  <a:lnTo>
                    <a:pt x="594741" y="2384806"/>
                  </a:lnTo>
                  <a:lnTo>
                    <a:pt x="0" y="2384806"/>
                  </a:lnTo>
                  <a:lnTo>
                    <a:pt x="0" y="2397506"/>
                  </a:lnTo>
                  <a:lnTo>
                    <a:pt x="594741" y="2397506"/>
                  </a:lnTo>
                  <a:lnTo>
                    <a:pt x="594741" y="2429256"/>
                  </a:lnTo>
                  <a:lnTo>
                    <a:pt x="658241" y="2397506"/>
                  </a:lnTo>
                  <a:lnTo>
                    <a:pt x="670941" y="2391156"/>
                  </a:lnTo>
                  <a:close/>
                </a:path>
                <a:path w="4932045" h="3380740">
                  <a:moveTo>
                    <a:pt x="670941" y="1918716"/>
                  </a:moveTo>
                  <a:lnTo>
                    <a:pt x="658241" y="1912366"/>
                  </a:lnTo>
                  <a:lnTo>
                    <a:pt x="594741" y="1880616"/>
                  </a:lnTo>
                  <a:lnTo>
                    <a:pt x="594741" y="1912366"/>
                  </a:lnTo>
                  <a:lnTo>
                    <a:pt x="0" y="1912366"/>
                  </a:lnTo>
                  <a:lnTo>
                    <a:pt x="0" y="1925066"/>
                  </a:lnTo>
                  <a:lnTo>
                    <a:pt x="594741" y="1925066"/>
                  </a:lnTo>
                  <a:lnTo>
                    <a:pt x="594741" y="1956816"/>
                  </a:lnTo>
                  <a:lnTo>
                    <a:pt x="658241" y="1925066"/>
                  </a:lnTo>
                  <a:lnTo>
                    <a:pt x="670941" y="1918716"/>
                  </a:lnTo>
                  <a:close/>
                </a:path>
                <a:path w="4932045" h="3380740">
                  <a:moveTo>
                    <a:pt x="670941" y="1461516"/>
                  </a:moveTo>
                  <a:lnTo>
                    <a:pt x="658241" y="1455166"/>
                  </a:lnTo>
                  <a:lnTo>
                    <a:pt x="594741" y="1423416"/>
                  </a:lnTo>
                  <a:lnTo>
                    <a:pt x="594741" y="1455166"/>
                  </a:lnTo>
                  <a:lnTo>
                    <a:pt x="0" y="1455166"/>
                  </a:lnTo>
                  <a:lnTo>
                    <a:pt x="0" y="1467866"/>
                  </a:lnTo>
                  <a:lnTo>
                    <a:pt x="594741" y="1467866"/>
                  </a:lnTo>
                  <a:lnTo>
                    <a:pt x="594741" y="1499616"/>
                  </a:lnTo>
                  <a:lnTo>
                    <a:pt x="658241" y="1467866"/>
                  </a:lnTo>
                  <a:lnTo>
                    <a:pt x="670941" y="1461516"/>
                  </a:lnTo>
                  <a:close/>
                </a:path>
                <a:path w="4932045" h="3380740">
                  <a:moveTo>
                    <a:pt x="670941" y="989076"/>
                  </a:moveTo>
                  <a:lnTo>
                    <a:pt x="658241" y="982726"/>
                  </a:lnTo>
                  <a:lnTo>
                    <a:pt x="594741" y="950976"/>
                  </a:lnTo>
                  <a:lnTo>
                    <a:pt x="594741" y="982726"/>
                  </a:lnTo>
                  <a:lnTo>
                    <a:pt x="0" y="982726"/>
                  </a:lnTo>
                  <a:lnTo>
                    <a:pt x="0" y="995426"/>
                  </a:lnTo>
                  <a:lnTo>
                    <a:pt x="594741" y="995426"/>
                  </a:lnTo>
                  <a:lnTo>
                    <a:pt x="594741" y="1027176"/>
                  </a:lnTo>
                  <a:lnTo>
                    <a:pt x="658241" y="995426"/>
                  </a:lnTo>
                  <a:lnTo>
                    <a:pt x="670941" y="989076"/>
                  </a:lnTo>
                  <a:close/>
                </a:path>
                <a:path w="4932045" h="3380740">
                  <a:moveTo>
                    <a:pt x="670941" y="510540"/>
                  </a:moveTo>
                  <a:lnTo>
                    <a:pt x="658241" y="504190"/>
                  </a:lnTo>
                  <a:lnTo>
                    <a:pt x="594741" y="472440"/>
                  </a:lnTo>
                  <a:lnTo>
                    <a:pt x="594741" y="504190"/>
                  </a:lnTo>
                  <a:lnTo>
                    <a:pt x="0" y="504190"/>
                  </a:lnTo>
                  <a:lnTo>
                    <a:pt x="0" y="516890"/>
                  </a:lnTo>
                  <a:lnTo>
                    <a:pt x="594741" y="516890"/>
                  </a:lnTo>
                  <a:lnTo>
                    <a:pt x="594741" y="548640"/>
                  </a:lnTo>
                  <a:lnTo>
                    <a:pt x="658241" y="516890"/>
                  </a:lnTo>
                  <a:lnTo>
                    <a:pt x="670941" y="510540"/>
                  </a:lnTo>
                  <a:close/>
                </a:path>
                <a:path w="4932045" h="3380740">
                  <a:moveTo>
                    <a:pt x="670941" y="38100"/>
                  </a:moveTo>
                  <a:lnTo>
                    <a:pt x="658241" y="31750"/>
                  </a:lnTo>
                  <a:lnTo>
                    <a:pt x="594741" y="0"/>
                  </a:lnTo>
                  <a:lnTo>
                    <a:pt x="594741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594741" y="44450"/>
                  </a:lnTo>
                  <a:lnTo>
                    <a:pt x="594741" y="76200"/>
                  </a:lnTo>
                  <a:lnTo>
                    <a:pt x="658241" y="44450"/>
                  </a:lnTo>
                  <a:lnTo>
                    <a:pt x="670941" y="38100"/>
                  </a:lnTo>
                  <a:close/>
                </a:path>
                <a:path w="4932045" h="3380740">
                  <a:moveTo>
                    <a:pt x="3987546" y="1699768"/>
                  </a:moveTo>
                  <a:lnTo>
                    <a:pt x="3980472" y="1694434"/>
                  </a:lnTo>
                  <a:lnTo>
                    <a:pt x="3919601" y="1648460"/>
                  </a:lnTo>
                  <a:lnTo>
                    <a:pt x="3913771" y="1679663"/>
                  </a:lnTo>
                  <a:lnTo>
                    <a:pt x="3908996" y="1678787"/>
                  </a:lnTo>
                  <a:lnTo>
                    <a:pt x="3905504" y="1677797"/>
                  </a:lnTo>
                  <a:lnTo>
                    <a:pt x="3905567" y="1678139"/>
                  </a:lnTo>
                  <a:lnTo>
                    <a:pt x="2739771" y="1461389"/>
                  </a:lnTo>
                  <a:lnTo>
                    <a:pt x="2737485" y="1473835"/>
                  </a:lnTo>
                  <a:lnTo>
                    <a:pt x="3908120" y="1691513"/>
                  </a:lnTo>
                  <a:lnTo>
                    <a:pt x="3909860" y="1700568"/>
                  </a:lnTo>
                  <a:lnTo>
                    <a:pt x="3908183" y="1709559"/>
                  </a:lnTo>
                  <a:lnTo>
                    <a:pt x="2737485" y="1934337"/>
                  </a:lnTo>
                  <a:lnTo>
                    <a:pt x="2739771" y="1946783"/>
                  </a:lnTo>
                  <a:lnTo>
                    <a:pt x="3905681" y="1722945"/>
                  </a:lnTo>
                  <a:lnTo>
                    <a:pt x="3905631" y="1723263"/>
                  </a:lnTo>
                  <a:lnTo>
                    <a:pt x="3908920" y="1722323"/>
                  </a:lnTo>
                  <a:lnTo>
                    <a:pt x="3913860" y="1721370"/>
                  </a:lnTo>
                  <a:lnTo>
                    <a:pt x="3919855" y="1752600"/>
                  </a:lnTo>
                  <a:lnTo>
                    <a:pt x="3980078" y="1706499"/>
                  </a:lnTo>
                  <a:lnTo>
                    <a:pt x="3987546" y="1700784"/>
                  </a:lnTo>
                  <a:lnTo>
                    <a:pt x="3985742" y="1700288"/>
                  </a:lnTo>
                  <a:lnTo>
                    <a:pt x="3987546" y="1699768"/>
                  </a:lnTo>
                  <a:close/>
                </a:path>
                <a:path w="4932045" h="3380740">
                  <a:moveTo>
                    <a:pt x="4027678" y="1799844"/>
                  </a:moveTo>
                  <a:lnTo>
                    <a:pt x="3942461" y="1798193"/>
                  </a:lnTo>
                  <a:lnTo>
                    <a:pt x="3956050" y="1826806"/>
                  </a:lnTo>
                  <a:lnTo>
                    <a:pt x="2735961" y="2406650"/>
                  </a:lnTo>
                  <a:lnTo>
                    <a:pt x="2741295" y="2418080"/>
                  </a:lnTo>
                  <a:lnTo>
                    <a:pt x="3961511" y="1838299"/>
                  </a:lnTo>
                  <a:lnTo>
                    <a:pt x="3975100" y="1866900"/>
                  </a:lnTo>
                  <a:lnTo>
                    <a:pt x="4010837" y="1821307"/>
                  </a:lnTo>
                  <a:lnTo>
                    <a:pt x="4027678" y="1799844"/>
                  </a:lnTo>
                  <a:close/>
                </a:path>
                <a:path w="4932045" h="3380740">
                  <a:moveTo>
                    <a:pt x="4027678" y="1601470"/>
                  </a:moveTo>
                  <a:lnTo>
                    <a:pt x="4010901" y="1580261"/>
                  </a:lnTo>
                  <a:lnTo>
                    <a:pt x="3974846" y="1534668"/>
                  </a:lnTo>
                  <a:lnTo>
                    <a:pt x="3961320" y="1563446"/>
                  </a:lnTo>
                  <a:lnTo>
                    <a:pt x="2741295" y="990981"/>
                  </a:lnTo>
                  <a:lnTo>
                    <a:pt x="2735961" y="1002411"/>
                  </a:lnTo>
                  <a:lnTo>
                    <a:pt x="3955961" y="1574863"/>
                  </a:lnTo>
                  <a:lnTo>
                    <a:pt x="3942461" y="1603629"/>
                  </a:lnTo>
                  <a:lnTo>
                    <a:pt x="4027678" y="1601470"/>
                  </a:lnTo>
                  <a:close/>
                </a:path>
                <a:path w="4932045" h="3380740">
                  <a:moveTo>
                    <a:pt x="4932045" y="1696212"/>
                  </a:moveTo>
                  <a:lnTo>
                    <a:pt x="4919345" y="1689862"/>
                  </a:lnTo>
                  <a:lnTo>
                    <a:pt x="4855845" y="1658112"/>
                  </a:lnTo>
                  <a:lnTo>
                    <a:pt x="4855845" y="1689862"/>
                  </a:lnTo>
                  <a:lnTo>
                    <a:pt x="4261104" y="1689862"/>
                  </a:lnTo>
                  <a:lnTo>
                    <a:pt x="4261104" y="1702562"/>
                  </a:lnTo>
                  <a:lnTo>
                    <a:pt x="4855845" y="1702562"/>
                  </a:lnTo>
                  <a:lnTo>
                    <a:pt x="4855845" y="1734312"/>
                  </a:lnTo>
                  <a:lnTo>
                    <a:pt x="4919345" y="1702562"/>
                  </a:lnTo>
                  <a:lnTo>
                    <a:pt x="4932045" y="16962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2625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N</a:t>
            </a:r>
            <a:r>
              <a:rPr sz="2800" b="0" spc="-20" dirty="0">
                <a:latin typeface="Calibri Light"/>
                <a:cs typeface="Calibri Light"/>
              </a:rPr>
              <a:t>eu</a:t>
            </a:r>
            <a:r>
              <a:rPr sz="2800" b="0" spc="-80" dirty="0">
                <a:latin typeface="Calibri Light"/>
                <a:cs typeface="Calibri Light"/>
              </a:rPr>
              <a:t>r</a:t>
            </a:r>
            <a:r>
              <a:rPr sz="2800" b="0" spc="-25" dirty="0">
                <a:latin typeface="Calibri Light"/>
                <a:cs typeface="Calibri Light"/>
              </a:rPr>
              <a:t>a</a:t>
            </a:r>
            <a:r>
              <a:rPr sz="2800" b="0" spc="-5" dirty="0">
                <a:latin typeface="Calibri Light"/>
                <a:cs typeface="Calibri Light"/>
              </a:rPr>
              <a:t>l</a:t>
            </a:r>
            <a:r>
              <a:rPr sz="2800" b="0" spc="-5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</a:t>
            </a:r>
            <a:r>
              <a:rPr sz="2800" b="0" spc="-35" dirty="0">
                <a:latin typeface="Calibri Light"/>
                <a:cs typeface="Calibri Light"/>
              </a:rPr>
              <a:t>e</a:t>
            </a:r>
            <a:r>
              <a:rPr sz="2800" b="0" spc="-15" dirty="0">
                <a:latin typeface="Calibri Light"/>
                <a:cs typeface="Calibri Light"/>
              </a:rPr>
              <a:t>t</a:t>
            </a:r>
            <a:r>
              <a:rPr sz="2800" spc="315" dirty="0">
                <a:latin typeface="LG Smart UI Bold"/>
                <a:cs typeface="LG Smart UI Bold"/>
              </a:rPr>
              <a:t>의</a:t>
            </a:r>
            <a:r>
              <a:rPr sz="2800" spc="-18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학습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478660"/>
            <a:ext cx="7242809" cy="231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학</a:t>
            </a:r>
            <a:r>
              <a:rPr sz="2400" b="1" spc="-5" dirty="0">
                <a:latin typeface="맑은 고딕"/>
                <a:cs typeface="맑은 고딕"/>
              </a:rPr>
              <a:t>습</a:t>
            </a:r>
            <a:r>
              <a:rPr sz="2400" b="1" dirty="0">
                <a:latin typeface="Calibri"/>
                <a:cs typeface="Calibri"/>
              </a:rPr>
              <a:t>(Le</a:t>
            </a:r>
            <a:r>
              <a:rPr sz="2400" b="1" spc="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rn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ng)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모델의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최적화</a:t>
            </a:r>
            <a:endParaRPr sz="2400" dirty="0">
              <a:latin typeface="맑은 고딕"/>
              <a:cs typeface="맑은 고딕"/>
            </a:endParaRPr>
          </a:p>
          <a:p>
            <a:pPr marL="285750">
              <a:lnSpc>
                <a:spcPct val="100000"/>
              </a:lnSpc>
              <a:spcBef>
                <a:spcPts val="1725"/>
              </a:spcBef>
            </a:pPr>
            <a:r>
              <a:rPr sz="1800" dirty="0">
                <a:latin typeface="맑은 고딕"/>
                <a:cs typeface="맑은 고딕"/>
              </a:rPr>
              <a:t>①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가중</a:t>
            </a:r>
            <a:r>
              <a:rPr sz="1800" spc="-5" dirty="0">
                <a:latin typeface="맑은 고딕"/>
                <a:cs typeface="맑은 고딕"/>
              </a:rPr>
              <a:t>치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50" dirty="0">
                <a:latin typeface="Cambria Math"/>
                <a:cs typeface="Cambria Math"/>
              </a:rPr>
              <a:t>𝑤</a:t>
            </a:r>
            <a:r>
              <a:rPr sz="1800" spc="-10" dirty="0">
                <a:latin typeface="Calibri"/>
                <a:cs typeface="Calibri"/>
              </a:rPr>
              <a:t>)</a:t>
            </a:r>
            <a:r>
              <a:rPr sz="1800" dirty="0">
                <a:latin typeface="맑은 고딕"/>
                <a:cs typeface="맑은 고딕"/>
              </a:rPr>
              <a:t>와</a:t>
            </a:r>
            <a:r>
              <a:rPr sz="1800" spc="-204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편향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45" dirty="0">
                <a:latin typeface="Cambria Math"/>
                <a:cs typeface="Cambria Math"/>
              </a:rPr>
              <a:t>𝑏</a:t>
            </a:r>
            <a:r>
              <a:rPr sz="1800" spc="-10" dirty="0">
                <a:latin typeface="Calibri"/>
                <a:cs typeface="Calibri"/>
              </a:rPr>
              <a:t>)</a:t>
            </a:r>
            <a:r>
              <a:rPr sz="1800" dirty="0">
                <a:latin typeface="맑은 고딕"/>
                <a:cs typeface="맑은 고딕"/>
              </a:rPr>
              <a:t>를</a:t>
            </a:r>
            <a:r>
              <a:rPr sz="1800" spc="-204" dirty="0"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FF0000"/>
                </a:solidFill>
                <a:latin typeface="맑은 고딕"/>
                <a:cs typeface="맑은 고딕"/>
              </a:rPr>
              <a:t>초기값</a:t>
            </a:r>
            <a:r>
              <a:rPr sz="1800" dirty="0">
                <a:latin typeface="맑은 고딕"/>
                <a:cs typeface="맑은 고딕"/>
              </a:rPr>
              <a:t>으로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모델링하여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예측값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-770" dirty="0">
                <a:latin typeface="Cambria Math"/>
                <a:cs typeface="Cambria Math"/>
              </a:rPr>
              <a:t>𝑦</a:t>
            </a:r>
            <a:r>
              <a:rPr sz="1800" spc="-625" dirty="0">
                <a:latin typeface="Cambria Math"/>
                <a:cs typeface="Cambria Math"/>
              </a:rPr>
              <a:t>ො</a:t>
            </a:r>
            <a:r>
              <a:rPr sz="1800" spc="-10" dirty="0">
                <a:latin typeface="Calibri"/>
                <a:cs typeface="Calibri"/>
              </a:rPr>
              <a:t>)</a:t>
            </a:r>
            <a:r>
              <a:rPr sz="1800" dirty="0">
                <a:latin typeface="맑은 고딕"/>
                <a:cs typeface="맑은 고딕"/>
              </a:rPr>
              <a:t>을</a:t>
            </a:r>
            <a:r>
              <a:rPr sz="1800" spc="-204" dirty="0">
                <a:latin typeface="맑은 고딕"/>
                <a:cs typeface="맑은 고딕"/>
              </a:rPr>
              <a:t> </a:t>
            </a:r>
            <a:r>
              <a:rPr sz="1800" spc="-70" dirty="0">
                <a:latin typeface="맑은 고딕"/>
                <a:cs typeface="맑은 고딕"/>
              </a:rPr>
              <a:t>얻는다</a:t>
            </a:r>
            <a:r>
              <a:rPr sz="1800" spc="-70" dirty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  <a:p>
            <a:pPr marL="285750">
              <a:lnSpc>
                <a:spcPct val="100000"/>
              </a:lnSpc>
              <a:spcBef>
                <a:spcPts val="1585"/>
              </a:spcBef>
            </a:pPr>
            <a:r>
              <a:rPr sz="1800" dirty="0">
                <a:latin typeface="맑은 고딕"/>
                <a:cs typeface="맑은 고딕"/>
              </a:rPr>
              <a:t>②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모델이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계산한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spc="-204" dirty="0">
                <a:latin typeface="맑은 고딕"/>
                <a:cs typeface="맑은 고딕"/>
              </a:rPr>
              <a:t>예측값</a:t>
            </a:r>
            <a:r>
              <a:rPr sz="1800" spc="-204" dirty="0">
                <a:latin typeface="Calibri"/>
                <a:cs typeface="Calibri"/>
              </a:rPr>
              <a:t>(</a:t>
            </a:r>
            <a:r>
              <a:rPr sz="1800" spc="-204" dirty="0">
                <a:latin typeface="Cambria Math"/>
                <a:cs typeface="Cambria Math"/>
              </a:rPr>
              <a:t>𝑦ො</a:t>
            </a:r>
            <a:r>
              <a:rPr sz="1800" spc="-204" dirty="0">
                <a:latin typeface="Calibri"/>
                <a:cs typeface="Calibri"/>
              </a:rPr>
              <a:t>)</a:t>
            </a:r>
            <a:r>
              <a:rPr sz="1800" spc="-18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과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정답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dirty="0">
                <a:latin typeface="Calibri"/>
                <a:cs typeface="Calibri"/>
              </a:rPr>
              <a:t>)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사이의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맑은 고딕"/>
                <a:cs typeface="맑은 고딕"/>
              </a:rPr>
              <a:t>오차를</a:t>
            </a:r>
            <a:r>
              <a:rPr sz="1800" b="1" spc="-22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맑은 고딕"/>
                <a:cs typeface="맑은 고딕"/>
              </a:rPr>
              <a:t>계산</a:t>
            </a:r>
            <a:r>
              <a:rPr sz="1800" spc="-5" dirty="0">
                <a:latin typeface="맑은 고딕"/>
                <a:cs typeface="맑은 고딕"/>
              </a:rPr>
              <a:t>하고</a:t>
            </a:r>
            <a:endParaRPr sz="1800" dirty="0">
              <a:latin typeface="맑은 고딕"/>
              <a:cs typeface="맑은 고딕"/>
            </a:endParaRPr>
          </a:p>
          <a:p>
            <a:pPr marL="285750">
              <a:lnSpc>
                <a:spcPct val="100000"/>
              </a:lnSpc>
              <a:spcBef>
                <a:spcPts val="1590"/>
              </a:spcBef>
            </a:pPr>
            <a:r>
              <a:rPr sz="1800" dirty="0">
                <a:latin typeface="맑은 고딕"/>
                <a:cs typeface="맑은 고딕"/>
              </a:rPr>
              <a:t>③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FF0000"/>
                </a:solidFill>
                <a:latin typeface="맑은 고딕"/>
                <a:cs typeface="맑은 고딕"/>
              </a:rPr>
              <a:t>오차의</a:t>
            </a:r>
            <a:r>
              <a:rPr sz="1800" b="1" spc="-21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FF0000"/>
                </a:solidFill>
                <a:latin typeface="맑은 고딕"/>
                <a:cs typeface="맑은 고딕"/>
              </a:rPr>
              <a:t>합</a:t>
            </a:r>
            <a:r>
              <a:rPr sz="1800" dirty="0">
                <a:latin typeface="맑은 고딕"/>
                <a:cs typeface="맑은 고딕"/>
              </a:rPr>
              <a:t>이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최소화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되도록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가중치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50" dirty="0">
                <a:latin typeface="Cambria Math"/>
                <a:cs typeface="Cambria Math"/>
              </a:rPr>
              <a:t>𝑤</a:t>
            </a:r>
            <a:r>
              <a:rPr sz="1800" spc="-10" dirty="0">
                <a:latin typeface="Calibri"/>
                <a:cs typeface="Calibri"/>
              </a:rPr>
              <a:t>)</a:t>
            </a:r>
            <a:r>
              <a:rPr sz="1800" dirty="0">
                <a:latin typeface="맑은 고딕"/>
                <a:cs typeface="맑은 고딕"/>
              </a:rPr>
              <a:t>와</a:t>
            </a:r>
            <a:r>
              <a:rPr sz="1800" spc="-204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편향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45" dirty="0">
                <a:latin typeface="Cambria Math"/>
                <a:cs typeface="Cambria Math"/>
              </a:rPr>
              <a:t>𝑏</a:t>
            </a:r>
            <a:r>
              <a:rPr sz="1800" spc="-10" dirty="0">
                <a:latin typeface="Calibri"/>
                <a:cs typeface="Calibri"/>
              </a:rPr>
              <a:t>)</a:t>
            </a:r>
            <a:r>
              <a:rPr sz="1800" dirty="0">
                <a:latin typeface="맑은 고딕"/>
                <a:cs typeface="맑은 고딕"/>
              </a:rPr>
              <a:t>을</a:t>
            </a:r>
            <a:r>
              <a:rPr sz="1800" spc="-200" dirty="0"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FF0000"/>
                </a:solidFill>
                <a:latin typeface="맑은 고딕"/>
                <a:cs typeface="맑은 고딕"/>
              </a:rPr>
              <a:t>조정</a:t>
            </a:r>
            <a:endParaRPr sz="1800" dirty="0">
              <a:latin typeface="맑은 고딕"/>
              <a:cs typeface="맑은 고딕"/>
            </a:endParaRPr>
          </a:p>
          <a:p>
            <a:pPr marL="494030">
              <a:lnSpc>
                <a:spcPct val="100000"/>
              </a:lnSpc>
              <a:spcBef>
                <a:spcPts val="1570"/>
              </a:spcBef>
            </a:pP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맑은 고딕"/>
                <a:cs typeface="맑은 고딕"/>
              </a:rPr>
              <a:t>가중</a:t>
            </a:r>
            <a:r>
              <a:rPr sz="1800" spc="-5" dirty="0">
                <a:latin typeface="맑은 고딕"/>
                <a:cs typeface="맑은 고딕"/>
              </a:rPr>
              <a:t>치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50" dirty="0">
                <a:latin typeface="Cambria Math"/>
                <a:cs typeface="Cambria Math"/>
              </a:rPr>
              <a:t>𝑤</a:t>
            </a:r>
            <a:r>
              <a:rPr sz="1800" spc="-10" dirty="0">
                <a:latin typeface="Calibri"/>
                <a:cs typeface="Calibri"/>
              </a:rPr>
              <a:t>)</a:t>
            </a:r>
            <a:r>
              <a:rPr sz="1800" dirty="0">
                <a:latin typeface="맑은 고딕"/>
                <a:cs typeface="맑은 고딕"/>
              </a:rPr>
              <a:t>와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편향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45" dirty="0">
                <a:latin typeface="Cambria Math"/>
                <a:cs typeface="Cambria Math"/>
              </a:rPr>
              <a:t>𝑏</a:t>
            </a:r>
            <a:r>
              <a:rPr sz="1800" spc="-10" dirty="0">
                <a:latin typeface="Calibri"/>
                <a:cs typeface="Calibri"/>
              </a:rPr>
              <a:t>)</a:t>
            </a:r>
            <a:r>
              <a:rPr sz="1800" dirty="0">
                <a:latin typeface="맑은 고딕"/>
                <a:cs typeface="맑은 고딕"/>
              </a:rPr>
              <a:t>을</a:t>
            </a:r>
            <a:r>
              <a:rPr sz="1800" spc="-204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파라미터</a:t>
            </a:r>
            <a:r>
              <a:rPr sz="1800" dirty="0">
                <a:latin typeface="맑은 고딕"/>
                <a:cs typeface="맑은 고딕"/>
              </a:rPr>
              <a:t>라고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부른다</a:t>
            </a:r>
            <a:r>
              <a:rPr sz="1800" dirty="0">
                <a:latin typeface="Calibri"/>
                <a:cs typeface="Calibri"/>
              </a:rP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298" y="6536580"/>
            <a:ext cx="96739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635254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5" dirty="0">
                <a:latin typeface="LG Smart UI Bold"/>
                <a:cs typeface="LG Smart UI Bold"/>
              </a:rPr>
              <a:t>Ⓒ</a:t>
            </a:r>
            <a:r>
              <a:rPr sz="2800" spc="-15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예측값</a:t>
            </a:r>
            <a:r>
              <a:rPr sz="2800" b="0" spc="-15" dirty="0">
                <a:latin typeface="Calibri Light"/>
                <a:cs typeface="Calibri Light"/>
              </a:rPr>
              <a:t>(</a:t>
            </a:r>
            <a:r>
              <a:rPr sz="2800" b="0" spc="-1200" dirty="0">
                <a:latin typeface="Cambria Math"/>
                <a:cs typeface="Cambria Math"/>
              </a:rPr>
              <a:t>𝑦</a:t>
            </a:r>
            <a:r>
              <a:rPr sz="2800" b="0" spc="-980" dirty="0">
                <a:latin typeface="Cambria Math"/>
                <a:cs typeface="Cambria Math"/>
              </a:rPr>
              <a:t>ො</a:t>
            </a:r>
            <a:r>
              <a:rPr sz="2800" b="0" spc="-5" dirty="0">
                <a:latin typeface="Calibri Light"/>
                <a:cs typeface="Calibri Light"/>
              </a:rPr>
              <a:t>)</a:t>
            </a:r>
            <a:r>
              <a:rPr sz="2800" b="0" spc="5" dirty="0">
                <a:latin typeface="Calibri Light"/>
                <a:cs typeface="Calibri Light"/>
              </a:rPr>
              <a:t> </a:t>
            </a:r>
            <a:r>
              <a:rPr sz="2800" spc="315" dirty="0">
                <a:latin typeface="LG Smart UI Bold"/>
                <a:cs typeface="LG Smart UI Bold"/>
              </a:rPr>
              <a:t>과</a:t>
            </a:r>
            <a:r>
              <a:rPr sz="2800" spc="-15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정답</a:t>
            </a:r>
            <a:r>
              <a:rPr sz="2800" b="0" spc="-15" dirty="0">
                <a:latin typeface="Calibri Light"/>
                <a:cs typeface="Calibri Light"/>
              </a:rPr>
              <a:t>(</a:t>
            </a:r>
            <a:r>
              <a:rPr sz="2800" b="0" spc="35" dirty="0">
                <a:latin typeface="Cambria Math"/>
                <a:cs typeface="Cambria Math"/>
              </a:rPr>
              <a:t>𝑦</a:t>
            </a:r>
            <a:r>
              <a:rPr sz="2800" b="0" spc="-5" dirty="0">
                <a:latin typeface="Calibri Light"/>
                <a:cs typeface="Calibri Light"/>
              </a:rPr>
              <a:t>) </a:t>
            </a:r>
            <a:r>
              <a:rPr sz="2800" spc="310" dirty="0">
                <a:latin typeface="LG Smart UI Bold"/>
                <a:cs typeface="LG Smart UI Bold"/>
              </a:rPr>
              <a:t>사이</a:t>
            </a:r>
            <a:r>
              <a:rPr sz="2800" spc="315" dirty="0">
                <a:latin typeface="LG Smart UI Bold"/>
                <a:cs typeface="LG Smart UI Bold"/>
              </a:rPr>
              <a:t>의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오차</a:t>
            </a:r>
            <a:r>
              <a:rPr sz="2800" spc="315" dirty="0">
                <a:solidFill>
                  <a:srgbClr val="FF0000"/>
                </a:solidFill>
                <a:latin typeface="LG Smart UI Bold"/>
                <a:cs typeface="LG Smart UI Bold"/>
              </a:rPr>
              <a:t>를</a:t>
            </a:r>
            <a:r>
              <a:rPr sz="2800" spc="-125" dirty="0">
                <a:solidFill>
                  <a:srgbClr val="FF0000"/>
                </a:solidFill>
                <a:latin typeface="LG Smart UI Bold"/>
                <a:cs typeface="LG Smart UI Bold"/>
              </a:rPr>
              <a:t> </a:t>
            </a:r>
            <a:r>
              <a:rPr sz="2800" spc="80" dirty="0">
                <a:solidFill>
                  <a:srgbClr val="FF0000"/>
                </a:solidFill>
                <a:latin typeface="LG Smart UI Bold"/>
                <a:cs typeface="LG Smart UI Bold"/>
              </a:rPr>
              <a:t>계산</a:t>
            </a:r>
            <a:endParaRPr sz="2800" dirty="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27259"/>
            <a:ext cx="8686800" cy="8858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850"/>
              </a:spcBef>
              <a:buFont typeface="Wingdings"/>
              <a:buChar char=""/>
              <a:tabLst>
                <a:tab pos="264795" algn="l"/>
              </a:tabLst>
            </a:pPr>
            <a:r>
              <a:rPr sz="2200" b="1" spc="-5" dirty="0">
                <a:latin typeface="맑은 고딕"/>
                <a:cs typeface="맑은 고딕"/>
              </a:rPr>
              <a:t>오차를</a:t>
            </a:r>
            <a:r>
              <a:rPr sz="2200" b="1" spc="-265" dirty="0">
                <a:latin typeface="맑은 고딕"/>
                <a:cs typeface="맑은 고딕"/>
              </a:rPr>
              <a:t> </a:t>
            </a:r>
            <a:r>
              <a:rPr sz="2200" b="1" spc="-10" dirty="0">
                <a:latin typeface="맑은 고딕"/>
                <a:cs typeface="맑은 고딕"/>
              </a:rPr>
              <a:t>계산하는</a:t>
            </a:r>
            <a:r>
              <a:rPr sz="2200" b="1" spc="-254" dirty="0">
                <a:latin typeface="맑은 고딕"/>
                <a:cs typeface="맑은 고딕"/>
              </a:rPr>
              <a:t> </a:t>
            </a:r>
            <a:r>
              <a:rPr sz="2200" b="1" spc="-5" dirty="0">
                <a:latin typeface="맑은 고딕"/>
                <a:cs typeface="맑은 고딕"/>
              </a:rPr>
              <a:t>식을</a:t>
            </a:r>
            <a:r>
              <a:rPr sz="2200" b="1" spc="-275" dirty="0">
                <a:latin typeface="맑은 고딕"/>
                <a:cs typeface="맑은 고딕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Loss</a:t>
            </a:r>
            <a:r>
              <a:rPr sz="22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r>
              <a:rPr sz="2200" b="1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latin typeface="맑은 고딕"/>
                <a:cs typeface="맑은 고딕"/>
              </a:rPr>
              <a:t>혹은</a:t>
            </a:r>
            <a:r>
              <a:rPr sz="2200" b="1" spc="-270" dirty="0">
                <a:latin typeface="맑은 고딕"/>
                <a:cs typeface="맑은 고딕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Cost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Function</a:t>
            </a:r>
            <a:r>
              <a:rPr sz="2200" b="1" spc="3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맑은 고딕"/>
                <a:cs typeface="맑은 고딕"/>
              </a:rPr>
              <a:t>이라고</a:t>
            </a:r>
            <a:r>
              <a:rPr sz="2200" b="1" spc="-260" dirty="0">
                <a:latin typeface="맑은 고딕"/>
                <a:cs typeface="맑은 고딕"/>
              </a:rPr>
              <a:t> </a:t>
            </a:r>
            <a:r>
              <a:rPr sz="2200" b="1" spc="-10" dirty="0">
                <a:latin typeface="맑은 고딕"/>
                <a:cs typeface="맑은 고딕"/>
              </a:rPr>
              <a:t>부른다</a:t>
            </a:r>
            <a:r>
              <a:rPr sz="2200" b="1" spc="-10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745"/>
              </a:spcBef>
              <a:buFont typeface="Wingdings"/>
              <a:buChar char=""/>
              <a:tabLst>
                <a:tab pos="264795" algn="l"/>
              </a:tabLst>
            </a:pPr>
            <a:r>
              <a:rPr sz="2200" b="1" spc="-5" dirty="0">
                <a:latin typeface="맑은 고딕"/>
                <a:cs typeface="맑은 고딕"/>
              </a:rPr>
              <a:t>보통</a:t>
            </a:r>
            <a:r>
              <a:rPr sz="2200" b="1" spc="-270" dirty="0">
                <a:latin typeface="맑은 고딕"/>
                <a:cs typeface="맑은 고딕"/>
              </a:rPr>
              <a:t> </a:t>
            </a:r>
            <a:r>
              <a:rPr sz="2200" b="1" spc="-5" dirty="0">
                <a:latin typeface="맑은 고딕"/>
                <a:cs typeface="맑은 고딕"/>
              </a:rPr>
              <a:t>오차</a:t>
            </a:r>
            <a:r>
              <a:rPr sz="2200" b="1" spc="-260" dirty="0">
                <a:latin typeface="맑은 고딕"/>
                <a:cs typeface="맑은 고딕"/>
              </a:rPr>
              <a:t> </a:t>
            </a:r>
            <a:r>
              <a:rPr sz="2200" b="1" spc="-5" dirty="0">
                <a:latin typeface="맑은 고딕"/>
                <a:cs typeface="맑은 고딕"/>
              </a:rPr>
              <a:t>제곱의</a:t>
            </a:r>
            <a:r>
              <a:rPr sz="2200" b="1" spc="-270" dirty="0">
                <a:latin typeface="맑은 고딕"/>
                <a:cs typeface="맑은 고딕"/>
              </a:rPr>
              <a:t> </a:t>
            </a:r>
            <a:r>
              <a:rPr sz="2200" b="1" spc="-5" dirty="0">
                <a:latin typeface="맑은 고딕"/>
                <a:cs typeface="맑은 고딕"/>
              </a:rPr>
              <a:t>평균</a:t>
            </a:r>
            <a:r>
              <a:rPr sz="2200" b="1" spc="-5" dirty="0">
                <a:latin typeface="Calibri"/>
                <a:cs typeface="Calibri"/>
              </a:rPr>
              <a:t>(Mean</a:t>
            </a:r>
            <a:r>
              <a:rPr sz="2200" b="1" spc="3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Squa</a:t>
            </a:r>
            <a:r>
              <a:rPr sz="2200" b="1" spc="-35" dirty="0">
                <a:latin typeface="Calibri"/>
                <a:cs typeface="Calibri"/>
              </a:rPr>
              <a:t>r</a:t>
            </a:r>
            <a:r>
              <a:rPr sz="2200" b="1" spc="-10" dirty="0">
                <a:latin typeface="Calibri"/>
                <a:cs typeface="Calibri"/>
              </a:rPr>
              <a:t>e</a:t>
            </a:r>
            <a:r>
              <a:rPr sz="2200" b="1" spc="-5" dirty="0">
                <a:latin typeface="Calibri"/>
                <a:cs typeface="Calibri"/>
              </a:rPr>
              <a:t>d Er</a:t>
            </a:r>
            <a:r>
              <a:rPr sz="2200" b="1" spc="-30" dirty="0">
                <a:latin typeface="Calibri"/>
                <a:cs typeface="Calibri"/>
              </a:rPr>
              <a:t>r</a:t>
            </a:r>
            <a:r>
              <a:rPr sz="2200" b="1" spc="-5" dirty="0">
                <a:latin typeface="Calibri"/>
                <a:cs typeface="Calibri"/>
              </a:rPr>
              <a:t>or</a:t>
            </a:r>
            <a:r>
              <a:rPr sz="2200" b="1" spc="-15" dirty="0">
                <a:latin typeface="Calibri"/>
                <a:cs typeface="Calibri"/>
              </a:rPr>
              <a:t>)</a:t>
            </a:r>
            <a:r>
              <a:rPr sz="2200" b="1" spc="-5" dirty="0">
                <a:latin typeface="맑은 고딕"/>
                <a:cs typeface="맑은 고딕"/>
              </a:rPr>
              <a:t>하여</a:t>
            </a:r>
            <a:r>
              <a:rPr sz="2200" b="1" spc="-225" dirty="0">
                <a:latin typeface="맑은 고딕"/>
                <a:cs typeface="맑은 고딕"/>
              </a:rPr>
              <a:t> </a:t>
            </a:r>
            <a:r>
              <a:rPr sz="2200" b="1" spc="-5" dirty="0">
                <a:latin typeface="맑은 고딕"/>
                <a:cs typeface="맑은 고딕"/>
              </a:rPr>
              <a:t>사용</a:t>
            </a:r>
            <a:endParaRPr sz="22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0084" y="3770883"/>
            <a:ext cx="7381240" cy="6451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191135" algn="l"/>
              </a:tabLst>
            </a:pPr>
            <a:r>
              <a:rPr sz="1800" dirty="0">
                <a:latin typeface="Calibri"/>
                <a:cs typeface="Calibri"/>
              </a:rPr>
              <a:t>m 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데이터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개수</a:t>
            </a:r>
            <a:endParaRPr sz="1800">
              <a:latin typeface="맑은 고딕"/>
              <a:cs typeface="맑은 고딕"/>
            </a:endParaRPr>
          </a:p>
          <a:p>
            <a:pPr marL="190500" indent="-178435">
              <a:lnSpc>
                <a:spcPct val="100000"/>
              </a:lnSpc>
              <a:spcBef>
                <a:spcPts val="280"/>
              </a:spcBef>
              <a:buFont typeface="Wingdings"/>
              <a:buChar char=""/>
              <a:tabLst>
                <a:tab pos="191135" algn="l"/>
              </a:tabLst>
            </a:pPr>
            <a:r>
              <a:rPr sz="1800" dirty="0">
                <a:latin typeface="Calibri"/>
                <a:cs typeface="Calibri"/>
              </a:rPr>
              <a:t>2m 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계산을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조금이라도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단순화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시키기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위해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맑은 고딕"/>
                <a:cs typeface="맑은 고딕"/>
              </a:rPr>
              <a:t>미분하면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제곱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2)</a:t>
            </a:r>
            <a:r>
              <a:rPr sz="1800" dirty="0">
                <a:latin typeface="맑은 고딕"/>
                <a:cs typeface="맑은 고딕"/>
              </a:rPr>
              <a:t>수와</a:t>
            </a:r>
            <a:r>
              <a:rPr sz="1800" spc="-1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약분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4869" y="2907283"/>
            <a:ext cx="629666" cy="22580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59911" y="2909823"/>
            <a:ext cx="1321180" cy="223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04283" y="3058541"/>
            <a:ext cx="198881" cy="215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04283" y="2991611"/>
            <a:ext cx="198881" cy="214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17084" y="3025139"/>
            <a:ext cx="464820" cy="213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85994" y="2657348"/>
            <a:ext cx="128523" cy="2230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37911" y="3128264"/>
            <a:ext cx="435355" cy="2255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40959" y="2720085"/>
            <a:ext cx="405256" cy="63144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03111" y="2896997"/>
            <a:ext cx="288416" cy="306324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794500" y="2896997"/>
            <a:ext cx="297815" cy="306705"/>
            <a:chOff x="6794500" y="2896997"/>
            <a:chExt cx="297815" cy="306705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6155" y="2897378"/>
              <a:ext cx="134112" cy="600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4500" y="2973324"/>
              <a:ext cx="179197" cy="2273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90079" y="2896997"/>
              <a:ext cx="101980" cy="30632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37018" y="2857626"/>
            <a:ext cx="101853" cy="1522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1F06CF-DB59-421D-AEDD-1D0E7D78938E}"/>
              </a:ext>
            </a:extLst>
          </p:cNvPr>
          <p:cNvSpPr txBox="1"/>
          <p:nvPr/>
        </p:nvSpPr>
        <p:spPr>
          <a:xfrm>
            <a:off x="6432926" y="2743418"/>
            <a:ext cx="383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-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6950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5" dirty="0">
                <a:latin typeface="LG Smart UI Bold"/>
                <a:cs typeface="LG Smart UI Bold"/>
              </a:rPr>
              <a:t>Ⓒ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오차의</a:t>
            </a:r>
            <a:r>
              <a:rPr sz="2800" spc="-145" dirty="0">
                <a:solidFill>
                  <a:srgbClr val="FF0000"/>
                </a:solidFill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합</a:t>
            </a:r>
            <a:r>
              <a:rPr sz="2800" spc="310" dirty="0">
                <a:latin typeface="LG Smart UI Bold"/>
                <a:cs typeface="LG Smart UI Bold"/>
              </a:rPr>
              <a:t>이</a:t>
            </a:r>
            <a:r>
              <a:rPr sz="2800" spc="-15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최소화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29" dirty="0">
                <a:latin typeface="LG Smart UI Bold"/>
                <a:cs typeface="LG Smart UI Bold"/>
              </a:rPr>
              <a:t>되도록</a:t>
            </a:r>
            <a:r>
              <a:rPr sz="2800" b="0" spc="229" dirty="0">
                <a:latin typeface="Calibri Light"/>
                <a:cs typeface="Calibri Light"/>
              </a:rPr>
              <a:t>,</a:t>
            </a:r>
            <a:r>
              <a:rPr sz="2800" b="0" spc="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파라미터를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조정</a:t>
            </a:r>
            <a:endParaRPr sz="2800">
              <a:latin typeface="LG Smart UI Bold"/>
              <a:cs typeface="LG Smart UI 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3079" y="1932558"/>
            <a:ext cx="805180" cy="300990"/>
            <a:chOff x="563079" y="1932558"/>
            <a:chExt cx="805180" cy="30099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079" y="1932558"/>
              <a:ext cx="206425" cy="1960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282" y="1952243"/>
              <a:ext cx="167576" cy="2802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610" y="1950973"/>
              <a:ext cx="257454" cy="2823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683" y="1950973"/>
              <a:ext cx="93979" cy="28232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63079" y="1278562"/>
            <a:ext cx="8788357" cy="1690847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10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mi</a:t>
            </a:r>
            <a:r>
              <a:rPr sz="2400" b="1" spc="-40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r </a:t>
            </a:r>
            <a:r>
              <a:rPr sz="2400" b="1" dirty="0">
                <a:latin typeface="Calibri"/>
                <a:cs typeface="Calibri"/>
              </a:rPr>
              <a:t>: Loss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</a:t>
            </a:r>
            <a:r>
              <a:rPr sz="2400" b="1" spc="-1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ction</a:t>
            </a:r>
            <a:r>
              <a:rPr sz="2400" b="1" spc="5" dirty="0">
                <a:latin typeface="Calibri"/>
                <a:cs typeface="Calibri"/>
              </a:rPr>
              <a:t>(</a:t>
            </a:r>
            <a:r>
              <a:rPr sz="2400" b="1" dirty="0">
                <a:latin typeface="맑은 고딕"/>
                <a:cs typeface="맑은 고딕"/>
              </a:rPr>
              <a:t>오차의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합</a:t>
            </a:r>
            <a:r>
              <a:rPr sz="2400" b="1" spc="-5" dirty="0">
                <a:latin typeface="Calibri"/>
                <a:cs typeface="Calibri"/>
              </a:rPr>
              <a:t>)</a:t>
            </a:r>
            <a:r>
              <a:rPr sz="2400" b="1" dirty="0">
                <a:latin typeface="맑은 고딕"/>
                <a:cs typeface="맑은 고딕"/>
              </a:rPr>
              <a:t>을</a:t>
            </a:r>
            <a:r>
              <a:rPr sz="2400" b="1" spc="-29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최소화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해주는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역할</a:t>
            </a:r>
            <a:endParaRPr sz="2400" dirty="0">
              <a:latin typeface="맑은 고딕"/>
              <a:cs typeface="맑은 고딕"/>
            </a:endParaRPr>
          </a:p>
          <a:p>
            <a:pPr marL="866140">
              <a:lnSpc>
                <a:spcPct val="100000"/>
              </a:lnSpc>
              <a:spcBef>
                <a:spcPts val="1010"/>
              </a:spcBef>
              <a:tabLst>
                <a:tab pos="7593965" algn="l"/>
              </a:tabLst>
            </a:pPr>
            <a:r>
              <a:rPr sz="2400" b="1" dirty="0">
                <a:latin typeface="맑은 고딕"/>
                <a:cs typeface="맑은 고딕"/>
              </a:rPr>
              <a:t>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L</a:t>
            </a:r>
            <a:r>
              <a:rPr sz="2400" b="1" spc="5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ss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dirty="0">
                <a:latin typeface="Calibri"/>
                <a:cs typeface="Calibri"/>
              </a:rPr>
              <a:t>nct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5" dirty="0">
                <a:latin typeface="Calibri"/>
                <a:cs typeface="Calibri"/>
              </a:rPr>
              <a:t>n</a:t>
            </a:r>
            <a:r>
              <a:rPr sz="2400" b="1" dirty="0">
                <a:latin typeface="맑은 고딕"/>
                <a:cs typeface="맑은 고딕"/>
              </a:rPr>
              <a:t>이라고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할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때</a:t>
            </a:r>
            <a:r>
              <a:rPr sz="2400" b="1" dirty="0">
                <a:latin typeface="Calibri"/>
                <a:cs typeface="Calibri"/>
              </a:rPr>
              <a:t>, </a:t>
            </a:r>
            <a:r>
              <a:rPr sz="2400" b="1" dirty="0">
                <a:latin typeface="맑은 고딕"/>
                <a:cs typeface="맑은 고딕"/>
              </a:rPr>
              <a:t>이를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 err="1">
                <a:latin typeface="맑은 고딕"/>
                <a:cs typeface="맑은 고딕"/>
              </a:rPr>
              <a:t>최소화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 err="1">
                <a:latin typeface="맑은 고딕"/>
                <a:cs typeface="맑은 고딕"/>
              </a:rPr>
              <a:t>해주는</a:t>
            </a:r>
            <a:r>
              <a:rPr lang="en-US" altLang="ko-KR" sz="2400" b="1" dirty="0">
                <a:latin typeface="맑은 고딕"/>
                <a:cs typeface="맑은 고딕"/>
              </a:rPr>
              <a:t> </a:t>
            </a:r>
            <a:r>
              <a:rPr lang="en-US" sz="2400" b="1" dirty="0" err="1">
                <a:latin typeface="맑은 고딕"/>
                <a:cs typeface="맑은 고딕"/>
              </a:rPr>
              <a:t>w</a:t>
            </a:r>
            <a:r>
              <a:rPr sz="2400" b="1" dirty="0" err="1">
                <a:latin typeface="맑은 고딕"/>
                <a:cs typeface="맑은 고딕"/>
              </a:rPr>
              <a:t>값은</a:t>
            </a:r>
            <a:r>
              <a:rPr sz="2400" b="1" dirty="0"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미분을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하면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기울기가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나온다</a:t>
            </a:r>
            <a:r>
              <a:rPr sz="1800" dirty="0">
                <a:latin typeface="Calibri"/>
                <a:cs typeface="Calibri"/>
              </a:rPr>
              <a:t>.</a:t>
            </a:r>
          </a:p>
          <a:p>
            <a:pPr marL="442595" lvl="1" indent="-179070">
              <a:lnSpc>
                <a:spcPct val="100000"/>
              </a:lnSpc>
              <a:spcBef>
                <a:spcPts val="500"/>
              </a:spcBef>
              <a:buFont typeface="Wingdings"/>
              <a:buChar char=""/>
              <a:tabLst>
                <a:tab pos="443230" algn="l"/>
                <a:tab pos="5107940" algn="l"/>
              </a:tabLst>
            </a:pPr>
            <a:r>
              <a:rPr sz="1800" spc="-5" dirty="0">
                <a:latin typeface="맑은 고딕"/>
                <a:cs typeface="맑은 고딕"/>
              </a:rPr>
              <a:t>그렇다</a:t>
            </a:r>
            <a:r>
              <a:rPr sz="1800" dirty="0">
                <a:latin typeface="맑은 고딕"/>
                <a:cs typeface="맑은 고딕"/>
              </a:rPr>
              <a:t>면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미분</a:t>
            </a:r>
            <a:r>
              <a:rPr sz="1800" dirty="0">
                <a:latin typeface="맑은 고딕"/>
                <a:cs typeface="맑은 고딕"/>
              </a:rPr>
              <a:t>을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해</a:t>
            </a:r>
            <a:r>
              <a:rPr sz="1800" dirty="0">
                <a:latin typeface="맑은 고딕"/>
                <a:cs typeface="맑은 고딕"/>
              </a:rPr>
              <a:t>서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기울기</a:t>
            </a:r>
            <a:r>
              <a:rPr sz="1800" dirty="0">
                <a:latin typeface="맑은 고딕"/>
                <a:cs typeface="맑은 고딕"/>
              </a:rPr>
              <a:t>가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Calibri"/>
                <a:cs typeface="Calibri"/>
              </a:rPr>
              <a:t>‘</a:t>
            </a:r>
            <a:r>
              <a:rPr sz="1800" dirty="0">
                <a:latin typeface="Calibri"/>
                <a:cs typeface="Calibri"/>
              </a:rPr>
              <a:t>0’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인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 err="1">
                <a:latin typeface="맑은 고딕"/>
                <a:cs typeface="맑은 고딕"/>
              </a:rPr>
              <a:t>지점</a:t>
            </a:r>
            <a:r>
              <a:rPr sz="1800" dirty="0" err="1">
                <a:latin typeface="맑은 고딕"/>
                <a:cs typeface="맑은 고딕"/>
              </a:rPr>
              <a:t>의</a:t>
            </a:r>
            <a:r>
              <a:rPr lang="ko-KR" altLang="en-US" dirty="0">
                <a:latin typeface="맑은 고딕"/>
                <a:cs typeface="맑은 고딕"/>
              </a:rPr>
              <a:t> </a:t>
            </a:r>
            <a:r>
              <a:rPr lang="en-US" altLang="ko-KR" sz="1800" dirty="0" err="1">
                <a:latin typeface="맑은 고딕"/>
                <a:cs typeface="맑은 고딕"/>
              </a:rPr>
              <a:t>w</a:t>
            </a:r>
            <a:r>
              <a:rPr sz="1800" spc="-5" dirty="0" err="1">
                <a:latin typeface="맑은 고딕"/>
                <a:cs typeface="맑은 고딕"/>
              </a:rPr>
              <a:t>값</a:t>
            </a:r>
            <a:r>
              <a:rPr sz="1800" dirty="0" err="1">
                <a:latin typeface="맑은 고딕"/>
                <a:cs typeface="맑은 고딕"/>
              </a:rPr>
              <a:t>을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찾는다</a:t>
            </a:r>
            <a:r>
              <a:rPr sz="1800" dirty="0">
                <a:latin typeface="Calibri"/>
                <a:cs typeface="Calibri"/>
              </a:rPr>
              <a:t>.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2173477" y="3300221"/>
            <a:ext cx="5271135" cy="2964815"/>
            <a:chOff x="2173477" y="3300221"/>
            <a:chExt cx="5271135" cy="296481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6845" y="3698747"/>
              <a:ext cx="2373233" cy="16918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73630" y="3300221"/>
              <a:ext cx="5071110" cy="2964815"/>
            </a:xfrm>
            <a:custGeom>
              <a:avLst/>
              <a:gdLst/>
              <a:ahLst/>
              <a:cxnLst/>
              <a:rect l="l" t="t" r="r" b="b"/>
              <a:pathLst>
                <a:path w="5071109" h="2964815">
                  <a:moveTo>
                    <a:pt x="5070602" y="2651760"/>
                  </a:moveTo>
                  <a:lnTo>
                    <a:pt x="5051552" y="2642235"/>
                  </a:lnTo>
                  <a:lnTo>
                    <a:pt x="4994402" y="2613660"/>
                  </a:lnTo>
                  <a:lnTo>
                    <a:pt x="4994402" y="2642235"/>
                  </a:lnTo>
                  <a:lnTo>
                    <a:pt x="477393" y="2642235"/>
                  </a:lnTo>
                  <a:lnTo>
                    <a:pt x="477393" y="76200"/>
                  </a:lnTo>
                  <a:lnTo>
                    <a:pt x="505968" y="76200"/>
                  </a:lnTo>
                  <a:lnTo>
                    <a:pt x="499618" y="63500"/>
                  </a:lnTo>
                  <a:lnTo>
                    <a:pt x="467868" y="0"/>
                  </a:lnTo>
                  <a:lnTo>
                    <a:pt x="429768" y="76200"/>
                  </a:lnTo>
                  <a:lnTo>
                    <a:pt x="458343" y="76200"/>
                  </a:lnTo>
                  <a:lnTo>
                    <a:pt x="458343" y="2642235"/>
                  </a:lnTo>
                  <a:lnTo>
                    <a:pt x="0" y="2642235"/>
                  </a:lnTo>
                  <a:lnTo>
                    <a:pt x="0" y="2661285"/>
                  </a:lnTo>
                  <a:lnTo>
                    <a:pt x="458343" y="2661285"/>
                  </a:lnTo>
                  <a:lnTo>
                    <a:pt x="458343" y="2964332"/>
                  </a:lnTo>
                  <a:lnTo>
                    <a:pt x="477393" y="2964332"/>
                  </a:lnTo>
                  <a:lnTo>
                    <a:pt x="477393" y="2661285"/>
                  </a:lnTo>
                  <a:lnTo>
                    <a:pt x="4994402" y="2661285"/>
                  </a:lnTo>
                  <a:lnTo>
                    <a:pt x="4994402" y="2689860"/>
                  </a:lnTo>
                  <a:lnTo>
                    <a:pt x="5051552" y="2661285"/>
                  </a:lnTo>
                  <a:lnTo>
                    <a:pt x="5070602" y="2651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3477" y="3403599"/>
              <a:ext cx="136652" cy="2284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2006" y="3402583"/>
              <a:ext cx="210312" cy="2301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7050" y="3402583"/>
              <a:ext cx="76707" cy="23012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40736" y="5404103"/>
              <a:ext cx="2146300" cy="548005"/>
            </a:xfrm>
            <a:custGeom>
              <a:avLst/>
              <a:gdLst/>
              <a:ahLst/>
              <a:cxnLst/>
              <a:rect l="l" t="t" r="r" b="b"/>
              <a:pathLst>
                <a:path w="2146300" h="548004">
                  <a:moveTo>
                    <a:pt x="2106167" y="1524"/>
                  </a:moveTo>
                  <a:lnTo>
                    <a:pt x="2106167" y="547585"/>
                  </a:lnTo>
                </a:path>
                <a:path w="2146300" h="548004">
                  <a:moveTo>
                    <a:pt x="214630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C77FF7-9D6C-4DF3-A330-1E2C81DD3153}"/>
              </a:ext>
            </a:extLst>
          </p:cNvPr>
          <p:cNvSpPr txBox="1"/>
          <p:nvPr/>
        </p:nvSpPr>
        <p:spPr>
          <a:xfrm>
            <a:off x="7499728" y="5767442"/>
            <a:ext cx="45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6EDC62-9A9D-4875-BC59-CE0E7AD679CC}"/>
              </a:ext>
            </a:extLst>
          </p:cNvPr>
          <p:cNvSpPr txBox="1"/>
          <p:nvPr/>
        </p:nvSpPr>
        <p:spPr>
          <a:xfrm>
            <a:off x="2040030" y="3488963"/>
            <a:ext cx="12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mse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298" y="6536580"/>
            <a:ext cx="96739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6950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5" dirty="0">
                <a:latin typeface="LG Smart UI Bold"/>
                <a:cs typeface="LG Smart UI Bold"/>
              </a:rPr>
              <a:t>Ⓒ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오차의</a:t>
            </a:r>
            <a:r>
              <a:rPr sz="2800" spc="-145" dirty="0">
                <a:solidFill>
                  <a:srgbClr val="FF0000"/>
                </a:solidFill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합</a:t>
            </a:r>
            <a:r>
              <a:rPr sz="2800" spc="310" dirty="0">
                <a:latin typeface="LG Smart UI Bold"/>
                <a:cs typeface="LG Smart UI Bold"/>
              </a:rPr>
              <a:t>이</a:t>
            </a:r>
            <a:r>
              <a:rPr sz="2800" spc="-15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최소화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29" dirty="0">
                <a:latin typeface="LG Smart UI Bold"/>
                <a:cs typeface="LG Smart UI Bold"/>
              </a:rPr>
              <a:t>되도록</a:t>
            </a:r>
            <a:r>
              <a:rPr sz="2800" b="0" spc="229" dirty="0">
                <a:latin typeface="Calibri Light"/>
                <a:cs typeface="Calibri Light"/>
              </a:rPr>
              <a:t>,</a:t>
            </a:r>
            <a:r>
              <a:rPr sz="2800" b="0" spc="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파라미터를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조정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27200"/>
            <a:ext cx="7625080" cy="169291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10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그런</a:t>
            </a:r>
            <a:r>
              <a:rPr sz="2400" b="1" spc="-5" dirty="0">
                <a:latin typeface="맑은 고딕"/>
                <a:cs typeface="맑은 고딕"/>
              </a:rPr>
              <a:t>데</a:t>
            </a:r>
            <a:r>
              <a:rPr sz="2400" b="1" dirty="0">
                <a:latin typeface="Calibri"/>
                <a:cs typeface="Calibri"/>
              </a:rPr>
              <a:t>…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highlight>
                  <a:srgbClr val="FFFF00"/>
                </a:highlight>
                <a:latin typeface="맑은 고딕"/>
                <a:cs typeface="맑은 고딕"/>
              </a:rPr>
              <a:t>다차원인</a:t>
            </a:r>
            <a:r>
              <a:rPr sz="2400" b="1" spc="-305" dirty="0">
                <a:highlight>
                  <a:srgbClr val="FFFF00"/>
                </a:highlight>
                <a:latin typeface="맑은 고딕"/>
                <a:cs typeface="맑은 고딕"/>
              </a:rPr>
              <a:t> </a:t>
            </a:r>
            <a:r>
              <a:rPr sz="2400" b="1" dirty="0">
                <a:highlight>
                  <a:srgbClr val="FFFF00"/>
                </a:highlight>
                <a:latin typeface="맑은 고딕"/>
                <a:cs typeface="맑은 고딕"/>
              </a:rPr>
              <a:t>경우</a:t>
            </a:r>
            <a:r>
              <a:rPr sz="2400" b="1" spc="-305" dirty="0">
                <a:highlight>
                  <a:srgbClr val="FFFF00"/>
                </a:highlight>
                <a:latin typeface="맑은 고딕"/>
                <a:cs typeface="맑은 고딕"/>
              </a:rPr>
              <a:t> </a:t>
            </a:r>
            <a:r>
              <a:rPr sz="2400" b="1" dirty="0">
                <a:highlight>
                  <a:srgbClr val="FFFF00"/>
                </a:highlight>
                <a:latin typeface="맑은 고딕"/>
                <a:cs typeface="맑은 고딕"/>
              </a:rPr>
              <a:t>미분으로</a:t>
            </a:r>
            <a:r>
              <a:rPr sz="2400" b="1" spc="-310" dirty="0">
                <a:highlight>
                  <a:srgbClr val="FFFF00"/>
                </a:highlight>
                <a:latin typeface="맑은 고딕"/>
                <a:cs typeface="맑은 고딕"/>
              </a:rPr>
              <a:t> </a:t>
            </a:r>
            <a:r>
              <a:rPr sz="2400" b="1" dirty="0">
                <a:highlight>
                  <a:srgbClr val="FFFF00"/>
                </a:highlight>
                <a:latin typeface="맑은 고딕"/>
                <a:cs typeface="맑은 고딕"/>
              </a:rPr>
              <a:t>계산하기</a:t>
            </a:r>
            <a:r>
              <a:rPr sz="2400" b="1" spc="-305" dirty="0">
                <a:highlight>
                  <a:srgbClr val="FFFF00"/>
                </a:highlight>
                <a:latin typeface="맑은 고딕"/>
                <a:cs typeface="맑은 고딕"/>
              </a:rPr>
              <a:t> </a:t>
            </a:r>
            <a:r>
              <a:rPr sz="2400" b="1" dirty="0">
                <a:highlight>
                  <a:srgbClr val="FFFF00"/>
                </a:highlight>
                <a:latin typeface="맑은 고딕"/>
                <a:cs typeface="맑은 고딕"/>
              </a:rPr>
              <a:t>어려워진다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101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그래</a:t>
            </a:r>
            <a:r>
              <a:rPr sz="2400" b="1" spc="-5" dirty="0">
                <a:latin typeface="맑은 고딕"/>
                <a:cs typeface="맑은 고딕"/>
              </a:rPr>
              <a:t>서</a:t>
            </a:r>
            <a:r>
              <a:rPr sz="2400" b="1" dirty="0">
                <a:latin typeface="Calibri"/>
                <a:cs typeface="Calibri"/>
              </a:rPr>
              <a:t>, </a:t>
            </a:r>
            <a:r>
              <a:rPr sz="2400" b="1" dirty="0">
                <a:latin typeface="맑은 고딕"/>
                <a:cs typeface="맑은 고딕"/>
              </a:rPr>
              <a:t>점진적으로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답을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찾아가는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방식을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사용한다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미분으로는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FF0000"/>
                </a:solidFill>
                <a:latin typeface="맑은 고딕"/>
                <a:cs typeface="맑은 고딕"/>
              </a:rPr>
              <a:t>기울기를</a:t>
            </a:r>
            <a:r>
              <a:rPr sz="1800" b="1" spc="-21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FF0000"/>
                </a:solidFill>
                <a:latin typeface="맑은 고딕"/>
                <a:cs typeface="맑은 고딕"/>
              </a:rPr>
              <a:t>결정</a:t>
            </a:r>
            <a:r>
              <a:rPr sz="1800" dirty="0">
                <a:latin typeface="맑은 고딕"/>
                <a:cs typeface="맑은 고딕"/>
              </a:rPr>
              <a:t>하고</a:t>
            </a:r>
            <a:r>
              <a:rPr sz="1800" dirty="0">
                <a:latin typeface="Calibri"/>
                <a:cs typeface="Calibri"/>
              </a:rPr>
              <a:t>,</a:t>
            </a:r>
          </a:p>
          <a:p>
            <a:pPr marL="442595" lvl="1" indent="-179070">
              <a:lnSpc>
                <a:spcPct val="100000"/>
              </a:lnSpc>
              <a:spcBef>
                <a:spcPts val="50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b="1" spc="-5" dirty="0">
                <a:solidFill>
                  <a:srgbClr val="FF0000"/>
                </a:solidFill>
                <a:latin typeface="맑은 고딕"/>
                <a:cs typeface="맑은 고딕"/>
              </a:rPr>
              <a:t>조금</a:t>
            </a:r>
            <a:r>
              <a:rPr sz="1800" b="1" dirty="0">
                <a:solidFill>
                  <a:srgbClr val="FF0000"/>
                </a:solidFill>
                <a:latin typeface="맑은 고딕"/>
                <a:cs typeface="맑은 고딕"/>
              </a:rPr>
              <a:t>씩</a:t>
            </a:r>
            <a:r>
              <a:rPr sz="1800" b="1" spc="-229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이동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맑은 고딕"/>
                <a:cs typeface="맑은 고딕"/>
              </a:rPr>
              <a:t>조</a:t>
            </a:r>
            <a:r>
              <a:rPr sz="1800" b="1" dirty="0">
                <a:solidFill>
                  <a:srgbClr val="FF0000"/>
                </a:solidFill>
                <a:latin typeface="맑은 고딕"/>
                <a:cs typeface="맑은 고딕"/>
              </a:rPr>
              <a:t>정</a:t>
            </a:r>
            <a:r>
              <a:rPr sz="1800" spc="-10" dirty="0">
                <a:latin typeface="Calibri"/>
                <a:cs typeface="Calibri"/>
              </a:rPr>
              <a:t>)</a:t>
            </a:r>
            <a:r>
              <a:rPr sz="1800" spc="-5" dirty="0">
                <a:latin typeface="맑은 고딕"/>
                <a:cs typeface="맑은 고딕"/>
              </a:rPr>
              <a:t>해가며</a:t>
            </a:r>
            <a:endParaRPr sz="1800" dirty="0"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73477" y="3300221"/>
            <a:ext cx="5271135" cy="2964815"/>
            <a:chOff x="2173477" y="3300221"/>
            <a:chExt cx="5271135" cy="29648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6526" y="3698747"/>
              <a:ext cx="2383552" cy="17021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73630" y="3300221"/>
              <a:ext cx="5071110" cy="2964815"/>
            </a:xfrm>
            <a:custGeom>
              <a:avLst/>
              <a:gdLst/>
              <a:ahLst/>
              <a:cxnLst/>
              <a:rect l="l" t="t" r="r" b="b"/>
              <a:pathLst>
                <a:path w="5071109" h="2964815">
                  <a:moveTo>
                    <a:pt x="5070602" y="2651760"/>
                  </a:moveTo>
                  <a:lnTo>
                    <a:pt x="5051552" y="2642235"/>
                  </a:lnTo>
                  <a:lnTo>
                    <a:pt x="4994402" y="2613660"/>
                  </a:lnTo>
                  <a:lnTo>
                    <a:pt x="4994402" y="2642235"/>
                  </a:lnTo>
                  <a:lnTo>
                    <a:pt x="477393" y="2642235"/>
                  </a:lnTo>
                  <a:lnTo>
                    <a:pt x="477393" y="76200"/>
                  </a:lnTo>
                  <a:lnTo>
                    <a:pt x="505968" y="76200"/>
                  </a:lnTo>
                  <a:lnTo>
                    <a:pt x="499618" y="63500"/>
                  </a:lnTo>
                  <a:lnTo>
                    <a:pt x="467868" y="0"/>
                  </a:lnTo>
                  <a:lnTo>
                    <a:pt x="429768" y="76200"/>
                  </a:lnTo>
                  <a:lnTo>
                    <a:pt x="458343" y="76200"/>
                  </a:lnTo>
                  <a:lnTo>
                    <a:pt x="458343" y="2642235"/>
                  </a:lnTo>
                  <a:lnTo>
                    <a:pt x="0" y="2642235"/>
                  </a:lnTo>
                  <a:lnTo>
                    <a:pt x="0" y="2661285"/>
                  </a:lnTo>
                  <a:lnTo>
                    <a:pt x="458343" y="2661285"/>
                  </a:lnTo>
                  <a:lnTo>
                    <a:pt x="458343" y="2964332"/>
                  </a:lnTo>
                  <a:lnTo>
                    <a:pt x="477393" y="2964332"/>
                  </a:lnTo>
                  <a:lnTo>
                    <a:pt x="477393" y="2661285"/>
                  </a:lnTo>
                  <a:lnTo>
                    <a:pt x="4994402" y="2661285"/>
                  </a:lnTo>
                  <a:lnTo>
                    <a:pt x="4994402" y="2689860"/>
                  </a:lnTo>
                  <a:lnTo>
                    <a:pt x="5051552" y="2661285"/>
                  </a:lnTo>
                  <a:lnTo>
                    <a:pt x="5070602" y="2651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3477" y="3403599"/>
              <a:ext cx="136652" cy="2284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2006" y="3402583"/>
              <a:ext cx="210312" cy="2301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7050" y="3402583"/>
              <a:ext cx="76707" cy="2301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40736" y="5404103"/>
              <a:ext cx="2146300" cy="548005"/>
            </a:xfrm>
            <a:custGeom>
              <a:avLst/>
              <a:gdLst/>
              <a:ahLst/>
              <a:cxnLst/>
              <a:rect l="l" t="t" r="r" b="b"/>
              <a:pathLst>
                <a:path w="2146300" h="548004">
                  <a:moveTo>
                    <a:pt x="2106167" y="1524"/>
                  </a:moveTo>
                  <a:lnTo>
                    <a:pt x="2106167" y="547585"/>
                  </a:lnTo>
                </a:path>
                <a:path w="2146300" h="548004">
                  <a:moveTo>
                    <a:pt x="214630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4906" y="4670805"/>
              <a:ext cx="178435" cy="296545"/>
            </a:xfrm>
            <a:custGeom>
              <a:avLst/>
              <a:gdLst/>
              <a:ahLst/>
              <a:cxnLst/>
              <a:rect l="l" t="t" r="r" b="b"/>
              <a:pathLst>
                <a:path w="178435" h="296545">
                  <a:moveTo>
                    <a:pt x="5461" y="200406"/>
                  </a:moveTo>
                  <a:lnTo>
                    <a:pt x="0" y="296164"/>
                  </a:lnTo>
                  <a:lnTo>
                    <a:pt x="79756" y="243078"/>
                  </a:lnTo>
                  <a:lnTo>
                    <a:pt x="76660" y="241300"/>
                  </a:lnTo>
                  <a:lnTo>
                    <a:pt x="47879" y="241300"/>
                  </a:lnTo>
                  <a:lnTo>
                    <a:pt x="23114" y="227076"/>
                  </a:lnTo>
                  <a:lnTo>
                    <a:pt x="30243" y="214639"/>
                  </a:lnTo>
                  <a:lnTo>
                    <a:pt x="5461" y="200406"/>
                  </a:lnTo>
                  <a:close/>
                </a:path>
                <a:path w="178435" h="296545">
                  <a:moveTo>
                    <a:pt x="30243" y="214639"/>
                  </a:moveTo>
                  <a:lnTo>
                    <a:pt x="23114" y="227076"/>
                  </a:lnTo>
                  <a:lnTo>
                    <a:pt x="47879" y="241300"/>
                  </a:lnTo>
                  <a:lnTo>
                    <a:pt x="55008" y="228863"/>
                  </a:lnTo>
                  <a:lnTo>
                    <a:pt x="30243" y="214639"/>
                  </a:lnTo>
                  <a:close/>
                </a:path>
                <a:path w="178435" h="296545">
                  <a:moveTo>
                    <a:pt x="55008" y="228863"/>
                  </a:moveTo>
                  <a:lnTo>
                    <a:pt x="47879" y="241300"/>
                  </a:lnTo>
                  <a:lnTo>
                    <a:pt x="76660" y="241300"/>
                  </a:lnTo>
                  <a:lnTo>
                    <a:pt x="55008" y="228863"/>
                  </a:lnTo>
                  <a:close/>
                </a:path>
                <a:path w="178435" h="296545">
                  <a:moveTo>
                    <a:pt x="153289" y="0"/>
                  </a:moveTo>
                  <a:lnTo>
                    <a:pt x="30243" y="214639"/>
                  </a:lnTo>
                  <a:lnTo>
                    <a:pt x="55008" y="228863"/>
                  </a:lnTo>
                  <a:lnTo>
                    <a:pt x="178054" y="14224"/>
                  </a:lnTo>
                  <a:lnTo>
                    <a:pt x="1532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1610" y="4950459"/>
              <a:ext cx="472566" cy="38341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8B6EE3-3923-423A-B702-1010A2718CE6}"/>
              </a:ext>
            </a:extLst>
          </p:cNvPr>
          <p:cNvSpPr txBox="1"/>
          <p:nvPr/>
        </p:nvSpPr>
        <p:spPr>
          <a:xfrm>
            <a:off x="7499728" y="5767442"/>
            <a:ext cx="45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6950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5" dirty="0">
                <a:latin typeface="LG Smart UI Bold"/>
                <a:cs typeface="LG Smart UI Bold"/>
              </a:rPr>
              <a:t>Ⓒ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오차의</a:t>
            </a:r>
            <a:r>
              <a:rPr sz="2800" spc="-145" dirty="0">
                <a:solidFill>
                  <a:srgbClr val="FF0000"/>
                </a:solidFill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합</a:t>
            </a:r>
            <a:r>
              <a:rPr sz="2800" spc="310" dirty="0">
                <a:latin typeface="LG Smart UI Bold"/>
                <a:cs typeface="LG Smart UI Bold"/>
              </a:rPr>
              <a:t>이</a:t>
            </a:r>
            <a:r>
              <a:rPr sz="2800" spc="-15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최소화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29" dirty="0">
                <a:latin typeface="LG Smart UI Bold"/>
                <a:cs typeface="LG Smart UI Bold"/>
              </a:rPr>
              <a:t>되도록</a:t>
            </a:r>
            <a:r>
              <a:rPr sz="2800" b="0" spc="229" dirty="0">
                <a:latin typeface="Calibri Light"/>
                <a:cs typeface="Calibri Light"/>
              </a:rPr>
              <a:t>,</a:t>
            </a:r>
            <a:r>
              <a:rPr sz="2800" b="0" spc="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파라미터를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조정</a:t>
            </a:r>
            <a:endParaRPr sz="2800">
              <a:latin typeface="LG Smart UI Bold"/>
              <a:cs typeface="LG Smart UI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822" y="1850731"/>
            <a:ext cx="66079" cy="660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4166" y="1857755"/>
            <a:ext cx="114973" cy="1103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28319" y="1262905"/>
            <a:ext cx="6580505" cy="7626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25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mi</a:t>
            </a:r>
            <a:r>
              <a:rPr sz="2400" b="1" spc="-45" dirty="0">
                <a:latin typeface="Calibri"/>
                <a:cs typeface="Calibri"/>
              </a:rPr>
              <a:t>z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dirty="0">
                <a:latin typeface="맑은 고딕"/>
                <a:cs typeface="맑은 고딕"/>
              </a:rPr>
              <a:t>의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기본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: </a:t>
            </a:r>
            <a:r>
              <a:rPr sz="2400" b="1" spc="-15" dirty="0">
                <a:latin typeface="Calibri"/>
                <a:cs typeface="Calibri"/>
              </a:rPr>
              <a:t>G</a:t>
            </a: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ad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t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spc="5" dirty="0"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(</a:t>
            </a:r>
            <a:r>
              <a:rPr sz="2400" b="1" spc="-5" dirty="0">
                <a:latin typeface="맑은 고딕"/>
                <a:cs typeface="맑은 고딕"/>
              </a:rPr>
              <a:t>경</a:t>
            </a:r>
            <a:r>
              <a:rPr sz="2400" b="1" dirty="0">
                <a:latin typeface="맑은 고딕"/>
                <a:cs typeface="맑은 고딕"/>
              </a:rPr>
              <a:t>사</a:t>
            </a:r>
            <a:r>
              <a:rPr sz="2400" b="1" spc="-29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하강</a:t>
            </a:r>
            <a:r>
              <a:rPr sz="2400" b="1" spc="-5" dirty="0">
                <a:latin typeface="맑은 고딕"/>
                <a:cs typeface="맑은 고딕"/>
              </a:rPr>
              <a:t>법</a:t>
            </a:r>
            <a:r>
              <a:rPr sz="2400" b="1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622300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latin typeface="맑은 고딕"/>
                <a:cs typeface="맑은 고딕"/>
              </a:rPr>
              <a:t>의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초기값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지정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96920" y="1857755"/>
            <a:ext cx="202565" cy="158115"/>
            <a:chOff x="2796920" y="1857755"/>
            <a:chExt cx="202565" cy="15811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6920" y="1857755"/>
              <a:ext cx="114935" cy="1103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5698" y="1907539"/>
              <a:ext cx="73532" cy="10782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3888" y="2269863"/>
            <a:ext cx="3694467" cy="373898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378575" y="5125339"/>
            <a:ext cx="25844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spc="10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650" spc="15" baseline="-15151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endParaRPr sz="1650" baseline="-15151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19418" y="2883407"/>
            <a:ext cx="90805" cy="2310765"/>
            <a:chOff x="6519418" y="2883407"/>
            <a:chExt cx="90805" cy="2310765"/>
          </a:xfrm>
        </p:grpSpPr>
        <p:sp>
          <p:nvSpPr>
            <p:cNvPr id="14" name="object 14"/>
            <p:cNvSpPr/>
            <p:nvPr/>
          </p:nvSpPr>
          <p:spPr>
            <a:xfrm>
              <a:off x="6560820" y="2883407"/>
              <a:ext cx="0" cy="2262505"/>
            </a:xfrm>
            <a:custGeom>
              <a:avLst/>
              <a:gdLst/>
              <a:ahLst/>
              <a:cxnLst/>
              <a:rect l="l" t="t" r="r" b="b"/>
              <a:pathLst>
                <a:path h="2262504">
                  <a:moveTo>
                    <a:pt x="0" y="0"/>
                  </a:moveTo>
                  <a:lnTo>
                    <a:pt x="0" y="2262250"/>
                  </a:lnTo>
                </a:path>
              </a:pathLst>
            </a:custGeom>
            <a:ln w="6350">
              <a:solidFill>
                <a:srgbClr val="0FCF9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9418" y="5102097"/>
              <a:ext cx="90424" cy="91947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00886" y="4799076"/>
            <a:ext cx="486409" cy="169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91308" y="4812919"/>
            <a:ext cx="149479" cy="6642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289936" y="4657089"/>
            <a:ext cx="31115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10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2100" spc="15" baseline="-15873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endParaRPr sz="2100" baseline="-15873">
              <a:latin typeface="Cambria Math"/>
              <a:cs typeface="Cambria Math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46045" y="4838062"/>
            <a:ext cx="149440" cy="161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68167" y="4799203"/>
            <a:ext cx="113792" cy="17005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79623" y="4779645"/>
            <a:ext cx="133731" cy="13385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89427" y="4837810"/>
            <a:ext cx="687324" cy="1676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302837" y="4555363"/>
            <a:ext cx="110776" cy="17627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487292" y="4554346"/>
            <a:ext cx="468630" cy="230504"/>
            <a:chOff x="3487292" y="4554346"/>
            <a:chExt cx="468630" cy="230504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87292" y="4555489"/>
              <a:ext cx="136525" cy="2283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54170" y="4554346"/>
              <a:ext cx="210312" cy="23012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79214" y="4554346"/>
              <a:ext cx="76708" cy="230123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68014" y="4965191"/>
            <a:ext cx="124840" cy="12001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476574" y="4908930"/>
            <a:ext cx="110776" cy="1762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6950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5" dirty="0">
                <a:latin typeface="LG Smart UI Bold"/>
                <a:cs typeface="LG Smart UI Bold"/>
              </a:rPr>
              <a:t>Ⓒ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오차의</a:t>
            </a:r>
            <a:r>
              <a:rPr sz="2800" spc="-145" dirty="0">
                <a:solidFill>
                  <a:srgbClr val="FF0000"/>
                </a:solidFill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합</a:t>
            </a:r>
            <a:r>
              <a:rPr sz="2800" spc="310" dirty="0">
                <a:latin typeface="LG Smart UI Bold"/>
                <a:cs typeface="LG Smart UI Bold"/>
              </a:rPr>
              <a:t>이</a:t>
            </a:r>
            <a:r>
              <a:rPr sz="2800" spc="-15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최소화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29" dirty="0">
                <a:latin typeface="LG Smart UI Bold"/>
                <a:cs typeface="LG Smart UI Bold"/>
              </a:rPr>
              <a:t>되도록</a:t>
            </a:r>
            <a:r>
              <a:rPr sz="2800" b="0" spc="229" dirty="0">
                <a:latin typeface="Calibri Light"/>
                <a:cs typeface="Calibri Light"/>
              </a:rPr>
              <a:t>,</a:t>
            </a:r>
            <a:r>
              <a:rPr sz="2800" b="0" spc="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파라미터를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조정</a:t>
            </a:r>
            <a:endParaRPr sz="2800">
              <a:latin typeface="LG Smart UI Bold"/>
              <a:cs typeface="LG Smart UI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822" y="1850731"/>
            <a:ext cx="66079" cy="660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4166" y="1857755"/>
            <a:ext cx="114973" cy="1103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796920" y="1857755"/>
            <a:ext cx="202565" cy="158115"/>
            <a:chOff x="2796920" y="1857755"/>
            <a:chExt cx="202565" cy="1581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6920" y="1857755"/>
              <a:ext cx="114935" cy="1103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5698" y="1907539"/>
              <a:ext cx="73532" cy="10782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354067" y="2090420"/>
            <a:ext cx="454659" cy="194945"/>
            <a:chOff x="4354067" y="2090420"/>
            <a:chExt cx="454659" cy="19494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4067" y="2269617"/>
              <a:ext cx="454151" cy="152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4608" y="2094230"/>
              <a:ext cx="193166" cy="1470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0635" y="2090420"/>
              <a:ext cx="151891" cy="1551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1290" y="2090420"/>
              <a:ext cx="51688" cy="15519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86528" y="2345308"/>
            <a:ext cx="192659" cy="11328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28319" y="1262905"/>
            <a:ext cx="6580505" cy="11391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25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mi</a:t>
            </a:r>
            <a:r>
              <a:rPr sz="2400" b="1" spc="-45" dirty="0">
                <a:latin typeface="Calibri"/>
                <a:cs typeface="Calibri"/>
              </a:rPr>
              <a:t>z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dirty="0">
                <a:latin typeface="맑은 고딕"/>
                <a:cs typeface="맑은 고딕"/>
              </a:rPr>
              <a:t>의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기본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: </a:t>
            </a:r>
            <a:r>
              <a:rPr sz="2400" b="1" spc="-15" dirty="0">
                <a:latin typeface="Calibri"/>
                <a:cs typeface="Calibri"/>
              </a:rPr>
              <a:t>G</a:t>
            </a: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ad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t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spc="5" dirty="0"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(</a:t>
            </a:r>
            <a:r>
              <a:rPr sz="2400" b="1" spc="-5" dirty="0">
                <a:latin typeface="맑은 고딕"/>
                <a:cs typeface="맑은 고딕"/>
              </a:rPr>
              <a:t>경</a:t>
            </a:r>
            <a:r>
              <a:rPr sz="2400" b="1" dirty="0">
                <a:latin typeface="맑은 고딕"/>
                <a:cs typeface="맑은 고딕"/>
              </a:rPr>
              <a:t>사</a:t>
            </a:r>
            <a:r>
              <a:rPr sz="2400" b="1" spc="-29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하강</a:t>
            </a:r>
            <a:r>
              <a:rPr sz="2400" b="1" spc="-5" dirty="0">
                <a:latin typeface="맑은 고딕"/>
                <a:cs typeface="맑은 고딕"/>
              </a:rPr>
              <a:t>법</a:t>
            </a:r>
            <a:r>
              <a:rPr sz="2400" b="1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622300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latin typeface="맑은 고딕"/>
                <a:cs typeface="맑은 고딕"/>
              </a:rPr>
              <a:t>의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초기값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지정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443230" algn="l"/>
                <a:tab pos="4280535" algn="l"/>
              </a:tabLst>
            </a:pPr>
            <a:r>
              <a:rPr sz="1800" dirty="0">
                <a:latin typeface="맑은 고딕"/>
                <a:cs typeface="맑은 고딕"/>
              </a:rPr>
              <a:t>초기값에서의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기울기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spc="-5" dirty="0">
                <a:latin typeface="맑은 고딕"/>
                <a:cs typeface="맑은 고딕"/>
              </a:rPr>
              <a:t>방향</a:t>
            </a:r>
            <a:r>
              <a:rPr sz="1800" spc="-5" dirty="0">
                <a:latin typeface="Calibri"/>
                <a:cs typeface="Calibri"/>
              </a:rPr>
              <a:t>)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확인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:	,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21377" y="2234183"/>
            <a:ext cx="114935" cy="11036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126609" y="2246883"/>
            <a:ext cx="137795" cy="61594"/>
            <a:chOff x="5126609" y="2246883"/>
            <a:chExt cx="137795" cy="61594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6609" y="2293238"/>
              <a:ext cx="137540" cy="148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6609" y="2246883"/>
              <a:ext cx="137540" cy="1485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348096" y="2234183"/>
            <a:ext cx="202565" cy="158115"/>
            <a:chOff x="5348096" y="2234183"/>
            <a:chExt cx="202565" cy="1581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096" y="2234183"/>
              <a:ext cx="114935" cy="1103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76874" y="2283967"/>
              <a:ext cx="73533" cy="10782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75156" y="2424820"/>
            <a:ext cx="1623060" cy="5924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98120" indent="-186055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198755" algn="l"/>
              </a:tabLst>
            </a:pPr>
            <a:r>
              <a:rPr sz="1600" spc="-5" dirty="0">
                <a:latin typeface="맑은 고딕"/>
                <a:cs typeface="맑은 고딕"/>
              </a:rPr>
              <a:t>기울기가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– </a:t>
            </a:r>
            <a:r>
              <a:rPr sz="1600" spc="-5" dirty="0">
                <a:latin typeface="맑은 고딕"/>
                <a:cs typeface="맑은 고딕"/>
              </a:rPr>
              <a:t>이면</a:t>
            </a:r>
            <a:endParaRPr sz="1600">
              <a:latin typeface="맑은 고딕"/>
              <a:cs typeface="맑은 고딕"/>
            </a:endParaRPr>
          </a:p>
          <a:p>
            <a:pPr marL="198120" indent="-18605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98755" algn="l"/>
              </a:tabLst>
            </a:pPr>
            <a:r>
              <a:rPr sz="1600" spc="-10" dirty="0">
                <a:latin typeface="맑은 고딕"/>
                <a:cs typeface="맑은 고딕"/>
              </a:rPr>
              <a:t>기울기</a:t>
            </a:r>
            <a:r>
              <a:rPr sz="1600" spc="-5" dirty="0">
                <a:latin typeface="맑은 고딕"/>
                <a:cs typeface="맑은 고딕"/>
              </a:rPr>
              <a:t>가</a:t>
            </a:r>
            <a:r>
              <a:rPr sz="1600" spc="-18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+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이면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34995" y="2583307"/>
            <a:ext cx="101854" cy="9778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778379" y="2424820"/>
            <a:ext cx="1511935" cy="5924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600" spc="-5" dirty="0">
                <a:latin typeface="맑은 고딕"/>
                <a:cs typeface="맑은 고딕"/>
              </a:rPr>
              <a:t>는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오른쪽</a:t>
            </a:r>
            <a:r>
              <a:rPr sz="1600" spc="-10" dirty="0">
                <a:latin typeface="Calibri"/>
                <a:cs typeface="Calibri"/>
              </a:rPr>
              <a:t>(+</a:t>
            </a:r>
            <a:r>
              <a:rPr sz="1600" spc="-5" dirty="0">
                <a:latin typeface="맑은 고딕"/>
                <a:cs typeface="맑은 고딕"/>
              </a:rPr>
              <a:t>방향</a:t>
            </a:r>
            <a:r>
              <a:rPr sz="1600" spc="-5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600" spc="-5" dirty="0">
                <a:latin typeface="맑은 고딕"/>
                <a:cs typeface="맑은 고딕"/>
              </a:rPr>
              <a:t>는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왼쪽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–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방향</a:t>
            </a:r>
            <a:r>
              <a:rPr sz="1600" spc="-5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34995" y="2866770"/>
            <a:ext cx="101854" cy="9778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03888" y="2269863"/>
            <a:ext cx="3694467" cy="373898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378575" y="5125339"/>
            <a:ext cx="25844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spc="10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650" spc="15" baseline="-15151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endParaRPr sz="1650" baseline="-15151">
              <a:latin typeface="Cambria Math"/>
              <a:cs typeface="Cambria Math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91846" y="2680906"/>
            <a:ext cx="390525" cy="2513330"/>
            <a:chOff x="6391846" y="2680906"/>
            <a:chExt cx="390525" cy="2513330"/>
          </a:xfrm>
        </p:grpSpPr>
        <p:sp>
          <p:nvSpPr>
            <p:cNvPr id="31" name="object 31"/>
            <p:cNvSpPr/>
            <p:nvPr/>
          </p:nvSpPr>
          <p:spPr>
            <a:xfrm>
              <a:off x="6560820" y="2883408"/>
              <a:ext cx="0" cy="2262505"/>
            </a:xfrm>
            <a:custGeom>
              <a:avLst/>
              <a:gdLst/>
              <a:ahLst/>
              <a:cxnLst/>
              <a:rect l="l" t="t" r="r" b="b"/>
              <a:pathLst>
                <a:path h="2262504">
                  <a:moveTo>
                    <a:pt x="0" y="0"/>
                  </a:moveTo>
                  <a:lnTo>
                    <a:pt x="0" y="2262250"/>
                  </a:lnTo>
                </a:path>
              </a:pathLst>
            </a:custGeom>
            <a:ln w="6350">
              <a:solidFill>
                <a:srgbClr val="0FCF9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06134" y="2695194"/>
              <a:ext cx="361950" cy="256540"/>
            </a:xfrm>
            <a:custGeom>
              <a:avLst/>
              <a:gdLst/>
              <a:ahLst/>
              <a:cxnLst/>
              <a:rect l="l" t="t" r="r" b="b"/>
              <a:pathLst>
                <a:path w="361950" h="256539">
                  <a:moveTo>
                    <a:pt x="0" y="0"/>
                  </a:moveTo>
                  <a:lnTo>
                    <a:pt x="361949" y="256412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19418" y="5102098"/>
              <a:ext cx="90424" cy="91947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00886" y="4799076"/>
            <a:ext cx="486409" cy="16992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91308" y="4812919"/>
            <a:ext cx="149479" cy="6642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2331466" y="4799076"/>
            <a:ext cx="218440" cy="170180"/>
            <a:chOff x="2331466" y="4799076"/>
            <a:chExt cx="218440" cy="170180"/>
          </a:xfrm>
        </p:grpSpPr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1466" y="4799076"/>
              <a:ext cx="124840" cy="12001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70023" y="4852670"/>
              <a:ext cx="79501" cy="116586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46045" y="4838062"/>
            <a:ext cx="149440" cy="16131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856738" y="4657089"/>
            <a:ext cx="39243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ambria Math"/>
                <a:cs typeface="Cambria Math"/>
              </a:rPr>
              <a:t>η</a:t>
            </a:r>
            <a:r>
              <a:rPr sz="1950" spc="-80" dirty="0">
                <a:latin typeface="Cambria Math"/>
                <a:cs typeface="Cambria Math"/>
              </a:rPr>
              <a:t> </a:t>
            </a:r>
            <a:r>
              <a:rPr sz="1950" dirty="0">
                <a:latin typeface="Cambria Math"/>
                <a:cs typeface="Cambria Math"/>
              </a:rPr>
              <a:t>×</a:t>
            </a:r>
            <a:endParaRPr sz="195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289427" y="4837810"/>
            <a:ext cx="687705" cy="17145"/>
          </a:xfrm>
          <a:custGeom>
            <a:avLst/>
            <a:gdLst/>
            <a:ahLst/>
            <a:cxnLst/>
            <a:rect l="l" t="t" r="r" b="b"/>
            <a:pathLst>
              <a:path w="687704" h="17145">
                <a:moveTo>
                  <a:pt x="687324" y="0"/>
                </a:moveTo>
                <a:lnTo>
                  <a:pt x="0" y="0"/>
                </a:lnTo>
                <a:lnTo>
                  <a:pt x="0" y="16763"/>
                </a:lnTo>
                <a:lnTo>
                  <a:pt x="687324" y="16763"/>
                </a:lnTo>
                <a:lnTo>
                  <a:pt x="6873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277361" y="4469638"/>
            <a:ext cx="71374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FF0000"/>
                </a:solidFill>
                <a:latin typeface="Cambria Math"/>
                <a:cs typeface="Cambria Math"/>
              </a:rPr>
              <a:t>𝜕</a:t>
            </a:r>
            <a:r>
              <a:rPr sz="1950" spc="-2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50" spc="25" dirty="0">
                <a:solidFill>
                  <a:srgbClr val="FF0000"/>
                </a:solidFill>
                <a:latin typeface="Cambria Math"/>
                <a:cs typeface="Cambria Math"/>
              </a:rPr>
              <a:t>𝑓(𝑥)</a:t>
            </a:r>
            <a:endParaRPr sz="195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51097" y="4823205"/>
            <a:ext cx="35877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FF0000"/>
                </a:solidFill>
                <a:latin typeface="Cambria Math"/>
                <a:cs typeface="Cambria Math"/>
              </a:rPr>
              <a:t>𝜕</a:t>
            </a:r>
            <a:r>
              <a:rPr sz="1950" spc="-1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50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endParaRPr sz="19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6950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5" dirty="0">
                <a:latin typeface="LG Smart UI Bold"/>
                <a:cs typeface="LG Smart UI Bold"/>
              </a:rPr>
              <a:t>Ⓒ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오차의</a:t>
            </a:r>
            <a:r>
              <a:rPr sz="2800" spc="-145" dirty="0">
                <a:solidFill>
                  <a:srgbClr val="FF0000"/>
                </a:solidFill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합</a:t>
            </a:r>
            <a:r>
              <a:rPr sz="2800" spc="310" dirty="0">
                <a:latin typeface="LG Smart UI Bold"/>
                <a:cs typeface="LG Smart UI Bold"/>
              </a:rPr>
              <a:t>이</a:t>
            </a:r>
            <a:r>
              <a:rPr sz="2800" spc="-15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최소화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29" dirty="0">
                <a:latin typeface="LG Smart UI Bold"/>
                <a:cs typeface="LG Smart UI Bold"/>
              </a:rPr>
              <a:t>되도록</a:t>
            </a:r>
            <a:r>
              <a:rPr sz="2800" b="0" spc="229" dirty="0">
                <a:latin typeface="Calibri Light"/>
                <a:cs typeface="Calibri Light"/>
              </a:rPr>
              <a:t>,</a:t>
            </a:r>
            <a:r>
              <a:rPr sz="2800" b="0" spc="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파라미터를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solidFill>
                  <a:srgbClr val="FF0000"/>
                </a:solidFill>
                <a:latin typeface="LG Smart UI Bold"/>
                <a:cs typeface="LG Smart UI Bold"/>
              </a:rPr>
              <a:t>조정</a:t>
            </a:r>
            <a:endParaRPr sz="2800">
              <a:latin typeface="LG Smart UI Bold"/>
              <a:cs typeface="LG Smart UI 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822" y="1850731"/>
            <a:ext cx="66079" cy="660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4166" y="1857755"/>
            <a:ext cx="114973" cy="1103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796920" y="1857755"/>
            <a:ext cx="202565" cy="158115"/>
            <a:chOff x="2796920" y="1857755"/>
            <a:chExt cx="202565" cy="1581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6920" y="1857755"/>
              <a:ext cx="114935" cy="1103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5698" y="1907539"/>
              <a:ext cx="73532" cy="10782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354067" y="2090420"/>
            <a:ext cx="454659" cy="194945"/>
            <a:chOff x="4354067" y="2090420"/>
            <a:chExt cx="454659" cy="19494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4067" y="2269617"/>
              <a:ext cx="454151" cy="152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4608" y="2094230"/>
              <a:ext cx="193166" cy="1470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0635" y="2090420"/>
              <a:ext cx="151891" cy="1551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1290" y="2090420"/>
              <a:ext cx="51688" cy="15519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86528" y="2345308"/>
            <a:ext cx="192659" cy="11328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28319" y="1262905"/>
            <a:ext cx="6580505" cy="11391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25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mi</a:t>
            </a:r>
            <a:r>
              <a:rPr sz="2400" b="1" spc="-45" dirty="0">
                <a:latin typeface="Calibri"/>
                <a:cs typeface="Calibri"/>
              </a:rPr>
              <a:t>z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dirty="0">
                <a:latin typeface="맑은 고딕"/>
                <a:cs typeface="맑은 고딕"/>
              </a:rPr>
              <a:t>의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기본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: </a:t>
            </a:r>
            <a:r>
              <a:rPr sz="2400" b="1" spc="-15" dirty="0">
                <a:latin typeface="Calibri"/>
                <a:cs typeface="Calibri"/>
              </a:rPr>
              <a:t>G</a:t>
            </a: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ad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t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spc="5" dirty="0"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(</a:t>
            </a:r>
            <a:r>
              <a:rPr sz="2400" b="1" spc="-5" dirty="0">
                <a:latin typeface="맑은 고딕"/>
                <a:cs typeface="맑은 고딕"/>
              </a:rPr>
              <a:t>경</a:t>
            </a:r>
            <a:r>
              <a:rPr sz="2400" b="1" dirty="0">
                <a:latin typeface="맑은 고딕"/>
                <a:cs typeface="맑은 고딕"/>
              </a:rPr>
              <a:t>사</a:t>
            </a:r>
            <a:r>
              <a:rPr sz="2400" b="1" spc="-29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하강</a:t>
            </a:r>
            <a:r>
              <a:rPr sz="2400" b="1" spc="-5" dirty="0">
                <a:latin typeface="맑은 고딕"/>
                <a:cs typeface="맑은 고딕"/>
              </a:rPr>
              <a:t>법</a:t>
            </a:r>
            <a:r>
              <a:rPr sz="2400" b="1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 marL="622300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latin typeface="맑은 고딕"/>
                <a:cs typeface="맑은 고딕"/>
              </a:rPr>
              <a:t>의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초기값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지정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</a:p>
          <a:p>
            <a:pPr marL="442595" lvl="1" indent="-179070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443230" algn="l"/>
                <a:tab pos="4280535" algn="l"/>
              </a:tabLst>
            </a:pPr>
            <a:r>
              <a:rPr sz="1800" dirty="0">
                <a:latin typeface="맑은 고딕"/>
                <a:cs typeface="맑은 고딕"/>
              </a:rPr>
              <a:t>초기값에서의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기울기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spc="-5" dirty="0">
                <a:latin typeface="맑은 고딕"/>
                <a:cs typeface="맑은 고딕"/>
              </a:rPr>
              <a:t>방향</a:t>
            </a:r>
            <a:r>
              <a:rPr sz="1800" spc="-5" dirty="0">
                <a:latin typeface="Calibri"/>
                <a:cs typeface="Calibri"/>
              </a:rPr>
              <a:t>)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확인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:	,</a:t>
            </a: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21377" y="2234183"/>
            <a:ext cx="114935" cy="11036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126609" y="2246883"/>
            <a:ext cx="137795" cy="61594"/>
            <a:chOff x="5126609" y="2246883"/>
            <a:chExt cx="137795" cy="61594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6609" y="2293238"/>
              <a:ext cx="137540" cy="148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6609" y="2246883"/>
              <a:ext cx="137540" cy="1485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348096" y="2234183"/>
            <a:ext cx="202565" cy="158115"/>
            <a:chOff x="5348096" y="2234183"/>
            <a:chExt cx="202565" cy="1581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8096" y="2234183"/>
              <a:ext cx="114935" cy="1103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76874" y="2283967"/>
              <a:ext cx="73533" cy="10782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75156" y="2424820"/>
            <a:ext cx="1623060" cy="5924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98120" indent="-186055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198755" algn="l"/>
              </a:tabLst>
            </a:pPr>
            <a:r>
              <a:rPr sz="1600" spc="-5" dirty="0">
                <a:latin typeface="맑은 고딕"/>
                <a:cs typeface="맑은 고딕"/>
              </a:rPr>
              <a:t>기울기가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– </a:t>
            </a:r>
            <a:r>
              <a:rPr sz="1600" spc="-5" dirty="0">
                <a:latin typeface="맑은 고딕"/>
                <a:cs typeface="맑은 고딕"/>
              </a:rPr>
              <a:t>이면</a:t>
            </a:r>
            <a:endParaRPr sz="1600">
              <a:latin typeface="맑은 고딕"/>
              <a:cs typeface="맑은 고딕"/>
            </a:endParaRPr>
          </a:p>
          <a:p>
            <a:pPr marL="198120" indent="-18605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98755" algn="l"/>
              </a:tabLst>
            </a:pPr>
            <a:r>
              <a:rPr sz="1600" spc="-10" dirty="0">
                <a:latin typeface="맑은 고딕"/>
                <a:cs typeface="맑은 고딕"/>
              </a:rPr>
              <a:t>기울기</a:t>
            </a:r>
            <a:r>
              <a:rPr sz="1600" spc="-5" dirty="0">
                <a:latin typeface="맑은 고딕"/>
                <a:cs typeface="맑은 고딕"/>
              </a:rPr>
              <a:t>가</a:t>
            </a:r>
            <a:r>
              <a:rPr sz="1600" spc="-18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+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이면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34995" y="2583307"/>
            <a:ext cx="101854" cy="9778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778379" y="2424820"/>
            <a:ext cx="1511935" cy="5924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600" spc="-5" dirty="0">
                <a:latin typeface="맑은 고딕"/>
                <a:cs typeface="맑은 고딕"/>
              </a:rPr>
              <a:t>는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오른쪽</a:t>
            </a:r>
            <a:r>
              <a:rPr sz="1600" spc="-10" dirty="0">
                <a:latin typeface="Calibri"/>
                <a:cs typeface="Calibri"/>
              </a:rPr>
              <a:t>(+</a:t>
            </a:r>
            <a:r>
              <a:rPr sz="1600" spc="-5" dirty="0">
                <a:latin typeface="맑은 고딕"/>
                <a:cs typeface="맑은 고딕"/>
              </a:rPr>
              <a:t>방향</a:t>
            </a:r>
            <a:r>
              <a:rPr sz="1600" spc="-5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600" spc="-5" dirty="0">
                <a:latin typeface="맑은 고딕"/>
                <a:cs typeface="맑은 고딕"/>
              </a:rPr>
              <a:t>는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왼쪽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–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방향</a:t>
            </a:r>
            <a:r>
              <a:rPr sz="1600" spc="-5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34995" y="2866770"/>
            <a:ext cx="101854" cy="9778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99970" y="3490340"/>
            <a:ext cx="123190" cy="12319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104135" y="3508375"/>
            <a:ext cx="104647" cy="156463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494788" y="3364484"/>
            <a:ext cx="454659" cy="194945"/>
            <a:chOff x="2494788" y="3364484"/>
            <a:chExt cx="454659" cy="194945"/>
          </a:xfrm>
        </p:grpSpPr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94788" y="3543681"/>
              <a:ext cx="454151" cy="152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5329" y="3368294"/>
              <a:ext cx="193166" cy="14706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19832" y="3364484"/>
              <a:ext cx="151892" cy="15519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0487" y="3364484"/>
              <a:ext cx="51688" cy="155193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27248" y="3619372"/>
            <a:ext cx="192658" cy="11328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98372" y="3857497"/>
            <a:ext cx="50177" cy="5016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73022" y="3857497"/>
            <a:ext cx="92824" cy="138683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441450" y="3834638"/>
            <a:ext cx="281940" cy="120650"/>
            <a:chOff x="1441450" y="3834638"/>
            <a:chExt cx="281940" cy="120650"/>
          </a:xfrm>
        </p:grpSpPr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43177" y="3834638"/>
              <a:ext cx="179831" cy="12052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1450" y="3857371"/>
              <a:ext cx="80772" cy="9779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80084" y="3276731"/>
            <a:ext cx="2376170" cy="972702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885"/>
              </a:spcBef>
              <a:buFont typeface="Wingdings"/>
              <a:buChar char=""/>
              <a:tabLst>
                <a:tab pos="191135" algn="l"/>
              </a:tabLst>
            </a:pPr>
            <a:r>
              <a:rPr sz="1800" dirty="0">
                <a:latin typeface="맑은 고딕"/>
                <a:cs typeface="맑은 고딕"/>
              </a:rPr>
              <a:t>조금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b="1" dirty="0">
                <a:solidFill>
                  <a:srgbClr val="FF0000"/>
                </a:solidFill>
                <a:latin typeface="맑은 고딕"/>
                <a:cs typeface="맑은 고딕"/>
              </a:rPr>
              <a:t>조정</a:t>
            </a:r>
            <a:r>
              <a:rPr sz="1800" b="1" spc="-21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</a:p>
          <a:p>
            <a:pPr marL="550545">
              <a:lnSpc>
                <a:spcPct val="100000"/>
              </a:lnSpc>
              <a:spcBef>
                <a:spcPts val="690"/>
              </a:spcBef>
              <a:tabLst>
                <a:tab pos="951230" algn="l"/>
              </a:tabLst>
            </a:pPr>
            <a:r>
              <a:rPr sz="1600" spc="-5" dirty="0">
                <a:latin typeface="Calibri"/>
                <a:cs typeface="Calibri"/>
              </a:rPr>
              <a:t>:	, </a:t>
            </a:r>
            <a:r>
              <a:rPr lang="ko-KR" altLang="en-US" sz="1600" spc="-5" dirty="0">
                <a:latin typeface="Calibri"/>
                <a:cs typeface="Calibri"/>
              </a:rPr>
              <a:t>파라미터 </a:t>
            </a:r>
            <a:r>
              <a:rPr sz="1600" spc="-5" dirty="0" err="1">
                <a:latin typeface="맑은 고딕"/>
                <a:cs typeface="맑은 고딕"/>
              </a:rPr>
              <a:t>조정하는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비율</a:t>
            </a:r>
            <a:r>
              <a:rPr sz="1600" spc="-5" dirty="0">
                <a:latin typeface="Calibri"/>
                <a:cs typeface="Calibri"/>
              </a:rPr>
              <a:t>,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195447" y="3818509"/>
            <a:ext cx="820038" cy="17932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082415" y="3818509"/>
            <a:ext cx="408559" cy="13665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103888" y="2269863"/>
            <a:ext cx="3694467" cy="3738985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459357" y="4707382"/>
            <a:ext cx="57023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925" spc="112" baseline="11396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400" spc="75" dirty="0">
                <a:solidFill>
                  <a:srgbClr val="FF0000"/>
                </a:solidFill>
                <a:latin typeface="Cambria Math"/>
                <a:cs typeface="Cambria Math"/>
              </a:rPr>
              <a:t>𝑛𝑒𝑤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46" name="object 4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091308" y="4812919"/>
            <a:ext cx="149479" cy="66420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2331466" y="4799076"/>
            <a:ext cx="218440" cy="170180"/>
            <a:chOff x="2331466" y="4799076"/>
            <a:chExt cx="218440" cy="170180"/>
          </a:xfrm>
        </p:grpSpPr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31466" y="4799076"/>
              <a:ext cx="124840" cy="12001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70023" y="4852670"/>
              <a:ext cx="79501" cy="116586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646045" y="4838062"/>
            <a:ext cx="149440" cy="16131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856738" y="4657089"/>
            <a:ext cx="39243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FF0000"/>
                </a:solidFill>
                <a:latin typeface="Cambria Math"/>
                <a:cs typeface="Cambria Math"/>
              </a:rPr>
              <a:t>η</a:t>
            </a:r>
            <a:r>
              <a:rPr sz="1950" spc="-8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50" dirty="0">
                <a:solidFill>
                  <a:srgbClr val="FF0000"/>
                </a:solidFill>
                <a:latin typeface="Cambria Math"/>
                <a:cs typeface="Cambria Math"/>
              </a:rPr>
              <a:t>×</a:t>
            </a:r>
            <a:endParaRPr sz="1950">
              <a:latin typeface="Cambria Math"/>
              <a:cs typeface="Cambria Math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289427" y="4837810"/>
            <a:ext cx="687705" cy="17145"/>
          </a:xfrm>
          <a:custGeom>
            <a:avLst/>
            <a:gdLst/>
            <a:ahLst/>
            <a:cxnLst/>
            <a:rect l="l" t="t" r="r" b="b"/>
            <a:pathLst>
              <a:path w="687704" h="17145">
                <a:moveTo>
                  <a:pt x="687324" y="0"/>
                </a:moveTo>
                <a:lnTo>
                  <a:pt x="0" y="0"/>
                </a:lnTo>
                <a:lnTo>
                  <a:pt x="0" y="16763"/>
                </a:lnTo>
                <a:lnTo>
                  <a:pt x="687324" y="16763"/>
                </a:lnTo>
                <a:lnTo>
                  <a:pt x="6873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277361" y="4469638"/>
            <a:ext cx="71374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FF0000"/>
                </a:solidFill>
                <a:latin typeface="Cambria Math"/>
                <a:cs typeface="Cambria Math"/>
              </a:rPr>
              <a:t>𝜕</a:t>
            </a:r>
            <a:r>
              <a:rPr sz="1950" spc="-2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50" spc="25" dirty="0">
                <a:solidFill>
                  <a:srgbClr val="FF0000"/>
                </a:solidFill>
                <a:latin typeface="Cambria Math"/>
                <a:cs typeface="Cambria Math"/>
              </a:rPr>
              <a:t>𝑓(𝑥)</a:t>
            </a:r>
            <a:endParaRPr sz="195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451097" y="4823205"/>
            <a:ext cx="35877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FF0000"/>
                </a:solidFill>
                <a:latin typeface="Cambria Math"/>
                <a:cs typeface="Cambria Math"/>
              </a:rPr>
              <a:t>𝜕</a:t>
            </a:r>
            <a:r>
              <a:rPr sz="1950" spc="-1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50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endParaRPr sz="195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78575" y="5125339"/>
            <a:ext cx="25844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500" spc="10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650" spc="15" baseline="-15151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endParaRPr sz="1650" baseline="-15151">
              <a:latin typeface="Cambria Math"/>
              <a:cs typeface="Cambria Math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519418" y="2880232"/>
            <a:ext cx="300990" cy="2313940"/>
            <a:chOff x="6519418" y="2880232"/>
            <a:chExt cx="300990" cy="2313940"/>
          </a:xfrm>
        </p:grpSpPr>
        <p:sp>
          <p:nvSpPr>
            <p:cNvPr id="57" name="object 57"/>
            <p:cNvSpPr/>
            <p:nvPr/>
          </p:nvSpPr>
          <p:spPr>
            <a:xfrm>
              <a:off x="6560820" y="2883407"/>
              <a:ext cx="216535" cy="2262505"/>
            </a:xfrm>
            <a:custGeom>
              <a:avLst/>
              <a:gdLst/>
              <a:ahLst/>
              <a:cxnLst/>
              <a:rect l="l" t="t" r="r" b="b"/>
              <a:pathLst>
                <a:path w="216534" h="2262504">
                  <a:moveTo>
                    <a:pt x="0" y="0"/>
                  </a:moveTo>
                  <a:lnTo>
                    <a:pt x="0" y="2262250"/>
                  </a:lnTo>
                </a:path>
                <a:path w="216534" h="2262504">
                  <a:moveTo>
                    <a:pt x="216407" y="155447"/>
                  </a:moveTo>
                  <a:lnTo>
                    <a:pt x="216407" y="2261742"/>
                  </a:lnTo>
                </a:path>
              </a:pathLst>
            </a:custGeom>
            <a:ln w="6350">
              <a:solidFill>
                <a:srgbClr val="0FCF9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19418" y="5102097"/>
              <a:ext cx="90424" cy="9194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29730" y="5102097"/>
              <a:ext cx="90424" cy="91947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6691630" y="5176265"/>
            <a:ext cx="45910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250" spc="75" baseline="11111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100" spc="50" dirty="0">
                <a:solidFill>
                  <a:srgbClr val="FF0000"/>
                </a:solidFill>
                <a:latin typeface="Cambria Math"/>
                <a:cs typeface="Cambria Math"/>
              </a:rPr>
              <a:t>𝑛𝑒𝑤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406134" y="2695194"/>
            <a:ext cx="361950" cy="256540"/>
          </a:xfrm>
          <a:custGeom>
            <a:avLst/>
            <a:gdLst/>
            <a:ahLst/>
            <a:cxnLst/>
            <a:rect l="l" t="t" r="r" b="b"/>
            <a:pathLst>
              <a:path w="361950" h="256539">
                <a:moveTo>
                  <a:pt x="0" y="0"/>
                </a:moveTo>
                <a:lnTo>
                  <a:pt x="361949" y="256412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09CC32-77F1-4107-9180-C16DCE3D6345}"/>
              </a:ext>
            </a:extLst>
          </p:cNvPr>
          <p:cNvSpPr txBox="1"/>
          <p:nvPr/>
        </p:nvSpPr>
        <p:spPr>
          <a:xfrm>
            <a:off x="2009957" y="4679175"/>
            <a:ext cx="2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9D30271-A0AF-4D8B-9036-71DB030F1B7E}"/>
              </a:ext>
            </a:extLst>
          </p:cNvPr>
          <p:cNvSpPr txBox="1"/>
          <p:nvPr/>
        </p:nvSpPr>
        <p:spPr>
          <a:xfrm>
            <a:off x="5037327" y="2108572"/>
            <a:ext cx="2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90A95C-674C-4883-A84A-CEBC51906B14}"/>
              </a:ext>
            </a:extLst>
          </p:cNvPr>
          <p:cNvSpPr txBox="1"/>
          <p:nvPr/>
        </p:nvSpPr>
        <p:spPr>
          <a:xfrm>
            <a:off x="2553569" y="4621837"/>
            <a:ext cx="17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</a:t>
            </a:r>
            <a:endParaRPr lang="ko-KR" alt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7398F0-4FC2-4144-9896-6E28A0AA462E}"/>
              </a:ext>
            </a:extLst>
          </p:cNvPr>
          <p:cNvSpPr txBox="1"/>
          <p:nvPr/>
        </p:nvSpPr>
        <p:spPr>
          <a:xfrm>
            <a:off x="457200" y="5638800"/>
            <a:ext cx="5862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Mse</a:t>
            </a:r>
            <a:r>
              <a:rPr lang="ko-KR" altLang="en-US" dirty="0"/>
              <a:t>를 줄이기 위해 가중치를 업데이트 하는데</a:t>
            </a:r>
            <a:r>
              <a:rPr lang="en-US" altLang="ko-KR" dirty="0"/>
              <a:t>, </a:t>
            </a:r>
            <a:r>
              <a:rPr lang="ko-KR" altLang="en-US" dirty="0"/>
              <a:t>그 가중치</a:t>
            </a:r>
            <a:endParaRPr lang="en-US" altLang="ko-KR" dirty="0"/>
          </a:p>
          <a:p>
            <a:r>
              <a:rPr lang="ko-KR" altLang="en-US" dirty="0" err="1"/>
              <a:t>를</a:t>
            </a:r>
            <a:r>
              <a:rPr lang="ko-KR" altLang="en-US" dirty="0"/>
              <a:t> 얼마나 업데이트 </a:t>
            </a:r>
            <a:r>
              <a:rPr lang="ko-KR" altLang="en-US" dirty="0" err="1"/>
              <a:t>할건지</a:t>
            </a:r>
            <a:r>
              <a:rPr lang="ko-KR" altLang="en-US" dirty="0"/>
              <a:t> 그 기준이 </a:t>
            </a:r>
            <a:r>
              <a:rPr lang="en-US" altLang="ko-KR" dirty="0"/>
              <a:t>learning rate</a:t>
            </a:r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" y="1097407"/>
            <a:ext cx="9906635" cy="49530"/>
          </a:xfrm>
          <a:custGeom>
            <a:avLst/>
            <a:gdLst/>
            <a:ahLst/>
            <a:cxnLst/>
            <a:rect l="l" t="t" r="r" b="b"/>
            <a:pathLst>
              <a:path w="9906635" h="49530">
                <a:moveTo>
                  <a:pt x="37" y="11429"/>
                </a:moveTo>
                <a:lnTo>
                  <a:pt x="0" y="28575"/>
                </a:lnTo>
                <a:lnTo>
                  <a:pt x="9906032" y="49402"/>
                </a:lnTo>
                <a:lnTo>
                  <a:pt x="9906032" y="32257"/>
                </a:lnTo>
                <a:lnTo>
                  <a:pt x="37" y="11429"/>
                </a:lnTo>
                <a:close/>
              </a:path>
              <a:path w="9906635" h="49530">
                <a:moveTo>
                  <a:pt x="61" y="0"/>
                </a:moveTo>
                <a:lnTo>
                  <a:pt x="49" y="5714"/>
                </a:lnTo>
                <a:lnTo>
                  <a:pt x="9906032" y="26542"/>
                </a:lnTo>
                <a:lnTo>
                  <a:pt x="9906032" y="20827"/>
                </a:lnTo>
                <a:lnTo>
                  <a:pt x="61" y="0"/>
                </a:lnTo>
                <a:close/>
              </a:path>
            </a:pathLst>
          </a:custGeom>
          <a:solidFill>
            <a:srgbClr val="01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9743" y="121920"/>
            <a:ext cx="1068324" cy="24383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49580" y="6425184"/>
            <a:ext cx="9003665" cy="0"/>
          </a:xfrm>
          <a:custGeom>
            <a:avLst/>
            <a:gdLst/>
            <a:ahLst/>
            <a:cxnLst/>
            <a:rect l="l" t="t" r="r" b="b"/>
            <a:pathLst>
              <a:path w="9003665">
                <a:moveTo>
                  <a:pt x="0" y="0"/>
                </a:moveTo>
                <a:lnTo>
                  <a:pt x="9003538" y="0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1555" y="463423"/>
            <a:ext cx="1733550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50" b="0" spc="-20" dirty="0">
                <a:latin typeface="Calibri Light"/>
                <a:cs typeface="Calibri Light"/>
              </a:rPr>
              <a:t>O</a:t>
            </a:r>
            <a:r>
              <a:rPr sz="3450" b="0" spc="-35" dirty="0">
                <a:latin typeface="Calibri Light"/>
                <a:cs typeface="Calibri Light"/>
              </a:rPr>
              <a:t>p</a:t>
            </a:r>
            <a:r>
              <a:rPr sz="3450" b="0" spc="-20" dirty="0">
                <a:latin typeface="Calibri Light"/>
                <a:cs typeface="Calibri Light"/>
              </a:rPr>
              <a:t>t</a:t>
            </a:r>
            <a:r>
              <a:rPr sz="3450" b="0" spc="-10" dirty="0">
                <a:latin typeface="Calibri Light"/>
                <a:cs typeface="Calibri Light"/>
              </a:rPr>
              <a:t>i</a:t>
            </a:r>
            <a:r>
              <a:rPr sz="3450" b="0" spc="-50" dirty="0">
                <a:latin typeface="Calibri Light"/>
                <a:cs typeface="Calibri Light"/>
              </a:rPr>
              <a:t>m</a:t>
            </a:r>
            <a:r>
              <a:rPr sz="3450" b="0" spc="-10" dirty="0">
                <a:latin typeface="Calibri Light"/>
                <a:cs typeface="Calibri Light"/>
              </a:rPr>
              <a:t>i</a:t>
            </a:r>
            <a:r>
              <a:rPr sz="3450" b="0" spc="-114" dirty="0">
                <a:latin typeface="Calibri Light"/>
                <a:cs typeface="Calibri Light"/>
              </a:rPr>
              <a:t>z</a:t>
            </a:r>
            <a:r>
              <a:rPr sz="3450" b="0" spc="-35" dirty="0">
                <a:latin typeface="Calibri Light"/>
                <a:cs typeface="Calibri Light"/>
              </a:rPr>
              <a:t>e</a:t>
            </a:r>
            <a:r>
              <a:rPr sz="3450" b="0" spc="5" dirty="0">
                <a:latin typeface="Calibri Light"/>
                <a:cs typeface="Calibri Light"/>
              </a:rPr>
              <a:t>r</a:t>
            </a:r>
            <a:endParaRPr sz="345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0756" y="1477087"/>
            <a:ext cx="9036050" cy="4906010"/>
            <a:chOff x="420756" y="1477087"/>
            <a:chExt cx="9036050" cy="490601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756" y="1477087"/>
              <a:ext cx="8983946" cy="48534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2336" y="6035040"/>
              <a:ext cx="1434083" cy="3474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72350" y="3274313"/>
              <a:ext cx="1871980" cy="935990"/>
            </a:xfrm>
            <a:custGeom>
              <a:avLst/>
              <a:gdLst/>
              <a:ahLst/>
              <a:cxnLst/>
              <a:rect l="l" t="t" r="r" b="b"/>
              <a:pathLst>
                <a:path w="1871979" h="935989">
                  <a:moveTo>
                    <a:pt x="0" y="935736"/>
                  </a:moveTo>
                  <a:lnTo>
                    <a:pt x="1871472" y="935736"/>
                  </a:lnTo>
                  <a:lnTo>
                    <a:pt x="1871472" y="0"/>
                  </a:lnTo>
                  <a:lnTo>
                    <a:pt x="0" y="0"/>
                  </a:lnTo>
                  <a:lnTo>
                    <a:pt x="0" y="935736"/>
                  </a:lnTo>
                  <a:close/>
                </a:path>
              </a:pathLst>
            </a:custGeom>
            <a:ln w="38099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1902" y="6536484"/>
            <a:ext cx="49182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442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코</a:t>
            </a:r>
            <a:r>
              <a:rPr sz="2800" spc="315" dirty="0">
                <a:latin typeface="LG Smart UI Bold"/>
                <a:cs typeface="LG Smart UI Bold"/>
              </a:rPr>
              <a:t>드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순서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0053" y="1931670"/>
            <a:ext cx="5265420" cy="48323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810"/>
              </a:spcBef>
            </a:pPr>
            <a:r>
              <a:rPr sz="1750" dirty="0">
                <a:latin typeface="맑은 고딕"/>
                <a:cs typeface="맑은 고딕"/>
              </a:rPr>
              <a:t>딥러닝</a:t>
            </a:r>
            <a:r>
              <a:rPr sz="1750" spc="-20" dirty="0">
                <a:latin typeface="맑은 고딕"/>
                <a:cs typeface="맑은 고딕"/>
              </a:rPr>
              <a:t> </a:t>
            </a:r>
            <a:r>
              <a:rPr sz="1750" dirty="0">
                <a:latin typeface="맑은 고딕"/>
                <a:cs typeface="맑은 고딕"/>
              </a:rPr>
              <a:t>구조</a:t>
            </a:r>
            <a:r>
              <a:rPr sz="1750" spc="-30" dirty="0">
                <a:latin typeface="맑은 고딕"/>
                <a:cs typeface="맑은 고딕"/>
              </a:rPr>
              <a:t> </a:t>
            </a:r>
            <a:r>
              <a:rPr sz="1750" spc="-5" dirty="0">
                <a:latin typeface="맑은 고딕"/>
                <a:cs typeface="맑은 고딕"/>
              </a:rPr>
              <a:t>설계(히든레이어,</a:t>
            </a:r>
            <a:r>
              <a:rPr sz="1750" spc="-10" dirty="0">
                <a:latin typeface="맑은 고딕"/>
                <a:cs typeface="맑은 고딕"/>
              </a:rPr>
              <a:t> </a:t>
            </a:r>
            <a:r>
              <a:rPr sz="1750" dirty="0">
                <a:latin typeface="맑은 고딕"/>
                <a:cs typeface="맑은 고딕"/>
              </a:rPr>
              <a:t>노드</a:t>
            </a:r>
            <a:r>
              <a:rPr sz="1750" spc="-20" dirty="0">
                <a:latin typeface="맑은 고딕"/>
                <a:cs typeface="맑은 고딕"/>
              </a:rPr>
              <a:t> </a:t>
            </a:r>
            <a:r>
              <a:rPr sz="1750" spc="-5" dirty="0">
                <a:latin typeface="맑은 고딕"/>
                <a:cs typeface="맑은 고딕"/>
              </a:rPr>
              <a:t>수…)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0053" y="2774442"/>
            <a:ext cx="5265420" cy="48323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805"/>
              </a:spcBef>
            </a:pPr>
            <a:r>
              <a:rPr sz="1750" spc="-20" dirty="0">
                <a:latin typeface="맑은 고딕"/>
                <a:cs typeface="맑은 고딕"/>
              </a:rPr>
              <a:t>Optimizer,</a:t>
            </a:r>
            <a:r>
              <a:rPr sz="1750" spc="15" dirty="0">
                <a:latin typeface="맑은 고딕"/>
                <a:cs typeface="맑은 고딕"/>
              </a:rPr>
              <a:t> </a:t>
            </a:r>
            <a:r>
              <a:rPr sz="1750" spc="-5" dirty="0">
                <a:latin typeface="맑은 고딕"/>
                <a:cs typeface="맑은 고딕"/>
              </a:rPr>
              <a:t>Loss</a:t>
            </a:r>
            <a:r>
              <a:rPr sz="1750" dirty="0">
                <a:latin typeface="맑은 고딕"/>
                <a:cs typeface="맑은 고딕"/>
              </a:rPr>
              <a:t> </a:t>
            </a:r>
            <a:r>
              <a:rPr sz="1750" spc="-5" dirty="0">
                <a:latin typeface="맑은 고딕"/>
                <a:cs typeface="맑은 고딕"/>
              </a:rPr>
              <a:t>Function</a:t>
            </a:r>
            <a:r>
              <a:rPr sz="1750" dirty="0">
                <a:latin typeface="맑은 고딕"/>
                <a:cs typeface="맑은 고딕"/>
              </a:rPr>
              <a:t> 지정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0053" y="3617214"/>
            <a:ext cx="5265420" cy="4819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805"/>
              </a:spcBef>
            </a:pPr>
            <a:r>
              <a:rPr sz="1750" spc="-5" dirty="0">
                <a:latin typeface="맑은 고딕"/>
                <a:cs typeface="맑은 고딕"/>
              </a:rPr>
              <a:t>모델.</a:t>
            </a:r>
            <a:r>
              <a:rPr sz="1750" spc="-5" dirty="0">
                <a:solidFill>
                  <a:srgbClr val="FF0000"/>
                </a:solidFill>
                <a:latin typeface="맑은 고딕"/>
                <a:cs typeface="맑은 고딕"/>
              </a:rPr>
              <a:t>fit</a:t>
            </a:r>
            <a:r>
              <a:rPr sz="1750" spc="-5" dirty="0">
                <a:latin typeface="맑은 고딕"/>
                <a:cs typeface="맑은 고딕"/>
              </a:rPr>
              <a:t>(x_train,</a:t>
            </a:r>
            <a:r>
              <a:rPr sz="1750" spc="20" dirty="0">
                <a:latin typeface="맑은 고딕"/>
                <a:cs typeface="맑은 고딕"/>
              </a:rPr>
              <a:t> </a:t>
            </a:r>
            <a:r>
              <a:rPr sz="1750" spc="-5" dirty="0">
                <a:latin typeface="맑은 고딕"/>
                <a:cs typeface="맑은 고딕"/>
              </a:rPr>
              <a:t>y_train, </a:t>
            </a:r>
            <a:r>
              <a:rPr sz="1750" dirty="0">
                <a:latin typeface="맑은 고딕"/>
                <a:cs typeface="맑은 고딕"/>
              </a:rPr>
              <a:t>…)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0053" y="4458461"/>
            <a:ext cx="5265420" cy="48323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810"/>
              </a:spcBef>
            </a:pPr>
            <a:r>
              <a:rPr sz="1750" dirty="0">
                <a:latin typeface="맑은 고딕"/>
                <a:cs typeface="맑은 고딕"/>
              </a:rPr>
              <a:t>학습진행</a:t>
            </a:r>
            <a:r>
              <a:rPr sz="1750" spc="-65" dirty="0">
                <a:latin typeface="맑은 고딕"/>
                <a:cs typeface="맑은 고딕"/>
              </a:rPr>
              <a:t> </a:t>
            </a:r>
            <a:r>
              <a:rPr sz="1750" dirty="0">
                <a:latin typeface="맑은 고딕"/>
                <a:cs typeface="맑은 고딕"/>
              </a:rPr>
              <a:t>그래프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80053" y="5301234"/>
            <a:ext cx="5265420" cy="48323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810"/>
              </a:spcBef>
            </a:pPr>
            <a:r>
              <a:rPr sz="1750" dirty="0">
                <a:latin typeface="맑은 고딕"/>
                <a:cs typeface="맑은 고딕"/>
              </a:rPr>
              <a:t>예측</a:t>
            </a:r>
            <a:r>
              <a:rPr sz="1750" spc="-25" dirty="0">
                <a:latin typeface="맑은 고딕"/>
                <a:cs typeface="맑은 고딕"/>
              </a:rPr>
              <a:t> </a:t>
            </a:r>
            <a:r>
              <a:rPr sz="1750" dirty="0">
                <a:latin typeface="맑은 고딕"/>
                <a:cs typeface="맑은 고딕"/>
              </a:rPr>
              <a:t>값과</a:t>
            </a:r>
            <a:r>
              <a:rPr sz="1750" spc="-35" dirty="0">
                <a:latin typeface="맑은 고딕"/>
                <a:cs typeface="맑은 고딕"/>
              </a:rPr>
              <a:t> </a:t>
            </a:r>
            <a:r>
              <a:rPr sz="1750" dirty="0">
                <a:latin typeface="맑은 고딕"/>
                <a:cs typeface="맑은 고딕"/>
              </a:rPr>
              <a:t>실제</a:t>
            </a:r>
            <a:r>
              <a:rPr sz="1750" spc="-20" dirty="0">
                <a:latin typeface="맑은 고딕"/>
                <a:cs typeface="맑은 고딕"/>
              </a:rPr>
              <a:t> </a:t>
            </a:r>
            <a:r>
              <a:rPr sz="1750" dirty="0">
                <a:latin typeface="맑은 고딕"/>
                <a:cs typeface="맑은 고딕"/>
              </a:rPr>
              <a:t>값으로</a:t>
            </a:r>
            <a:r>
              <a:rPr sz="1750" spc="-20" dirty="0">
                <a:latin typeface="맑은 고딕"/>
                <a:cs typeface="맑은 고딕"/>
              </a:rPr>
              <a:t> </a:t>
            </a:r>
            <a:r>
              <a:rPr sz="1750" dirty="0">
                <a:latin typeface="맑은 고딕"/>
                <a:cs typeface="맑은 고딕"/>
              </a:rPr>
              <a:t>평가</a:t>
            </a:r>
            <a:endParaRPr sz="1750">
              <a:latin typeface="맑은 고딕"/>
              <a:cs typeface="맑은 고딕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66774" y="1878838"/>
            <a:ext cx="2122170" cy="3644265"/>
            <a:chOff x="1366774" y="1878838"/>
            <a:chExt cx="2122170" cy="3644265"/>
          </a:xfrm>
        </p:grpSpPr>
        <p:sp>
          <p:nvSpPr>
            <p:cNvPr id="11" name="object 11"/>
            <p:cNvSpPr/>
            <p:nvPr/>
          </p:nvSpPr>
          <p:spPr>
            <a:xfrm>
              <a:off x="3128009" y="2173986"/>
              <a:ext cx="351155" cy="0"/>
            </a:xfrm>
            <a:custGeom>
              <a:avLst/>
              <a:gdLst/>
              <a:ahLst/>
              <a:cxnLst/>
              <a:rect l="l" t="t" r="r" b="b"/>
              <a:pathLst>
                <a:path w="351154">
                  <a:moveTo>
                    <a:pt x="0" y="0"/>
                  </a:moveTo>
                  <a:lnTo>
                    <a:pt x="351027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3124" y="1885188"/>
              <a:ext cx="1894839" cy="561340"/>
            </a:xfrm>
            <a:custGeom>
              <a:avLst/>
              <a:gdLst/>
              <a:ahLst/>
              <a:cxnLst/>
              <a:rect l="l" t="t" r="r" b="b"/>
              <a:pathLst>
                <a:path w="1894839" h="561339">
                  <a:moveTo>
                    <a:pt x="1800859" y="0"/>
                  </a:moveTo>
                  <a:lnTo>
                    <a:pt x="93472" y="0"/>
                  </a:lnTo>
                  <a:lnTo>
                    <a:pt x="57114" y="7354"/>
                  </a:lnTo>
                  <a:lnTo>
                    <a:pt x="27400" y="27400"/>
                  </a:lnTo>
                  <a:lnTo>
                    <a:pt x="7354" y="57114"/>
                  </a:lnTo>
                  <a:lnTo>
                    <a:pt x="0" y="93472"/>
                  </a:lnTo>
                  <a:lnTo>
                    <a:pt x="0" y="467360"/>
                  </a:lnTo>
                  <a:lnTo>
                    <a:pt x="7354" y="503717"/>
                  </a:lnTo>
                  <a:lnTo>
                    <a:pt x="27400" y="533431"/>
                  </a:lnTo>
                  <a:lnTo>
                    <a:pt x="57114" y="553477"/>
                  </a:lnTo>
                  <a:lnTo>
                    <a:pt x="93472" y="560832"/>
                  </a:lnTo>
                  <a:lnTo>
                    <a:pt x="1800859" y="560832"/>
                  </a:lnTo>
                  <a:lnTo>
                    <a:pt x="1837217" y="553477"/>
                  </a:lnTo>
                  <a:lnTo>
                    <a:pt x="1866931" y="533431"/>
                  </a:lnTo>
                  <a:lnTo>
                    <a:pt x="1886977" y="503717"/>
                  </a:lnTo>
                  <a:lnTo>
                    <a:pt x="1894331" y="467360"/>
                  </a:lnTo>
                  <a:lnTo>
                    <a:pt x="1894331" y="93472"/>
                  </a:lnTo>
                  <a:lnTo>
                    <a:pt x="1886977" y="57114"/>
                  </a:lnTo>
                  <a:lnTo>
                    <a:pt x="1866931" y="27400"/>
                  </a:lnTo>
                  <a:lnTo>
                    <a:pt x="1837217" y="7354"/>
                  </a:lnTo>
                  <a:lnTo>
                    <a:pt x="1800859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3124" y="1885188"/>
              <a:ext cx="1894839" cy="561340"/>
            </a:xfrm>
            <a:custGeom>
              <a:avLst/>
              <a:gdLst/>
              <a:ahLst/>
              <a:cxnLst/>
              <a:rect l="l" t="t" r="r" b="b"/>
              <a:pathLst>
                <a:path w="1894839" h="561339">
                  <a:moveTo>
                    <a:pt x="0" y="93472"/>
                  </a:moveTo>
                  <a:lnTo>
                    <a:pt x="7354" y="57114"/>
                  </a:lnTo>
                  <a:lnTo>
                    <a:pt x="27400" y="27400"/>
                  </a:lnTo>
                  <a:lnTo>
                    <a:pt x="57114" y="7354"/>
                  </a:lnTo>
                  <a:lnTo>
                    <a:pt x="93472" y="0"/>
                  </a:lnTo>
                  <a:lnTo>
                    <a:pt x="1800859" y="0"/>
                  </a:lnTo>
                  <a:lnTo>
                    <a:pt x="1837217" y="7354"/>
                  </a:lnTo>
                  <a:lnTo>
                    <a:pt x="1866931" y="27400"/>
                  </a:lnTo>
                  <a:lnTo>
                    <a:pt x="1886977" y="57114"/>
                  </a:lnTo>
                  <a:lnTo>
                    <a:pt x="1894331" y="93472"/>
                  </a:lnTo>
                  <a:lnTo>
                    <a:pt x="1894331" y="467360"/>
                  </a:lnTo>
                  <a:lnTo>
                    <a:pt x="1886977" y="503717"/>
                  </a:lnTo>
                  <a:lnTo>
                    <a:pt x="1866931" y="533431"/>
                  </a:lnTo>
                  <a:lnTo>
                    <a:pt x="1837217" y="553477"/>
                  </a:lnTo>
                  <a:lnTo>
                    <a:pt x="1800859" y="560832"/>
                  </a:lnTo>
                  <a:lnTo>
                    <a:pt x="93472" y="560832"/>
                  </a:lnTo>
                  <a:lnTo>
                    <a:pt x="57114" y="553477"/>
                  </a:lnTo>
                  <a:lnTo>
                    <a:pt x="27400" y="533431"/>
                  </a:lnTo>
                  <a:lnTo>
                    <a:pt x="7354" y="503717"/>
                  </a:lnTo>
                  <a:lnTo>
                    <a:pt x="0" y="467360"/>
                  </a:lnTo>
                  <a:lnTo>
                    <a:pt x="0" y="9347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788" y="1880616"/>
              <a:ext cx="1197102" cy="6499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28009" y="3009138"/>
              <a:ext cx="351155" cy="2504440"/>
            </a:xfrm>
            <a:custGeom>
              <a:avLst/>
              <a:gdLst/>
              <a:ahLst/>
              <a:cxnLst/>
              <a:rect l="l" t="t" r="r" b="b"/>
              <a:pathLst>
                <a:path w="351154" h="2504440">
                  <a:moveTo>
                    <a:pt x="0" y="0"/>
                  </a:moveTo>
                  <a:lnTo>
                    <a:pt x="351027" y="0"/>
                  </a:lnTo>
                </a:path>
                <a:path w="351154" h="2504440">
                  <a:moveTo>
                    <a:pt x="0" y="833628"/>
                  </a:moveTo>
                  <a:lnTo>
                    <a:pt x="351027" y="833628"/>
                  </a:lnTo>
                </a:path>
                <a:path w="351154" h="2504440">
                  <a:moveTo>
                    <a:pt x="0" y="1668780"/>
                  </a:moveTo>
                  <a:lnTo>
                    <a:pt x="351027" y="1668780"/>
                  </a:lnTo>
                </a:path>
                <a:path w="351154" h="2504440">
                  <a:moveTo>
                    <a:pt x="0" y="2503932"/>
                  </a:moveTo>
                  <a:lnTo>
                    <a:pt x="351027" y="250393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02714" y="2023110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모델설계</a:t>
            </a:r>
            <a:endParaRPr sz="1600">
              <a:latin typeface="맑은 고딕"/>
              <a:cs typeface="맑은 고딕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66774" y="2481072"/>
            <a:ext cx="1907539" cy="892810"/>
            <a:chOff x="1366774" y="2481072"/>
            <a:chExt cx="1907539" cy="89281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4560" y="2481072"/>
              <a:ext cx="251459" cy="2103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73124" y="2726436"/>
              <a:ext cx="1894839" cy="562610"/>
            </a:xfrm>
            <a:custGeom>
              <a:avLst/>
              <a:gdLst/>
              <a:ahLst/>
              <a:cxnLst/>
              <a:rect l="l" t="t" r="r" b="b"/>
              <a:pathLst>
                <a:path w="1894839" h="562610">
                  <a:moveTo>
                    <a:pt x="1800606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1" y="27432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629"/>
                  </a:lnTo>
                  <a:lnTo>
                    <a:pt x="7358" y="505134"/>
                  </a:lnTo>
                  <a:lnTo>
                    <a:pt x="27431" y="534924"/>
                  </a:lnTo>
                  <a:lnTo>
                    <a:pt x="57221" y="554997"/>
                  </a:lnTo>
                  <a:lnTo>
                    <a:pt x="93725" y="562355"/>
                  </a:lnTo>
                  <a:lnTo>
                    <a:pt x="1800606" y="562355"/>
                  </a:lnTo>
                  <a:lnTo>
                    <a:pt x="1837110" y="554997"/>
                  </a:lnTo>
                  <a:lnTo>
                    <a:pt x="1866900" y="534924"/>
                  </a:lnTo>
                  <a:lnTo>
                    <a:pt x="1886973" y="505134"/>
                  </a:lnTo>
                  <a:lnTo>
                    <a:pt x="1894331" y="468629"/>
                  </a:lnTo>
                  <a:lnTo>
                    <a:pt x="1894331" y="93725"/>
                  </a:lnTo>
                  <a:lnTo>
                    <a:pt x="1886973" y="57221"/>
                  </a:lnTo>
                  <a:lnTo>
                    <a:pt x="1866900" y="27432"/>
                  </a:lnTo>
                  <a:lnTo>
                    <a:pt x="1837110" y="7358"/>
                  </a:lnTo>
                  <a:lnTo>
                    <a:pt x="1800606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3124" y="2726436"/>
              <a:ext cx="1894839" cy="562610"/>
            </a:xfrm>
            <a:custGeom>
              <a:avLst/>
              <a:gdLst/>
              <a:ahLst/>
              <a:cxnLst/>
              <a:rect l="l" t="t" r="r" b="b"/>
              <a:pathLst>
                <a:path w="1894839" h="562610">
                  <a:moveTo>
                    <a:pt x="0" y="93725"/>
                  </a:moveTo>
                  <a:lnTo>
                    <a:pt x="7358" y="57221"/>
                  </a:lnTo>
                  <a:lnTo>
                    <a:pt x="27431" y="27432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1800606" y="0"/>
                  </a:lnTo>
                  <a:lnTo>
                    <a:pt x="1837110" y="7358"/>
                  </a:lnTo>
                  <a:lnTo>
                    <a:pt x="1866900" y="27432"/>
                  </a:lnTo>
                  <a:lnTo>
                    <a:pt x="1886973" y="57221"/>
                  </a:lnTo>
                  <a:lnTo>
                    <a:pt x="1894331" y="93725"/>
                  </a:lnTo>
                  <a:lnTo>
                    <a:pt x="1894331" y="468629"/>
                  </a:lnTo>
                  <a:lnTo>
                    <a:pt x="1886973" y="505134"/>
                  </a:lnTo>
                  <a:lnTo>
                    <a:pt x="1866900" y="534924"/>
                  </a:lnTo>
                  <a:lnTo>
                    <a:pt x="1837110" y="554997"/>
                  </a:lnTo>
                  <a:lnTo>
                    <a:pt x="1800606" y="562355"/>
                  </a:lnTo>
                  <a:lnTo>
                    <a:pt x="93725" y="562355"/>
                  </a:lnTo>
                  <a:lnTo>
                    <a:pt x="57221" y="554997"/>
                  </a:lnTo>
                  <a:lnTo>
                    <a:pt x="27431" y="534924"/>
                  </a:lnTo>
                  <a:lnTo>
                    <a:pt x="7358" y="505134"/>
                  </a:lnTo>
                  <a:lnTo>
                    <a:pt x="0" y="468629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3372" y="2723388"/>
              <a:ext cx="994410" cy="64998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003298" y="2865500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컴파일</a:t>
            </a:r>
            <a:endParaRPr sz="1600">
              <a:latin typeface="맑은 고딕"/>
              <a:cs typeface="맑은 고딕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66774" y="3323844"/>
            <a:ext cx="1907539" cy="892810"/>
            <a:chOff x="1366774" y="3323844"/>
            <a:chExt cx="1907539" cy="89281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4560" y="3323844"/>
              <a:ext cx="251459" cy="21031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73124" y="3569208"/>
              <a:ext cx="1894839" cy="562610"/>
            </a:xfrm>
            <a:custGeom>
              <a:avLst/>
              <a:gdLst/>
              <a:ahLst/>
              <a:cxnLst/>
              <a:rect l="l" t="t" r="r" b="b"/>
              <a:pathLst>
                <a:path w="1894839" h="562610">
                  <a:moveTo>
                    <a:pt x="1800606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1" y="27432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468629"/>
                  </a:lnTo>
                  <a:lnTo>
                    <a:pt x="7358" y="505134"/>
                  </a:lnTo>
                  <a:lnTo>
                    <a:pt x="27431" y="534923"/>
                  </a:lnTo>
                  <a:lnTo>
                    <a:pt x="57221" y="554997"/>
                  </a:lnTo>
                  <a:lnTo>
                    <a:pt x="93725" y="562355"/>
                  </a:lnTo>
                  <a:lnTo>
                    <a:pt x="1800606" y="562355"/>
                  </a:lnTo>
                  <a:lnTo>
                    <a:pt x="1837110" y="554997"/>
                  </a:lnTo>
                  <a:lnTo>
                    <a:pt x="1866900" y="534923"/>
                  </a:lnTo>
                  <a:lnTo>
                    <a:pt x="1886973" y="505134"/>
                  </a:lnTo>
                  <a:lnTo>
                    <a:pt x="1894331" y="468629"/>
                  </a:lnTo>
                  <a:lnTo>
                    <a:pt x="1894331" y="93725"/>
                  </a:lnTo>
                  <a:lnTo>
                    <a:pt x="1886973" y="57221"/>
                  </a:lnTo>
                  <a:lnTo>
                    <a:pt x="1866900" y="27431"/>
                  </a:lnTo>
                  <a:lnTo>
                    <a:pt x="1837110" y="7358"/>
                  </a:lnTo>
                  <a:lnTo>
                    <a:pt x="1800606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73124" y="3569208"/>
              <a:ext cx="1894839" cy="562610"/>
            </a:xfrm>
            <a:custGeom>
              <a:avLst/>
              <a:gdLst/>
              <a:ahLst/>
              <a:cxnLst/>
              <a:rect l="l" t="t" r="r" b="b"/>
              <a:pathLst>
                <a:path w="1894839" h="562610">
                  <a:moveTo>
                    <a:pt x="0" y="93725"/>
                  </a:moveTo>
                  <a:lnTo>
                    <a:pt x="7358" y="57221"/>
                  </a:lnTo>
                  <a:lnTo>
                    <a:pt x="27431" y="27432"/>
                  </a:lnTo>
                  <a:lnTo>
                    <a:pt x="57221" y="7358"/>
                  </a:lnTo>
                  <a:lnTo>
                    <a:pt x="93725" y="0"/>
                  </a:lnTo>
                  <a:lnTo>
                    <a:pt x="1800606" y="0"/>
                  </a:lnTo>
                  <a:lnTo>
                    <a:pt x="1837110" y="7358"/>
                  </a:lnTo>
                  <a:lnTo>
                    <a:pt x="1866900" y="27431"/>
                  </a:lnTo>
                  <a:lnTo>
                    <a:pt x="1886973" y="57221"/>
                  </a:lnTo>
                  <a:lnTo>
                    <a:pt x="1894331" y="93725"/>
                  </a:lnTo>
                  <a:lnTo>
                    <a:pt x="1894331" y="468629"/>
                  </a:lnTo>
                  <a:lnTo>
                    <a:pt x="1886973" y="505134"/>
                  </a:lnTo>
                  <a:lnTo>
                    <a:pt x="1866900" y="534923"/>
                  </a:lnTo>
                  <a:lnTo>
                    <a:pt x="1837110" y="554997"/>
                  </a:lnTo>
                  <a:lnTo>
                    <a:pt x="1800606" y="562355"/>
                  </a:lnTo>
                  <a:lnTo>
                    <a:pt x="93725" y="562355"/>
                  </a:lnTo>
                  <a:lnTo>
                    <a:pt x="57221" y="554997"/>
                  </a:lnTo>
                  <a:lnTo>
                    <a:pt x="27431" y="534923"/>
                  </a:lnTo>
                  <a:lnTo>
                    <a:pt x="7358" y="505134"/>
                  </a:lnTo>
                  <a:lnTo>
                    <a:pt x="0" y="468629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480" y="3566160"/>
              <a:ext cx="791718" cy="64998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105405" y="3708019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학습</a:t>
            </a:r>
            <a:endParaRPr sz="1600">
              <a:latin typeface="맑은 고딕"/>
              <a:cs typeface="맑은 고딕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66774" y="4166615"/>
            <a:ext cx="1907539" cy="892810"/>
            <a:chOff x="1366774" y="4166615"/>
            <a:chExt cx="1907539" cy="89281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4560" y="4166615"/>
              <a:ext cx="251459" cy="21031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373124" y="4411979"/>
              <a:ext cx="1894839" cy="561340"/>
            </a:xfrm>
            <a:custGeom>
              <a:avLst/>
              <a:gdLst/>
              <a:ahLst/>
              <a:cxnLst/>
              <a:rect l="l" t="t" r="r" b="b"/>
              <a:pathLst>
                <a:path w="1894839" h="561339">
                  <a:moveTo>
                    <a:pt x="1800859" y="0"/>
                  </a:moveTo>
                  <a:lnTo>
                    <a:pt x="93472" y="0"/>
                  </a:lnTo>
                  <a:lnTo>
                    <a:pt x="57114" y="7354"/>
                  </a:lnTo>
                  <a:lnTo>
                    <a:pt x="27400" y="27400"/>
                  </a:lnTo>
                  <a:lnTo>
                    <a:pt x="7354" y="57114"/>
                  </a:lnTo>
                  <a:lnTo>
                    <a:pt x="0" y="93472"/>
                  </a:lnTo>
                  <a:lnTo>
                    <a:pt x="0" y="467360"/>
                  </a:lnTo>
                  <a:lnTo>
                    <a:pt x="7354" y="503717"/>
                  </a:lnTo>
                  <a:lnTo>
                    <a:pt x="27400" y="533431"/>
                  </a:lnTo>
                  <a:lnTo>
                    <a:pt x="57114" y="553477"/>
                  </a:lnTo>
                  <a:lnTo>
                    <a:pt x="93472" y="560832"/>
                  </a:lnTo>
                  <a:lnTo>
                    <a:pt x="1800859" y="560832"/>
                  </a:lnTo>
                  <a:lnTo>
                    <a:pt x="1837217" y="553477"/>
                  </a:lnTo>
                  <a:lnTo>
                    <a:pt x="1866931" y="533431"/>
                  </a:lnTo>
                  <a:lnTo>
                    <a:pt x="1886977" y="503717"/>
                  </a:lnTo>
                  <a:lnTo>
                    <a:pt x="1894331" y="467360"/>
                  </a:lnTo>
                  <a:lnTo>
                    <a:pt x="1894331" y="93472"/>
                  </a:lnTo>
                  <a:lnTo>
                    <a:pt x="1886977" y="57114"/>
                  </a:lnTo>
                  <a:lnTo>
                    <a:pt x="1866931" y="27400"/>
                  </a:lnTo>
                  <a:lnTo>
                    <a:pt x="1837217" y="7354"/>
                  </a:lnTo>
                  <a:lnTo>
                    <a:pt x="1800859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73124" y="4411979"/>
              <a:ext cx="1894839" cy="561340"/>
            </a:xfrm>
            <a:custGeom>
              <a:avLst/>
              <a:gdLst/>
              <a:ahLst/>
              <a:cxnLst/>
              <a:rect l="l" t="t" r="r" b="b"/>
              <a:pathLst>
                <a:path w="1894839" h="561339">
                  <a:moveTo>
                    <a:pt x="0" y="93472"/>
                  </a:moveTo>
                  <a:lnTo>
                    <a:pt x="7354" y="57114"/>
                  </a:lnTo>
                  <a:lnTo>
                    <a:pt x="27400" y="27400"/>
                  </a:lnTo>
                  <a:lnTo>
                    <a:pt x="57114" y="7354"/>
                  </a:lnTo>
                  <a:lnTo>
                    <a:pt x="93472" y="0"/>
                  </a:lnTo>
                  <a:lnTo>
                    <a:pt x="1800859" y="0"/>
                  </a:lnTo>
                  <a:lnTo>
                    <a:pt x="1837217" y="7354"/>
                  </a:lnTo>
                  <a:lnTo>
                    <a:pt x="1866931" y="27400"/>
                  </a:lnTo>
                  <a:lnTo>
                    <a:pt x="1886977" y="57114"/>
                  </a:lnTo>
                  <a:lnTo>
                    <a:pt x="1894331" y="93472"/>
                  </a:lnTo>
                  <a:lnTo>
                    <a:pt x="1894331" y="467360"/>
                  </a:lnTo>
                  <a:lnTo>
                    <a:pt x="1886977" y="503717"/>
                  </a:lnTo>
                  <a:lnTo>
                    <a:pt x="1866931" y="533431"/>
                  </a:lnTo>
                  <a:lnTo>
                    <a:pt x="1837217" y="553477"/>
                  </a:lnTo>
                  <a:lnTo>
                    <a:pt x="1800859" y="560832"/>
                  </a:lnTo>
                  <a:lnTo>
                    <a:pt x="93472" y="560832"/>
                  </a:lnTo>
                  <a:lnTo>
                    <a:pt x="57114" y="553477"/>
                  </a:lnTo>
                  <a:lnTo>
                    <a:pt x="27400" y="533431"/>
                  </a:lnTo>
                  <a:lnTo>
                    <a:pt x="7354" y="503717"/>
                  </a:lnTo>
                  <a:lnTo>
                    <a:pt x="0" y="467360"/>
                  </a:lnTo>
                  <a:lnTo>
                    <a:pt x="0" y="9347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680" y="4407407"/>
              <a:ext cx="1399794" cy="65150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800605" y="4550409"/>
            <a:ext cx="1038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학습그래프</a:t>
            </a:r>
            <a:endParaRPr sz="1600">
              <a:latin typeface="맑은 고딕"/>
              <a:cs typeface="맑은 고딕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66774" y="5007864"/>
            <a:ext cx="1907539" cy="892810"/>
            <a:chOff x="1366774" y="5007864"/>
            <a:chExt cx="1907539" cy="892810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4560" y="5007864"/>
              <a:ext cx="251459" cy="21183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373124" y="5254752"/>
              <a:ext cx="1894839" cy="561340"/>
            </a:xfrm>
            <a:custGeom>
              <a:avLst/>
              <a:gdLst/>
              <a:ahLst/>
              <a:cxnLst/>
              <a:rect l="l" t="t" r="r" b="b"/>
              <a:pathLst>
                <a:path w="1894839" h="561339">
                  <a:moveTo>
                    <a:pt x="1800859" y="0"/>
                  </a:moveTo>
                  <a:lnTo>
                    <a:pt x="93472" y="0"/>
                  </a:lnTo>
                  <a:lnTo>
                    <a:pt x="57114" y="7354"/>
                  </a:lnTo>
                  <a:lnTo>
                    <a:pt x="27400" y="27400"/>
                  </a:lnTo>
                  <a:lnTo>
                    <a:pt x="7354" y="57114"/>
                  </a:lnTo>
                  <a:lnTo>
                    <a:pt x="0" y="93472"/>
                  </a:lnTo>
                  <a:lnTo>
                    <a:pt x="0" y="467360"/>
                  </a:lnTo>
                  <a:lnTo>
                    <a:pt x="7354" y="503744"/>
                  </a:lnTo>
                  <a:lnTo>
                    <a:pt x="27400" y="533455"/>
                  </a:lnTo>
                  <a:lnTo>
                    <a:pt x="57114" y="553486"/>
                  </a:lnTo>
                  <a:lnTo>
                    <a:pt x="93472" y="560832"/>
                  </a:lnTo>
                  <a:lnTo>
                    <a:pt x="1800859" y="560832"/>
                  </a:lnTo>
                  <a:lnTo>
                    <a:pt x="1837217" y="553486"/>
                  </a:lnTo>
                  <a:lnTo>
                    <a:pt x="1866931" y="533455"/>
                  </a:lnTo>
                  <a:lnTo>
                    <a:pt x="1886977" y="503744"/>
                  </a:lnTo>
                  <a:lnTo>
                    <a:pt x="1894331" y="467360"/>
                  </a:lnTo>
                  <a:lnTo>
                    <a:pt x="1894331" y="93472"/>
                  </a:lnTo>
                  <a:lnTo>
                    <a:pt x="1886977" y="57114"/>
                  </a:lnTo>
                  <a:lnTo>
                    <a:pt x="1866931" y="27400"/>
                  </a:lnTo>
                  <a:lnTo>
                    <a:pt x="1837217" y="7354"/>
                  </a:lnTo>
                  <a:lnTo>
                    <a:pt x="1800859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73124" y="5254752"/>
              <a:ext cx="1894839" cy="561340"/>
            </a:xfrm>
            <a:custGeom>
              <a:avLst/>
              <a:gdLst/>
              <a:ahLst/>
              <a:cxnLst/>
              <a:rect l="l" t="t" r="r" b="b"/>
              <a:pathLst>
                <a:path w="1894839" h="561339">
                  <a:moveTo>
                    <a:pt x="0" y="93472"/>
                  </a:moveTo>
                  <a:lnTo>
                    <a:pt x="7354" y="57114"/>
                  </a:lnTo>
                  <a:lnTo>
                    <a:pt x="27400" y="27400"/>
                  </a:lnTo>
                  <a:lnTo>
                    <a:pt x="57114" y="7354"/>
                  </a:lnTo>
                  <a:lnTo>
                    <a:pt x="93472" y="0"/>
                  </a:lnTo>
                  <a:lnTo>
                    <a:pt x="1800859" y="0"/>
                  </a:lnTo>
                  <a:lnTo>
                    <a:pt x="1837217" y="7354"/>
                  </a:lnTo>
                  <a:lnTo>
                    <a:pt x="1866931" y="27400"/>
                  </a:lnTo>
                  <a:lnTo>
                    <a:pt x="1886977" y="57114"/>
                  </a:lnTo>
                  <a:lnTo>
                    <a:pt x="1894331" y="93472"/>
                  </a:lnTo>
                  <a:lnTo>
                    <a:pt x="1894331" y="467360"/>
                  </a:lnTo>
                  <a:lnTo>
                    <a:pt x="1886977" y="503744"/>
                  </a:lnTo>
                  <a:lnTo>
                    <a:pt x="1866931" y="533455"/>
                  </a:lnTo>
                  <a:lnTo>
                    <a:pt x="1837217" y="553486"/>
                  </a:lnTo>
                  <a:lnTo>
                    <a:pt x="1800859" y="560832"/>
                  </a:lnTo>
                  <a:lnTo>
                    <a:pt x="93472" y="560832"/>
                  </a:lnTo>
                  <a:lnTo>
                    <a:pt x="57114" y="553486"/>
                  </a:lnTo>
                  <a:lnTo>
                    <a:pt x="27400" y="533455"/>
                  </a:lnTo>
                  <a:lnTo>
                    <a:pt x="7354" y="503744"/>
                  </a:lnTo>
                  <a:lnTo>
                    <a:pt x="0" y="467360"/>
                  </a:lnTo>
                  <a:lnTo>
                    <a:pt x="0" y="9347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2788" y="5250180"/>
              <a:ext cx="1197102" cy="64998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902714" y="5392927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검증하기</a:t>
            </a:r>
            <a:endParaRPr sz="1600">
              <a:latin typeface="맑은 고딕"/>
              <a:cs typeface="맑은 고딕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173480" y="1844039"/>
            <a:ext cx="609600" cy="727075"/>
            <a:chOff x="1173480" y="1844039"/>
            <a:chExt cx="609600" cy="727075"/>
          </a:xfrm>
        </p:grpSpPr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7864" y="1883651"/>
              <a:ext cx="562356" cy="56084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3480" y="1844039"/>
              <a:ext cx="609587" cy="7269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232154" y="1956053"/>
              <a:ext cx="422275" cy="421005"/>
            </a:xfrm>
            <a:custGeom>
              <a:avLst/>
              <a:gdLst/>
              <a:ahLst/>
              <a:cxnLst/>
              <a:rect l="l" t="t" r="r" b="b"/>
              <a:pathLst>
                <a:path w="422275" h="421005">
                  <a:moveTo>
                    <a:pt x="211074" y="0"/>
                  </a:moveTo>
                  <a:lnTo>
                    <a:pt x="162672" y="5551"/>
                  </a:lnTo>
                  <a:lnTo>
                    <a:pt x="118243" y="21367"/>
                  </a:lnTo>
                  <a:lnTo>
                    <a:pt x="79052" y="46186"/>
                  </a:lnTo>
                  <a:lnTo>
                    <a:pt x="46366" y="78750"/>
                  </a:lnTo>
                  <a:lnTo>
                    <a:pt x="21451" y="117798"/>
                  </a:lnTo>
                  <a:lnTo>
                    <a:pt x="5573" y="162072"/>
                  </a:lnTo>
                  <a:lnTo>
                    <a:pt x="0" y="210312"/>
                  </a:lnTo>
                  <a:lnTo>
                    <a:pt x="5573" y="258551"/>
                  </a:lnTo>
                  <a:lnTo>
                    <a:pt x="21451" y="302825"/>
                  </a:lnTo>
                  <a:lnTo>
                    <a:pt x="46366" y="341873"/>
                  </a:lnTo>
                  <a:lnTo>
                    <a:pt x="79052" y="374437"/>
                  </a:lnTo>
                  <a:lnTo>
                    <a:pt x="118243" y="399256"/>
                  </a:lnTo>
                  <a:lnTo>
                    <a:pt x="162672" y="415072"/>
                  </a:lnTo>
                  <a:lnTo>
                    <a:pt x="211074" y="420624"/>
                  </a:lnTo>
                  <a:lnTo>
                    <a:pt x="259475" y="415072"/>
                  </a:lnTo>
                  <a:lnTo>
                    <a:pt x="303904" y="399256"/>
                  </a:lnTo>
                  <a:lnTo>
                    <a:pt x="343095" y="374437"/>
                  </a:lnTo>
                  <a:lnTo>
                    <a:pt x="375781" y="341873"/>
                  </a:lnTo>
                  <a:lnTo>
                    <a:pt x="400696" y="302825"/>
                  </a:lnTo>
                  <a:lnTo>
                    <a:pt x="416574" y="258551"/>
                  </a:lnTo>
                  <a:lnTo>
                    <a:pt x="422147" y="210312"/>
                  </a:lnTo>
                  <a:lnTo>
                    <a:pt x="416574" y="162072"/>
                  </a:lnTo>
                  <a:lnTo>
                    <a:pt x="400696" y="117798"/>
                  </a:lnTo>
                  <a:lnTo>
                    <a:pt x="375781" y="78750"/>
                  </a:lnTo>
                  <a:lnTo>
                    <a:pt x="343095" y="46186"/>
                  </a:lnTo>
                  <a:lnTo>
                    <a:pt x="303904" y="21367"/>
                  </a:lnTo>
                  <a:lnTo>
                    <a:pt x="259475" y="5551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32154" y="1956053"/>
              <a:ext cx="422275" cy="421005"/>
            </a:xfrm>
            <a:custGeom>
              <a:avLst/>
              <a:gdLst/>
              <a:ahLst/>
              <a:cxnLst/>
              <a:rect l="l" t="t" r="r" b="b"/>
              <a:pathLst>
                <a:path w="422275" h="421005">
                  <a:moveTo>
                    <a:pt x="0" y="210312"/>
                  </a:moveTo>
                  <a:lnTo>
                    <a:pt x="5573" y="162072"/>
                  </a:lnTo>
                  <a:lnTo>
                    <a:pt x="21451" y="117798"/>
                  </a:lnTo>
                  <a:lnTo>
                    <a:pt x="46366" y="78750"/>
                  </a:lnTo>
                  <a:lnTo>
                    <a:pt x="79052" y="46186"/>
                  </a:lnTo>
                  <a:lnTo>
                    <a:pt x="118243" y="21367"/>
                  </a:lnTo>
                  <a:lnTo>
                    <a:pt x="162672" y="5551"/>
                  </a:lnTo>
                  <a:lnTo>
                    <a:pt x="211074" y="0"/>
                  </a:lnTo>
                  <a:lnTo>
                    <a:pt x="259475" y="5551"/>
                  </a:lnTo>
                  <a:lnTo>
                    <a:pt x="303904" y="21367"/>
                  </a:lnTo>
                  <a:lnTo>
                    <a:pt x="343095" y="46186"/>
                  </a:lnTo>
                  <a:lnTo>
                    <a:pt x="375781" y="78750"/>
                  </a:lnTo>
                  <a:lnTo>
                    <a:pt x="400696" y="117798"/>
                  </a:lnTo>
                  <a:lnTo>
                    <a:pt x="416574" y="162072"/>
                  </a:lnTo>
                  <a:lnTo>
                    <a:pt x="422147" y="210312"/>
                  </a:lnTo>
                  <a:lnTo>
                    <a:pt x="416574" y="258551"/>
                  </a:lnTo>
                  <a:lnTo>
                    <a:pt x="400696" y="302825"/>
                  </a:lnTo>
                  <a:lnTo>
                    <a:pt x="375781" y="341873"/>
                  </a:lnTo>
                  <a:lnTo>
                    <a:pt x="343095" y="374437"/>
                  </a:lnTo>
                  <a:lnTo>
                    <a:pt x="303904" y="399256"/>
                  </a:lnTo>
                  <a:lnTo>
                    <a:pt x="259475" y="415072"/>
                  </a:lnTo>
                  <a:lnTo>
                    <a:pt x="211074" y="420624"/>
                  </a:lnTo>
                  <a:lnTo>
                    <a:pt x="162672" y="415072"/>
                  </a:lnTo>
                  <a:lnTo>
                    <a:pt x="118243" y="399256"/>
                  </a:lnTo>
                  <a:lnTo>
                    <a:pt x="79052" y="374437"/>
                  </a:lnTo>
                  <a:lnTo>
                    <a:pt x="46366" y="341873"/>
                  </a:lnTo>
                  <a:lnTo>
                    <a:pt x="21451" y="302825"/>
                  </a:lnTo>
                  <a:lnTo>
                    <a:pt x="5573" y="258551"/>
                  </a:lnTo>
                  <a:lnTo>
                    <a:pt x="0" y="210312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354963" y="1956561"/>
            <a:ext cx="17653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1" spc="-10" dirty="0">
                <a:solidFill>
                  <a:srgbClr val="2B79AE"/>
                </a:solidFill>
                <a:latin typeface="Calibri"/>
                <a:cs typeface="Calibri"/>
              </a:rPr>
              <a:t>1</a:t>
            </a:r>
            <a:endParaRPr sz="235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173480" y="2686811"/>
            <a:ext cx="609600" cy="727075"/>
            <a:chOff x="1173480" y="2686811"/>
            <a:chExt cx="609600" cy="727075"/>
          </a:xfrm>
        </p:grpSpPr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864" y="2724911"/>
              <a:ext cx="562356" cy="56235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3480" y="2686811"/>
              <a:ext cx="609587" cy="72694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232154" y="2797301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211074" y="0"/>
                  </a:moveTo>
                  <a:lnTo>
                    <a:pt x="162672" y="5573"/>
                  </a:lnTo>
                  <a:lnTo>
                    <a:pt x="118243" y="21451"/>
                  </a:lnTo>
                  <a:lnTo>
                    <a:pt x="79052" y="46366"/>
                  </a:lnTo>
                  <a:lnTo>
                    <a:pt x="46366" y="79052"/>
                  </a:lnTo>
                  <a:lnTo>
                    <a:pt x="21451" y="118243"/>
                  </a:lnTo>
                  <a:lnTo>
                    <a:pt x="5573" y="162672"/>
                  </a:lnTo>
                  <a:lnTo>
                    <a:pt x="0" y="211074"/>
                  </a:lnTo>
                  <a:lnTo>
                    <a:pt x="5573" y="259475"/>
                  </a:lnTo>
                  <a:lnTo>
                    <a:pt x="21451" y="303904"/>
                  </a:lnTo>
                  <a:lnTo>
                    <a:pt x="46366" y="343095"/>
                  </a:lnTo>
                  <a:lnTo>
                    <a:pt x="79052" y="375781"/>
                  </a:lnTo>
                  <a:lnTo>
                    <a:pt x="118243" y="400696"/>
                  </a:lnTo>
                  <a:lnTo>
                    <a:pt x="162672" y="416574"/>
                  </a:lnTo>
                  <a:lnTo>
                    <a:pt x="211074" y="422148"/>
                  </a:lnTo>
                  <a:lnTo>
                    <a:pt x="259475" y="416574"/>
                  </a:lnTo>
                  <a:lnTo>
                    <a:pt x="303904" y="400696"/>
                  </a:lnTo>
                  <a:lnTo>
                    <a:pt x="343095" y="375781"/>
                  </a:lnTo>
                  <a:lnTo>
                    <a:pt x="375781" y="343095"/>
                  </a:lnTo>
                  <a:lnTo>
                    <a:pt x="400696" y="303904"/>
                  </a:lnTo>
                  <a:lnTo>
                    <a:pt x="416574" y="259475"/>
                  </a:lnTo>
                  <a:lnTo>
                    <a:pt x="422147" y="211074"/>
                  </a:lnTo>
                  <a:lnTo>
                    <a:pt x="416574" y="162672"/>
                  </a:lnTo>
                  <a:lnTo>
                    <a:pt x="400696" y="118243"/>
                  </a:lnTo>
                  <a:lnTo>
                    <a:pt x="375781" y="79052"/>
                  </a:lnTo>
                  <a:lnTo>
                    <a:pt x="343095" y="46366"/>
                  </a:lnTo>
                  <a:lnTo>
                    <a:pt x="303904" y="21451"/>
                  </a:lnTo>
                  <a:lnTo>
                    <a:pt x="259475" y="5573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32154" y="2797301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0" y="211074"/>
                  </a:moveTo>
                  <a:lnTo>
                    <a:pt x="5573" y="162672"/>
                  </a:lnTo>
                  <a:lnTo>
                    <a:pt x="21451" y="118243"/>
                  </a:lnTo>
                  <a:lnTo>
                    <a:pt x="46366" y="79052"/>
                  </a:lnTo>
                  <a:lnTo>
                    <a:pt x="79052" y="46366"/>
                  </a:lnTo>
                  <a:lnTo>
                    <a:pt x="118243" y="21451"/>
                  </a:lnTo>
                  <a:lnTo>
                    <a:pt x="162672" y="5573"/>
                  </a:lnTo>
                  <a:lnTo>
                    <a:pt x="211074" y="0"/>
                  </a:lnTo>
                  <a:lnTo>
                    <a:pt x="259475" y="5573"/>
                  </a:lnTo>
                  <a:lnTo>
                    <a:pt x="303904" y="21451"/>
                  </a:lnTo>
                  <a:lnTo>
                    <a:pt x="343095" y="46366"/>
                  </a:lnTo>
                  <a:lnTo>
                    <a:pt x="375781" y="79052"/>
                  </a:lnTo>
                  <a:lnTo>
                    <a:pt x="400696" y="118243"/>
                  </a:lnTo>
                  <a:lnTo>
                    <a:pt x="416574" y="162672"/>
                  </a:lnTo>
                  <a:lnTo>
                    <a:pt x="422147" y="211074"/>
                  </a:lnTo>
                  <a:lnTo>
                    <a:pt x="416574" y="259475"/>
                  </a:lnTo>
                  <a:lnTo>
                    <a:pt x="400696" y="303904"/>
                  </a:lnTo>
                  <a:lnTo>
                    <a:pt x="375781" y="343095"/>
                  </a:lnTo>
                  <a:lnTo>
                    <a:pt x="343095" y="375781"/>
                  </a:lnTo>
                  <a:lnTo>
                    <a:pt x="303904" y="400696"/>
                  </a:lnTo>
                  <a:lnTo>
                    <a:pt x="259475" y="416574"/>
                  </a:lnTo>
                  <a:lnTo>
                    <a:pt x="211074" y="422148"/>
                  </a:lnTo>
                  <a:lnTo>
                    <a:pt x="162672" y="416574"/>
                  </a:lnTo>
                  <a:lnTo>
                    <a:pt x="118243" y="400696"/>
                  </a:lnTo>
                  <a:lnTo>
                    <a:pt x="79052" y="375781"/>
                  </a:lnTo>
                  <a:lnTo>
                    <a:pt x="46366" y="343095"/>
                  </a:lnTo>
                  <a:lnTo>
                    <a:pt x="21451" y="303904"/>
                  </a:lnTo>
                  <a:lnTo>
                    <a:pt x="5573" y="259475"/>
                  </a:lnTo>
                  <a:lnTo>
                    <a:pt x="0" y="211074"/>
                  </a:lnTo>
                  <a:close/>
                </a:path>
              </a:pathLst>
            </a:custGeom>
            <a:ln w="380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354963" y="2798775"/>
            <a:ext cx="176530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1" spc="-5" dirty="0">
                <a:solidFill>
                  <a:srgbClr val="2B79AE"/>
                </a:solidFill>
                <a:latin typeface="Calibri"/>
                <a:cs typeface="Calibri"/>
              </a:rPr>
              <a:t>2</a:t>
            </a:r>
            <a:endParaRPr sz="235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173480" y="3529571"/>
            <a:ext cx="609600" cy="725805"/>
            <a:chOff x="1173480" y="3529571"/>
            <a:chExt cx="609600" cy="725805"/>
          </a:xfrm>
        </p:grpSpPr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864" y="3567684"/>
              <a:ext cx="562356" cy="56235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3480" y="3529571"/>
              <a:ext cx="609587" cy="72543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232154" y="3640074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211074" y="0"/>
                  </a:moveTo>
                  <a:lnTo>
                    <a:pt x="162672" y="5573"/>
                  </a:lnTo>
                  <a:lnTo>
                    <a:pt x="118243" y="21451"/>
                  </a:lnTo>
                  <a:lnTo>
                    <a:pt x="79052" y="46366"/>
                  </a:lnTo>
                  <a:lnTo>
                    <a:pt x="46366" y="79052"/>
                  </a:lnTo>
                  <a:lnTo>
                    <a:pt x="21451" y="118243"/>
                  </a:lnTo>
                  <a:lnTo>
                    <a:pt x="5573" y="162672"/>
                  </a:lnTo>
                  <a:lnTo>
                    <a:pt x="0" y="211074"/>
                  </a:lnTo>
                  <a:lnTo>
                    <a:pt x="5573" y="259475"/>
                  </a:lnTo>
                  <a:lnTo>
                    <a:pt x="21451" y="303904"/>
                  </a:lnTo>
                  <a:lnTo>
                    <a:pt x="46366" y="343095"/>
                  </a:lnTo>
                  <a:lnTo>
                    <a:pt x="79052" y="375781"/>
                  </a:lnTo>
                  <a:lnTo>
                    <a:pt x="118243" y="400696"/>
                  </a:lnTo>
                  <a:lnTo>
                    <a:pt x="162672" y="416574"/>
                  </a:lnTo>
                  <a:lnTo>
                    <a:pt x="211074" y="422148"/>
                  </a:lnTo>
                  <a:lnTo>
                    <a:pt x="259475" y="416574"/>
                  </a:lnTo>
                  <a:lnTo>
                    <a:pt x="303904" y="400696"/>
                  </a:lnTo>
                  <a:lnTo>
                    <a:pt x="343095" y="375781"/>
                  </a:lnTo>
                  <a:lnTo>
                    <a:pt x="375781" y="343095"/>
                  </a:lnTo>
                  <a:lnTo>
                    <a:pt x="400696" y="303904"/>
                  </a:lnTo>
                  <a:lnTo>
                    <a:pt x="416574" y="259475"/>
                  </a:lnTo>
                  <a:lnTo>
                    <a:pt x="422147" y="211074"/>
                  </a:lnTo>
                  <a:lnTo>
                    <a:pt x="416574" y="162672"/>
                  </a:lnTo>
                  <a:lnTo>
                    <a:pt x="400696" y="118243"/>
                  </a:lnTo>
                  <a:lnTo>
                    <a:pt x="375781" y="79052"/>
                  </a:lnTo>
                  <a:lnTo>
                    <a:pt x="343095" y="46366"/>
                  </a:lnTo>
                  <a:lnTo>
                    <a:pt x="303904" y="21451"/>
                  </a:lnTo>
                  <a:lnTo>
                    <a:pt x="259475" y="5573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32154" y="3640074"/>
              <a:ext cx="422275" cy="422275"/>
            </a:xfrm>
            <a:custGeom>
              <a:avLst/>
              <a:gdLst/>
              <a:ahLst/>
              <a:cxnLst/>
              <a:rect l="l" t="t" r="r" b="b"/>
              <a:pathLst>
                <a:path w="422275" h="422275">
                  <a:moveTo>
                    <a:pt x="0" y="211074"/>
                  </a:moveTo>
                  <a:lnTo>
                    <a:pt x="5573" y="162672"/>
                  </a:lnTo>
                  <a:lnTo>
                    <a:pt x="21451" y="118243"/>
                  </a:lnTo>
                  <a:lnTo>
                    <a:pt x="46366" y="79052"/>
                  </a:lnTo>
                  <a:lnTo>
                    <a:pt x="79052" y="46366"/>
                  </a:lnTo>
                  <a:lnTo>
                    <a:pt x="118243" y="21451"/>
                  </a:lnTo>
                  <a:lnTo>
                    <a:pt x="162672" y="5573"/>
                  </a:lnTo>
                  <a:lnTo>
                    <a:pt x="211074" y="0"/>
                  </a:lnTo>
                  <a:lnTo>
                    <a:pt x="259475" y="5573"/>
                  </a:lnTo>
                  <a:lnTo>
                    <a:pt x="303904" y="21451"/>
                  </a:lnTo>
                  <a:lnTo>
                    <a:pt x="343095" y="46366"/>
                  </a:lnTo>
                  <a:lnTo>
                    <a:pt x="375781" y="79052"/>
                  </a:lnTo>
                  <a:lnTo>
                    <a:pt x="400696" y="118243"/>
                  </a:lnTo>
                  <a:lnTo>
                    <a:pt x="416574" y="162672"/>
                  </a:lnTo>
                  <a:lnTo>
                    <a:pt x="422147" y="211074"/>
                  </a:lnTo>
                  <a:lnTo>
                    <a:pt x="416574" y="259475"/>
                  </a:lnTo>
                  <a:lnTo>
                    <a:pt x="400696" y="303904"/>
                  </a:lnTo>
                  <a:lnTo>
                    <a:pt x="375781" y="343095"/>
                  </a:lnTo>
                  <a:lnTo>
                    <a:pt x="343095" y="375781"/>
                  </a:lnTo>
                  <a:lnTo>
                    <a:pt x="303904" y="400696"/>
                  </a:lnTo>
                  <a:lnTo>
                    <a:pt x="259475" y="416574"/>
                  </a:lnTo>
                  <a:lnTo>
                    <a:pt x="211074" y="422148"/>
                  </a:lnTo>
                  <a:lnTo>
                    <a:pt x="162672" y="416574"/>
                  </a:lnTo>
                  <a:lnTo>
                    <a:pt x="118243" y="400696"/>
                  </a:lnTo>
                  <a:lnTo>
                    <a:pt x="79052" y="375781"/>
                  </a:lnTo>
                  <a:lnTo>
                    <a:pt x="46366" y="343095"/>
                  </a:lnTo>
                  <a:lnTo>
                    <a:pt x="21451" y="303904"/>
                  </a:lnTo>
                  <a:lnTo>
                    <a:pt x="5573" y="259475"/>
                  </a:lnTo>
                  <a:lnTo>
                    <a:pt x="0" y="211074"/>
                  </a:lnTo>
                  <a:close/>
                </a:path>
              </a:pathLst>
            </a:custGeom>
            <a:ln w="380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354963" y="3641852"/>
            <a:ext cx="17653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1" spc="-10" dirty="0">
                <a:solidFill>
                  <a:srgbClr val="2B79AE"/>
                </a:solidFill>
                <a:latin typeface="Calibri"/>
                <a:cs typeface="Calibri"/>
              </a:rPr>
              <a:t>3</a:t>
            </a:r>
            <a:endParaRPr sz="235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173480" y="4372343"/>
            <a:ext cx="609600" cy="725805"/>
            <a:chOff x="1173480" y="4372343"/>
            <a:chExt cx="609600" cy="725805"/>
          </a:xfrm>
        </p:grpSpPr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7864" y="4410443"/>
              <a:ext cx="562356" cy="56084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3480" y="4372343"/>
              <a:ext cx="609587" cy="72543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232154" y="4482845"/>
              <a:ext cx="422275" cy="421005"/>
            </a:xfrm>
            <a:custGeom>
              <a:avLst/>
              <a:gdLst/>
              <a:ahLst/>
              <a:cxnLst/>
              <a:rect l="l" t="t" r="r" b="b"/>
              <a:pathLst>
                <a:path w="422275" h="421004">
                  <a:moveTo>
                    <a:pt x="211074" y="0"/>
                  </a:moveTo>
                  <a:lnTo>
                    <a:pt x="162672" y="5551"/>
                  </a:lnTo>
                  <a:lnTo>
                    <a:pt x="118243" y="21367"/>
                  </a:lnTo>
                  <a:lnTo>
                    <a:pt x="79052" y="46186"/>
                  </a:lnTo>
                  <a:lnTo>
                    <a:pt x="46366" y="78750"/>
                  </a:lnTo>
                  <a:lnTo>
                    <a:pt x="21451" y="117798"/>
                  </a:lnTo>
                  <a:lnTo>
                    <a:pt x="5573" y="162072"/>
                  </a:lnTo>
                  <a:lnTo>
                    <a:pt x="0" y="210311"/>
                  </a:lnTo>
                  <a:lnTo>
                    <a:pt x="5573" y="258551"/>
                  </a:lnTo>
                  <a:lnTo>
                    <a:pt x="21451" y="302825"/>
                  </a:lnTo>
                  <a:lnTo>
                    <a:pt x="46366" y="341873"/>
                  </a:lnTo>
                  <a:lnTo>
                    <a:pt x="79052" y="374437"/>
                  </a:lnTo>
                  <a:lnTo>
                    <a:pt x="118243" y="399256"/>
                  </a:lnTo>
                  <a:lnTo>
                    <a:pt x="162672" y="415072"/>
                  </a:lnTo>
                  <a:lnTo>
                    <a:pt x="211074" y="420623"/>
                  </a:lnTo>
                  <a:lnTo>
                    <a:pt x="259475" y="415072"/>
                  </a:lnTo>
                  <a:lnTo>
                    <a:pt x="303904" y="399256"/>
                  </a:lnTo>
                  <a:lnTo>
                    <a:pt x="343095" y="374437"/>
                  </a:lnTo>
                  <a:lnTo>
                    <a:pt x="375781" y="341873"/>
                  </a:lnTo>
                  <a:lnTo>
                    <a:pt x="400696" y="302825"/>
                  </a:lnTo>
                  <a:lnTo>
                    <a:pt x="416574" y="258551"/>
                  </a:lnTo>
                  <a:lnTo>
                    <a:pt x="422147" y="210311"/>
                  </a:lnTo>
                  <a:lnTo>
                    <a:pt x="416574" y="162072"/>
                  </a:lnTo>
                  <a:lnTo>
                    <a:pt x="400696" y="117798"/>
                  </a:lnTo>
                  <a:lnTo>
                    <a:pt x="375781" y="78750"/>
                  </a:lnTo>
                  <a:lnTo>
                    <a:pt x="343095" y="46186"/>
                  </a:lnTo>
                  <a:lnTo>
                    <a:pt x="303904" y="21367"/>
                  </a:lnTo>
                  <a:lnTo>
                    <a:pt x="259475" y="5551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32154" y="4482845"/>
              <a:ext cx="422275" cy="421005"/>
            </a:xfrm>
            <a:custGeom>
              <a:avLst/>
              <a:gdLst/>
              <a:ahLst/>
              <a:cxnLst/>
              <a:rect l="l" t="t" r="r" b="b"/>
              <a:pathLst>
                <a:path w="422275" h="421004">
                  <a:moveTo>
                    <a:pt x="0" y="210311"/>
                  </a:moveTo>
                  <a:lnTo>
                    <a:pt x="5573" y="162072"/>
                  </a:lnTo>
                  <a:lnTo>
                    <a:pt x="21451" y="117798"/>
                  </a:lnTo>
                  <a:lnTo>
                    <a:pt x="46366" y="78750"/>
                  </a:lnTo>
                  <a:lnTo>
                    <a:pt x="79052" y="46186"/>
                  </a:lnTo>
                  <a:lnTo>
                    <a:pt x="118243" y="21367"/>
                  </a:lnTo>
                  <a:lnTo>
                    <a:pt x="162672" y="5551"/>
                  </a:lnTo>
                  <a:lnTo>
                    <a:pt x="211074" y="0"/>
                  </a:lnTo>
                  <a:lnTo>
                    <a:pt x="259475" y="5551"/>
                  </a:lnTo>
                  <a:lnTo>
                    <a:pt x="303904" y="21367"/>
                  </a:lnTo>
                  <a:lnTo>
                    <a:pt x="343095" y="46186"/>
                  </a:lnTo>
                  <a:lnTo>
                    <a:pt x="375781" y="78750"/>
                  </a:lnTo>
                  <a:lnTo>
                    <a:pt x="400696" y="117798"/>
                  </a:lnTo>
                  <a:lnTo>
                    <a:pt x="416574" y="162072"/>
                  </a:lnTo>
                  <a:lnTo>
                    <a:pt x="422147" y="210311"/>
                  </a:lnTo>
                  <a:lnTo>
                    <a:pt x="416574" y="258551"/>
                  </a:lnTo>
                  <a:lnTo>
                    <a:pt x="400696" y="302825"/>
                  </a:lnTo>
                  <a:lnTo>
                    <a:pt x="375781" y="341873"/>
                  </a:lnTo>
                  <a:lnTo>
                    <a:pt x="343095" y="374437"/>
                  </a:lnTo>
                  <a:lnTo>
                    <a:pt x="303904" y="399256"/>
                  </a:lnTo>
                  <a:lnTo>
                    <a:pt x="259475" y="415072"/>
                  </a:lnTo>
                  <a:lnTo>
                    <a:pt x="211074" y="420623"/>
                  </a:lnTo>
                  <a:lnTo>
                    <a:pt x="162672" y="415072"/>
                  </a:lnTo>
                  <a:lnTo>
                    <a:pt x="118243" y="399256"/>
                  </a:lnTo>
                  <a:lnTo>
                    <a:pt x="79052" y="374437"/>
                  </a:lnTo>
                  <a:lnTo>
                    <a:pt x="46366" y="341873"/>
                  </a:lnTo>
                  <a:lnTo>
                    <a:pt x="21451" y="302825"/>
                  </a:lnTo>
                  <a:lnTo>
                    <a:pt x="5573" y="258551"/>
                  </a:lnTo>
                  <a:lnTo>
                    <a:pt x="0" y="210311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354963" y="4484623"/>
            <a:ext cx="17653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1" spc="-10" dirty="0">
                <a:solidFill>
                  <a:srgbClr val="2B79AE"/>
                </a:solidFill>
                <a:latin typeface="Calibri"/>
                <a:cs typeface="Calibri"/>
              </a:rPr>
              <a:t>4</a:t>
            </a:r>
            <a:endParaRPr sz="235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173480" y="5215128"/>
            <a:ext cx="609600" cy="725805"/>
            <a:chOff x="1173480" y="5215128"/>
            <a:chExt cx="609600" cy="725805"/>
          </a:xfrm>
        </p:grpSpPr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7864" y="5253228"/>
              <a:ext cx="562356" cy="56084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3480" y="5215128"/>
              <a:ext cx="609587" cy="72543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232154" y="5325618"/>
              <a:ext cx="422275" cy="421005"/>
            </a:xfrm>
            <a:custGeom>
              <a:avLst/>
              <a:gdLst/>
              <a:ahLst/>
              <a:cxnLst/>
              <a:rect l="l" t="t" r="r" b="b"/>
              <a:pathLst>
                <a:path w="422275" h="421004">
                  <a:moveTo>
                    <a:pt x="211074" y="0"/>
                  </a:moveTo>
                  <a:lnTo>
                    <a:pt x="162672" y="5551"/>
                  </a:lnTo>
                  <a:lnTo>
                    <a:pt x="118243" y="21367"/>
                  </a:lnTo>
                  <a:lnTo>
                    <a:pt x="79052" y="46186"/>
                  </a:lnTo>
                  <a:lnTo>
                    <a:pt x="46366" y="78750"/>
                  </a:lnTo>
                  <a:lnTo>
                    <a:pt x="21451" y="117798"/>
                  </a:lnTo>
                  <a:lnTo>
                    <a:pt x="5573" y="162072"/>
                  </a:lnTo>
                  <a:lnTo>
                    <a:pt x="0" y="210311"/>
                  </a:lnTo>
                  <a:lnTo>
                    <a:pt x="5573" y="258535"/>
                  </a:lnTo>
                  <a:lnTo>
                    <a:pt x="21451" y="302802"/>
                  </a:lnTo>
                  <a:lnTo>
                    <a:pt x="46366" y="341852"/>
                  </a:lnTo>
                  <a:lnTo>
                    <a:pt x="79052" y="374421"/>
                  </a:lnTo>
                  <a:lnTo>
                    <a:pt x="118243" y="399248"/>
                  </a:lnTo>
                  <a:lnTo>
                    <a:pt x="162672" y="415069"/>
                  </a:lnTo>
                  <a:lnTo>
                    <a:pt x="211074" y="420623"/>
                  </a:lnTo>
                  <a:lnTo>
                    <a:pt x="259475" y="415069"/>
                  </a:lnTo>
                  <a:lnTo>
                    <a:pt x="303904" y="399248"/>
                  </a:lnTo>
                  <a:lnTo>
                    <a:pt x="343095" y="374421"/>
                  </a:lnTo>
                  <a:lnTo>
                    <a:pt x="375781" y="341852"/>
                  </a:lnTo>
                  <a:lnTo>
                    <a:pt x="400696" y="302802"/>
                  </a:lnTo>
                  <a:lnTo>
                    <a:pt x="416574" y="258535"/>
                  </a:lnTo>
                  <a:lnTo>
                    <a:pt x="422147" y="210311"/>
                  </a:lnTo>
                  <a:lnTo>
                    <a:pt x="416574" y="162072"/>
                  </a:lnTo>
                  <a:lnTo>
                    <a:pt x="400696" y="117798"/>
                  </a:lnTo>
                  <a:lnTo>
                    <a:pt x="375781" y="78750"/>
                  </a:lnTo>
                  <a:lnTo>
                    <a:pt x="343095" y="46186"/>
                  </a:lnTo>
                  <a:lnTo>
                    <a:pt x="303904" y="21367"/>
                  </a:lnTo>
                  <a:lnTo>
                    <a:pt x="259475" y="5551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32154" y="5325618"/>
              <a:ext cx="422275" cy="421005"/>
            </a:xfrm>
            <a:custGeom>
              <a:avLst/>
              <a:gdLst/>
              <a:ahLst/>
              <a:cxnLst/>
              <a:rect l="l" t="t" r="r" b="b"/>
              <a:pathLst>
                <a:path w="422275" h="421004">
                  <a:moveTo>
                    <a:pt x="0" y="210311"/>
                  </a:moveTo>
                  <a:lnTo>
                    <a:pt x="5573" y="162072"/>
                  </a:lnTo>
                  <a:lnTo>
                    <a:pt x="21451" y="117798"/>
                  </a:lnTo>
                  <a:lnTo>
                    <a:pt x="46366" y="78750"/>
                  </a:lnTo>
                  <a:lnTo>
                    <a:pt x="79052" y="46186"/>
                  </a:lnTo>
                  <a:lnTo>
                    <a:pt x="118243" y="21367"/>
                  </a:lnTo>
                  <a:lnTo>
                    <a:pt x="162672" y="5551"/>
                  </a:lnTo>
                  <a:lnTo>
                    <a:pt x="211074" y="0"/>
                  </a:lnTo>
                  <a:lnTo>
                    <a:pt x="259475" y="5551"/>
                  </a:lnTo>
                  <a:lnTo>
                    <a:pt x="303904" y="21367"/>
                  </a:lnTo>
                  <a:lnTo>
                    <a:pt x="343095" y="46186"/>
                  </a:lnTo>
                  <a:lnTo>
                    <a:pt x="375781" y="78750"/>
                  </a:lnTo>
                  <a:lnTo>
                    <a:pt x="400696" y="117798"/>
                  </a:lnTo>
                  <a:lnTo>
                    <a:pt x="416574" y="162072"/>
                  </a:lnTo>
                  <a:lnTo>
                    <a:pt x="422147" y="210311"/>
                  </a:lnTo>
                  <a:lnTo>
                    <a:pt x="416574" y="258535"/>
                  </a:lnTo>
                  <a:lnTo>
                    <a:pt x="400696" y="302802"/>
                  </a:lnTo>
                  <a:lnTo>
                    <a:pt x="375781" y="341852"/>
                  </a:lnTo>
                  <a:lnTo>
                    <a:pt x="343095" y="374421"/>
                  </a:lnTo>
                  <a:lnTo>
                    <a:pt x="303904" y="399248"/>
                  </a:lnTo>
                  <a:lnTo>
                    <a:pt x="259475" y="415069"/>
                  </a:lnTo>
                  <a:lnTo>
                    <a:pt x="211074" y="420623"/>
                  </a:lnTo>
                  <a:lnTo>
                    <a:pt x="162672" y="415069"/>
                  </a:lnTo>
                  <a:lnTo>
                    <a:pt x="118243" y="399248"/>
                  </a:lnTo>
                  <a:lnTo>
                    <a:pt x="79052" y="374421"/>
                  </a:lnTo>
                  <a:lnTo>
                    <a:pt x="46366" y="341852"/>
                  </a:lnTo>
                  <a:lnTo>
                    <a:pt x="21451" y="302802"/>
                  </a:lnTo>
                  <a:lnTo>
                    <a:pt x="5573" y="258535"/>
                  </a:lnTo>
                  <a:lnTo>
                    <a:pt x="0" y="210311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354963" y="5326786"/>
            <a:ext cx="176530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1" spc="-5" dirty="0">
                <a:solidFill>
                  <a:srgbClr val="2B79AE"/>
                </a:solidFill>
                <a:latin typeface="Calibri"/>
                <a:cs typeface="Calibri"/>
              </a:rPr>
              <a:t>5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8315" y="6536580"/>
            <a:ext cx="102770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64947"/>
            <a:ext cx="1983105" cy="554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50" spc="409" dirty="0">
                <a:latin typeface="LG Smart UI Bold"/>
                <a:cs typeface="LG Smart UI Bold"/>
              </a:rPr>
              <a:t>정리하</a:t>
            </a:r>
            <a:r>
              <a:rPr sz="3450" spc="415" dirty="0">
                <a:latin typeface="LG Smart UI Bold"/>
                <a:cs typeface="LG Smart UI Bold"/>
              </a:rPr>
              <a:t>면</a:t>
            </a:r>
            <a:r>
              <a:rPr sz="3450" b="0" spc="10" dirty="0">
                <a:latin typeface="Calibri Light"/>
                <a:cs typeface="Calibri Light"/>
              </a:rPr>
              <a:t>…</a:t>
            </a:r>
            <a:endParaRPr sz="345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8976" y="1897507"/>
            <a:ext cx="410209" cy="3649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925" spc="15" baseline="11396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400" spc="10" dirty="0">
                <a:solidFill>
                  <a:srgbClr val="FF0000"/>
                </a:solidFill>
                <a:latin typeface="Cambria Math"/>
                <a:cs typeface="Cambria Math"/>
              </a:rPr>
              <a:t>11</a:t>
            </a:r>
            <a:endParaRPr sz="14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45"/>
              </a:spcBef>
            </a:pPr>
            <a:r>
              <a:rPr sz="2925" spc="15" baseline="11396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400" spc="10" dirty="0">
                <a:solidFill>
                  <a:srgbClr val="FF0000"/>
                </a:solidFill>
                <a:latin typeface="Cambria Math"/>
                <a:cs typeface="Cambria Math"/>
              </a:rPr>
              <a:t>12</a:t>
            </a:r>
            <a:endParaRPr sz="14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05"/>
              </a:spcBef>
            </a:pPr>
            <a:r>
              <a:rPr sz="2925" spc="15" baseline="11396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400" spc="10" dirty="0">
                <a:solidFill>
                  <a:srgbClr val="FF0000"/>
                </a:solidFill>
                <a:latin typeface="Cambria Math"/>
                <a:cs typeface="Cambria Math"/>
              </a:rPr>
              <a:t>13</a:t>
            </a:r>
            <a:endParaRPr sz="14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370"/>
              </a:spcBef>
            </a:pPr>
            <a:r>
              <a:rPr sz="2925" spc="15" baseline="11396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400" spc="10" dirty="0">
                <a:solidFill>
                  <a:srgbClr val="FF0000"/>
                </a:solidFill>
                <a:latin typeface="Cambria Math"/>
                <a:cs typeface="Cambria Math"/>
              </a:rPr>
              <a:t>14</a:t>
            </a:r>
            <a:endParaRPr sz="14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105"/>
              </a:spcBef>
            </a:pPr>
            <a:r>
              <a:rPr sz="2925" spc="15" baseline="11396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400" spc="10" dirty="0">
                <a:solidFill>
                  <a:srgbClr val="FF0000"/>
                </a:solidFill>
                <a:latin typeface="Cambria Math"/>
                <a:cs typeface="Cambria Math"/>
              </a:rPr>
              <a:t>15</a:t>
            </a:r>
            <a:endParaRPr sz="14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45"/>
              </a:spcBef>
            </a:pPr>
            <a:r>
              <a:rPr sz="2925" spc="15" baseline="11396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400" spc="10" dirty="0">
                <a:solidFill>
                  <a:srgbClr val="FF0000"/>
                </a:solidFill>
                <a:latin typeface="Cambria Math"/>
                <a:cs typeface="Cambria Math"/>
              </a:rPr>
              <a:t>16</a:t>
            </a:r>
            <a:endParaRPr sz="14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05"/>
              </a:spcBef>
            </a:pPr>
            <a:r>
              <a:rPr sz="2925" spc="15" baseline="11396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400" spc="10" dirty="0">
                <a:solidFill>
                  <a:srgbClr val="FF0000"/>
                </a:solidFill>
                <a:latin typeface="Cambria Math"/>
                <a:cs typeface="Cambria Math"/>
              </a:rPr>
              <a:t>17</a:t>
            </a:r>
            <a:endParaRPr sz="14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230"/>
              </a:spcBef>
            </a:pPr>
            <a:r>
              <a:rPr sz="2925" spc="15" baseline="11396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400" spc="10" dirty="0">
                <a:solidFill>
                  <a:srgbClr val="FF0000"/>
                </a:solidFill>
                <a:latin typeface="Cambria Math"/>
                <a:cs typeface="Cambria Math"/>
              </a:rPr>
              <a:t>18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2765" y="2245233"/>
            <a:ext cx="80010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925" spc="22" baseline="11396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400" spc="15" dirty="0">
                <a:solidFill>
                  <a:srgbClr val="FF0000"/>
                </a:solidFill>
                <a:latin typeface="Cambria Math"/>
                <a:cs typeface="Cambria Math"/>
              </a:rPr>
              <a:t>11</a:t>
            </a:r>
            <a:r>
              <a:rPr sz="2925" spc="22" baseline="11396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400" spc="15" dirty="0">
                <a:solidFill>
                  <a:srgbClr val="FF0000"/>
                </a:solidFill>
                <a:latin typeface="Cambria Math"/>
                <a:cs typeface="Cambria Math"/>
              </a:rPr>
              <a:t>11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2765" y="5077714"/>
            <a:ext cx="80010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925" spc="22" baseline="11396" dirty="0">
                <a:solidFill>
                  <a:srgbClr val="FF0000"/>
                </a:solidFill>
                <a:latin typeface="Cambria Math"/>
                <a:cs typeface="Cambria Math"/>
              </a:rPr>
              <a:t>𝑥</a:t>
            </a:r>
            <a:r>
              <a:rPr sz="1400" spc="15" dirty="0">
                <a:solidFill>
                  <a:srgbClr val="FF0000"/>
                </a:solidFill>
                <a:latin typeface="Cambria Math"/>
                <a:cs typeface="Cambria Math"/>
              </a:rPr>
              <a:t>18</a:t>
            </a:r>
            <a:r>
              <a:rPr sz="2925" spc="22" baseline="11396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1400" spc="15" dirty="0">
                <a:solidFill>
                  <a:srgbClr val="FF0000"/>
                </a:solidFill>
                <a:latin typeface="Cambria Math"/>
                <a:cs typeface="Cambria Math"/>
              </a:rPr>
              <a:t>18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25160" y="2653123"/>
            <a:ext cx="432434" cy="193548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45720" marR="30480" algn="just">
              <a:lnSpc>
                <a:spcPct val="156300"/>
              </a:lnSpc>
              <a:spcBef>
                <a:spcPts val="45"/>
              </a:spcBef>
            </a:pPr>
            <a:r>
              <a:rPr sz="2925" spc="-15" baseline="11396" dirty="0">
                <a:solidFill>
                  <a:srgbClr val="FF0000"/>
                </a:solidFill>
                <a:latin typeface="Cambria Math"/>
                <a:cs typeface="Cambria Math"/>
              </a:rPr>
              <a:t>ℎ</a:t>
            </a:r>
            <a:r>
              <a:rPr sz="1400" spc="35" dirty="0">
                <a:solidFill>
                  <a:srgbClr val="FF0000"/>
                </a:solidFill>
                <a:latin typeface="Cambria Math"/>
                <a:cs typeface="Cambria Math"/>
              </a:rPr>
              <a:t>21  </a:t>
            </a:r>
            <a:r>
              <a:rPr sz="2925" spc="-7" baseline="11396" dirty="0">
                <a:solidFill>
                  <a:srgbClr val="FF0000"/>
                </a:solidFill>
                <a:latin typeface="Cambria Math"/>
                <a:cs typeface="Cambria Math"/>
              </a:rPr>
              <a:t>ℎ</a:t>
            </a:r>
            <a:r>
              <a:rPr sz="1400" spc="35" dirty="0">
                <a:solidFill>
                  <a:srgbClr val="FF0000"/>
                </a:solidFill>
                <a:latin typeface="Cambria Math"/>
                <a:cs typeface="Cambria Math"/>
              </a:rPr>
              <a:t>22  </a:t>
            </a:r>
            <a:r>
              <a:rPr sz="2925" spc="-15" baseline="11396" dirty="0">
                <a:solidFill>
                  <a:srgbClr val="FF0000"/>
                </a:solidFill>
                <a:latin typeface="Cambria Math"/>
                <a:cs typeface="Cambria Math"/>
              </a:rPr>
              <a:t>ℎ</a:t>
            </a:r>
            <a:r>
              <a:rPr sz="1400" spc="50" dirty="0">
                <a:solidFill>
                  <a:srgbClr val="FF0000"/>
                </a:solidFill>
                <a:latin typeface="Cambria Math"/>
                <a:cs typeface="Cambria Math"/>
              </a:rPr>
              <a:t>23</a:t>
            </a:r>
            <a:endParaRPr sz="14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775"/>
              </a:spcBef>
            </a:pPr>
            <a:r>
              <a:rPr sz="2925" spc="44" baseline="11396" dirty="0">
                <a:solidFill>
                  <a:srgbClr val="FF0000"/>
                </a:solidFill>
                <a:latin typeface="Cambria Math"/>
                <a:cs typeface="Cambria Math"/>
              </a:rPr>
              <a:t>ℎ</a:t>
            </a:r>
            <a:r>
              <a:rPr sz="1400" spc="30" dirty="0">
                <a:solidFill>
                  <a:srgbClr val="FF0000"/>
                </a:solidFill>
                <a:latin typeface="Cambria Math"/>
                <a:cs typeface="Cambria Math"/>
              </a:rPr>
              <a:t>24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37917" y="1270761"/>
            <a:ext cx="5878830" cy="543560"/>
            <a:chOff x="2137917" y="1270761"/>
            <a:chExt cx="5878830" cy="543560"/>
          </a:xfrm>
        </p:grpSpPr>
        <p:sp>
          <p:nvSpPr>
            <p:cNvPr id="10" name="object 10"/>
            <p:cNvSpPr/>
            <p:nvPr/>
          </p:nvSpPr>
          <p:spPr>
            <a:xfrm>
              <a:off x="2144267" y="1277111"/>
              <a:ext cx="5866130" cy="498475"/>
            </a:xfrm>
            <a:custGeom>
              <a:avLst/>
              <a:gdLst/>
              <a:ahLst/>
              <a:cxnLst/>
              <a:rect l="l" t="t" r="r" b="b"/>
              <a:pathLst>
                <a:path w="5866130" h="498475">
                  <a:moveTo>
                    <a:pt x="5616702" y="0"/>
                  </a:moveTo>
                  <a:lnTo>
                    <a:pt x="5616702" y="124587"/>
                  </a:lnTo>
                  <a:lnTo>
                    <a:pt x="0" y="124587"/>
                  </a:lnTo>
                  <a:lnTo>
                    <a:pt x="0" y="373761"/>
                  </a:lnTo>
                  <a:lnTo>
                    <a:pt x="5616702" y="373761"/>
                  </a:lnTo>
                  <a:lnTo>
                    <a:pt x="5616702" y="498348"/>
                  </a:lnTo>
                  <a:lnTo>
                    <a:pt x="5865876" y="249174"/>
                  </a:lnTo>
                  <a:lnTo>
                    <a:pt x="5616702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44267" y="1277111"/>
              <a:ext cx="5866130" cy="498475"/>
            </a:xfrm>
            <a:custGeom>
              <a:avLst/>
              <a:gdLst/>
              <a:ahLst/>
              <a:cxnLst/>
              <a:rect l="l" t="t" r="r" b="b"/>
              <a:pathLst>
                <a:path w="5866130" h="498475">
                  <a:moveTo>
                    <a:pt x="0" y="124587"/>
                  </a:moveTo>
                  <a:lnTo>
                    <a:pt x="5616702" y="124587"/>
                  </a:lnTo>
                  <a:lnTo>
                    <a:pt x="5616702" y="0"/>
                  </a:lnTo>
                  <a:lnTo>
                    <a:pt x="5865876" y="249174"/>
                  </a:lnTo>
                  <a:lnTo>
                    <a:pt x="5616702" y="498348"/>
                  </a:lnTo>
                  <a:lnTo>
                    <a:pt x="5616702" y="373761"/>
                  </a:lnTo>
                  <a:lnTo>
                    <a:pt x="0" y="373761"/>
                  </a:lnTo>
                  <a:lnTo>
                    <a:pt x="0" y="124587"/>
                  </a:lnTo>
                  <a:close/>
                </a:path>
              </a:pathLst>
            </a:custGeom>
            <a:ln w="12700">
              <a:solidFill>
                <a:srgbClr val="788E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1439" y="1321320"/>
              <a:ext cx="2245614" cy="49300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027678" y="1367739"/>
            <a:ext cx="197485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i="1" spc="5" dirty="0">
                <a:solidFill>
                  <a:srgbClr val="FFFFFF"/>
                </a:solidFill>
                <a:latin typeface="Calibri"/>
                <a:cs typeface="Calibri"/>
              </a:rPr>
              <a:t>Forward</a:t>
            </a:r>
            <a:r>
              <a:rPr sz="17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i="1" spc="5" dirty="0">
                <a:solidFill>
                  <a:srgbClr val="FFFFFF"/>
                </a:solidFill>
                <a:latin typeface="Calibri"/>
                <a:cs typeface="Calibri"/>
              </a:rPr>
              <a:t>Propagation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137917" y="5848858"/>
            <a:ext cx="5878830" cy="541020"/>
            <a:chOff x="2137917" y="5848858"/>
            <a:chExt cx="5878830" cy="541020"/>
          </a:xfrm>
        </p:grpSpPr>
        <p:sp>
          <p:nvSpPr>
            <p:cNvPr id="15" name="object 15"/>
            <p:cNvSpPr/>
            <p:nvPr/>
          </p:nvSpPr>
          <p:spPr>
            <a:xfrm>
              <a:off x="2144267" y="5855208"/>
              <a:ext cx="5866130" cy="492759"/>
            </a:xfrm>
            <a:custGeom>
              <a:avLst/>
              <a:gdLst/>
              <a:ahLst/>
              <a:cxnLst/>
              <a:rect l="l" t="t" r="r" b="b"/>
              <a:pathLst>
                <a:path w="5866130" h="492760">
                  <a:moveTo>
                    <a:pt x="246125" y="0"/>
                  </a:moveTo>
                  <a:lnTo>
                    <a:pt x="0" y="246125"/>
                  </a:lnTo>
                  <a:lnTo>
                    <a:pt x="246125" y="492251"/>
                  </a:lnTo>
                  <a:lnTo>
                    <a:pt x="246125" y="369188"/>
                  </a:lnTo>
                  <a:lnTo>
                    <a:pt x="5865876" y="369188"/>
                  </a:lnTo>
                  <a:lnTo>
                    <a:pt x="5865876" y="123062"/>
                  </a:lnTo>
                  <a:lnTo>
                    <a:pt x="246125" y="123062"/>
                  </a:lnTo>
                  <a:lnTo>
                    <a:pt x="246125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44267" y="5855208"/>
              <a:ext cx="5866130" cy="492759"/>
            </a:xfrm>
            <a:custGeom>
              <a:avLst/>
              <a:gdLst/>
              <a:ahLst/>
              <a:cxnLst/>
              <a:rect l="l" t="t" r="r" b="b"/>
              <a:pathLst>
                <a:path w="5866130" h="492760">
                  <a:moveTo>
                    <a:pt x="0" y="246125"/>
                  </a:moveTo>
                  <a:lnTo>
                    <a:pt x="246125" y="0"/>
                  </a:lnTo>
                  <a:lnTo>
                    <a:pt x="246125" y="123062"/>
                  </a:lnTo>
                  <a:lnTo>
                    <a:pt x="5865876" y="123062"/>
                  </a:lnTo>
                  <a:lnTo>
                    <a:pt x="5865876" y="369188"/>
                  </a:lnTo>
                  <a:lnTo>
                    <a:pt x="246125" y="369188"/>
                  </a:lnTo>
                  <a:lnTo>
                    <a:pt x="246125" y="492251"/>
                  </a:lnTo>
                  <a:lnTo>
                    <a:pt x="0" y="246125"/>
                  </a:lnTo>
                  <a:close/>
                </a:path>
              </a:pathLst>
            </a:custGeom>
            <a:ln w="12700">
              <a:solidFill>
                <a:srgbClr val="788E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9475" y="5896356"/>
              <a:ext cx="1916429" cy="49300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316348" y="5944006"/>
            <a:ext cx="164655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i="1" spc="10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17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i="1" spc="5" dirty="0">
                <a:solidFill>
                  <a:srgbClr val="FFFFFF"/>
                </a:solidFill>
                <a:latin typeface="Calibri"/>
                <a:cs typeface="Calibri"/>
              </a:rPr>
              <a:t>Propagation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87167" y="2057145"/>
            <a:ext cx="4932045" cy="3624579"/>
            <a:chOff x="2487167" y="2057145"/>
            <a:chExt cx="4932045" cy="3624579"/>
          </a:xfrm>
        </p:grpSpPr>
        <p:sp>
          <p:nvSpPr>
            <p:cNvPr id="20" name="object 20"/>
            <p:cNvSpPr/>
            <p:nvPr/>
          </p:nvSpPr>
          <p:spPr>
            <a:xfrm>
              <a:off x="3157727" y="2063495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154686" y="0"/>
                  </a:moveTo>
                  <a:lnTo>
                    <a:pt x="105777" y="7851"/>
                  </a:lnTo>
                  <a:lnTo>
                    <a:pt x="63313" y="29711"/>
                  </a:lnTo>
                  <a:lnTo>
                    <a:pt x="29833" y="63038"/>
                  </a:lnTo>
                  <a:lnTo>
                    <a:pt x="7882" y="105290"/>
                  </a:lnTo>
                  <a:lnTo>
                    <a:pt x="0" y="153924"/>
                  </a:lnTo>
                  <a:lnTo>
                    <a:pt x="7882" y="202557"/>
                  </a:lnTo>
                  <a:lnTo>
                    <a:pt x="29833" y="244809"/>
                  </a:lnTo>
                  <a:lnTo>
                    <a:pt x="63313" y="278136"/>
                  </a:lnTo>
                  <a:lnTo>
                    <a:pt x="105777" y="299996"/>
                  </a:lnTo>
                  <a:lnTo>
                    <a:pt x="154686" y="307848"/>
                  </a:lnTo>
                  <a:lnTo>
                    <a:pt x="203594" y="299996"/>
                  </a:lnTo>
                  <a:lnTo>
                    <a:pt x="246058" y="278136"/>
                  </a:lnTo>
                  <a:lnTo>
                    <a:pt x="279538" y="244809"/>
                  </a:lnTo>
                  <a:lnTo>
                    <a:pt x="301489" y="202557"/>
                  </a:lnTo>
                  <a:lnTo>
                    <a:pt x="309372" y="153924"/>
                  </a:lnTo>
                  <a:lnTo>
                    <a:pt x="301489" y="105290"/>
                  </a:lnTo>
                  <a:lnTo>
                    <a:pt x="279538" y="63038"/>
                  </a:lnTo>
                  <a:lnTo>
                    <a:pt x="246058" y="29711"/>
                  </a:lnTo>
                  <a:lnTo>
                    <a:pt x="203594" y="7851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57727" y="2063495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0" y="153924"/>
                  </a:moveTo>
                  <a:lnTo>
                    <a:pt x="7882" y="105290"/>
                  </a:lnTo>
                  <a:lnTo>
                    <a:pt x="29833" y="63038"/>
                  </a:lnTo>
                  <a:lnTo>
                    <a:pt x="63313" y="29711"/>
                  </a:lnTo>
                  <a:lnTo>
                    <a:pt x="105777" y="7851"/>
                  </a:lnTo>
                  <a:lnTo>
                    <a:pt x="154686" y="0"/>
                  </a:lnTo>
                  <a:lnTo>
                    <a:pt x="203594" y="7851"/>
                  </a:lnTo>
                  <a:lnTo>
                    <a:pt x="246058" y="29711"/>
                  </a:lnTo>
                  <a:lnTo>
                    <a:pt x="279538" y="63038"/>
                  </a:lnTo>
                  <a:lnTo>
                    <a:pt x="301489" y="105290"/>
                  </a:lnTo>
                  <a:lnTo>
                    <a:pt x="309372" y="153924"/>
                  </a:lnTo>
                  <a:lnTo>
                    <a:pt x="301489" y="202557"/>
                  </a:lnTo>
                  <a:lnTo>
                    <a:pt x="279538" y="244809"/>
                  </a:lnTo>
                  <a:lnTo>
                    <a:pt x="246058" y="278136"/>
                  </a:lnTo>
                  <a:lnTo>
                    <a:pt x="203594" y="299996"/>
                  </a:lnTo>
                  <a:lnTo>
                    <a:pt x="154686" y="307848"/>
                  </a:lnTo>
                  <a:lnTo>
                    <a:pt x="105777" y="299996"/>
                  </a:lnTo>
                  <a:lnTo>
                    <a:pt x="63313" y="278136"/>
                  </a:lnTo>
                  <a:lnTo>
                    <a:pt x="29833" y="244809"/>
                  </a:lnTo>
                  <a:lnTo>
                    <a:pt x="7882" y="202557"/>
                  </a:lnTo>
                  <a:lnTo>
                    <a:pt x="0" y="1539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57727" y="2534411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154686" y="0"/>
                  </a:move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6"/>
                  </a:lnTo>
                  <a:lnTo>
                    <a:pt x="7882" y="203594"/>
                  </a:lnTo>
                  <a:lnTo>
                    <a:pt x="29833" y="246058"/>
                  </a:lnTo>
                  <a:lnTo>
                    <a:pt x="63313" y="279538"/>
                  </a:lnTo>
                  <a:lnTo>
                    <a:pt x="105777" y="301489"/>
                  </a:lnTo>
                  <a:lnTo>
                    <a:pt x="154686" y="309372"/>
                  </a:lnTo>
                  <a:lnTo>
                    <a:pt x="203594" y="301489"/>
                  </a:lnTo>
                  <a:lnTo>
                    <a:pt x="246058" y="279538"/>
                  </a:lnTo>
                  <a:lnTo>
                    <a:pt x="279538" y="246058"/>
                  </a:lnTo>
                  <a:lnTo>
                    <a:pt x="301489" y="203594"/>
                  </a:lnTo>
                  <a:lnTo>
                    <a:pt x="309372" y="154686"/>
                  </a:lnTo>
                  <a:lnTo>
                    <a:pt x="301489" y="105777"/>
                  </a:lnTo>
                  <a:lnTo>
                    <a:pt x="279538" y="63313"/>
                  </a:lnTo>
                  <a:lnTo>
                    <a:pt x="246058" y="29833"/>
                  </a:lnTo>
                  <a:lnTo>
                    <a:pt x="203594" y="7882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57727" y="2534411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0" y="154686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6" y="0"/>
                  </a:lnTo>
                  <a:lnTo>
                    <a:pt x="203594" y="7882"/>
                  </a:lnTo>
                  <a:lnTo>
                    <a:pt x="246058" y="29833"/>
                  </a:lnTo>
                  <a:lnTo>
                    <a:pt x="279538" y="63313"/>
                  </a:lnTo>
                  <a:lnTo>
                    <a:pt x="301489" y="105777"/>
                  </a:lnTo>
                  <a:lnTo>
                    <a:pt x="309372" y="154686"/>
                  </a:lnTo>
                  <a:lnTo>
                    <a:pt x="301489" y="203594"/>
                  </a:lnTo>
                  <a:lnTo>
                    <a:pt x="279538" y="246058"/>
                  </a:lnTo>
                  <a:lnTo>
                    <a:pt x="246058" y="279538"/>
                  </a:lnTo>
                  <a:lnTo>
                    <a:pt x="203594" y="301489"/>
                  </a:lnTo>
                  <a:lnTo>
                    <a:pt x="154686" y="309372"/>
                  </a:lnTo>
                  <a:lnTo>
                    <a:pt x="105777" y="301489"/>
                  </a:lnTo>
                  <a:lnTo>
                    <a:pt x="63313" y="279538"/>
                  </a:lnTo>
                  <a:lnTo>
                    <a:pt x="29833" y="246058"/>
                  </a:lnTo>
                  <a:lnTo>
                    <a:pt x="7882" y="203594"/>
                  </a:lnTo>
                  <a:lnTo>
                    <a:pt x="0" y="15468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57727" y="3006851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154686" y="0"/>
                  </a:move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6"/>
                  </a:lnTo>
                  <a:lnTo>
                    <a:pt x="7882" y="203594"/>
                  </a:lnTo>
                  <a:lnTo>
                    <a:pt x="29833" y="246058"/>
                  </a:lnTo>
                  <a:lnTo>
                    <a:pt x="63313" y="279538"/>
                  </a:lnTo>
                  <a:lnTo>
                    <a:pt x="105777" y="301489"/>
                  </a:lnTo>
                  <a:lnTo>
                    <a:pt x="154686" y="309372"/>
                  </a:lnTo>
                  <a:lnTo>
                    <a:pt x="203594" y="301489"/>
                  </a:lnTo>
                  <a:lnTo>
                    <a:pt x="246058" y="279538"/>
                  </a:lnTo>
                  <a:lnTo>
                    <a:pt x="279538" y="246058"/>
                  </a:lnTo>
                  <a:lnTo>
                    <a:pt x="301489" y="203594"/>
                  </a:lnTo>
                  <a:lnTo>
                    <a:pt x="309372" y="154686"/>
                  </a:lnTo>
                  <a:lnTo>
                    <a:pt x="301489" y="105777"/>
                  </a:lnTo>
                  <a:lnTo>
                    <a:pt x="279538" y="63313"/>
                  </a:lnTo>
                  <a:lnTo>
                    <a:pt x="246058" y="29833"/>
                  </a:lnTo>
                  <a:lnTo>
                    <a:pt x="203594" y="7882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7727" y="3006851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0" y="154686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6" y="0"/>
                  </a:lnTo>
                  <a:lnTo>
                    <a:pt x="203594" y="7882"/>
                  </a:lnTo>
                  <a:lnTo>
                    <a:pt x="246058" y="29833"/>
                  </a:lnTo>
                  <a:lnTo>
                    <a:pt x="279538" y="63313"/>
                  </a:lnTo>
                  <a:lnTo>
                    <a:pt x="301489" y="105777"/>
                  </a:lnTo>
                  <a:lnTo>
                    <a:pt x="309372" y="154686"/>
                  </a:lnTo>
                  <a:lnTo>
                    <a:pt x="301489" y="203594"/>
                  </a:lnTo>
                  <a:lnTo>
                    <a:pt x="279538" y="246058"/>
                  </a:lnTo>
                  <a:lnTo>
                    <a:pt x="246058" y="279538"/>
                  </a:lnTo>
                  <a:lnTo>
                    <a:pt x="203594" y="301489"/>
                  </a:lnTo>
                  <a:lnTo>
                    <a:pt x="154686" y="309372"/>
                  </a:lnTo>
                  <a:lnTo>
                    <a:pt x="105777" y="301489"/>
                  </a:lnTo>
                  <a:lnTo>
                    <a:pt x="63313" y="279538"/>
                  </a:lnTo>
                  <a:lnTo>
                    <a:pt x="29833" y="246058"/>
                  </a:lnTo>
                  <a:lnTo>
                    <a:pt x="7882" y="203594"/>
                  </a:lnTo>
                  <a:lnTo>
                    <a:pt x="0" y="15468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57727" y="3479291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154686" y="0"/>
                  </a:move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6"/>
                  </a:lnTo>
                  <a:lnTo>
                    <a:pt x="7882" y="203594"/>
                  </a:lnTo>
                  <a:lnTo>
                    <a:pt x="29833" y="246058"/>
                  </a:lnTo>
                  <a:lnTo>
                    <a:pt x="63313" y="279538"/>
                  </a:lnTo>
                  <a:lnTo>
                    <a:pt x="105777" y="301489"/>
                  </a:lnTo>
                  <a:lnTo>
                    <a:pt x="154686" y="309372"/>
                  </a:lnTo>
                  <a:lnTo>
                    <a:pt x="203594" y="301489"/>
                  </a:lnTo>
                  <a:lnTo>
                    <a:pt x="246058" y="279538"/>
                  </a:lnTo>
                  <a:lnTo>
                    <a:pt x="279538" y="246058"/>
                  </a:lnTo>
                  <a:lnTo>
                    <a:pt x="301489" y="203594"/>
                  </a:lnTo>
                  <a:lnTo>
                    <a:pt x="309372" y="154686"/>
                  </a:lnTo>
                  <a:lnTo>
                    <a:pt x="301489" y="105777"/>
                  </a:lnTo>
                  <a:lnTo>
                    <a:pt x="279538" y="63313"/>
                  </a:lnTo>
                  <a:lnTo>
                    <a:pt x="246058" y="29833"/>
                  </a:lnTo>
                  <a:lnTo>
                    <a:pt x="203594" y="7882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57727" y="3479291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0" y="154686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6" y="0"/>
                  </a:lnTo>
                  <a:lnTo>
                    <a:pt x="203594" y="7882"/>
                  </a:lnTo>
                  <a:lnTo>
                    <a:pt x="246058" y="29833"/>
                  </a:lnTo>
                  <a:lnTo>
                    <a:pt x="279538" y="63313"/>
                  </a:lnTo>
                  <a:lnTo>
                    <a:pt x="301489" y="105777"/>
                  </a:lnTo>
                  <a:lnTo>
                    <a:pt x="309372" y="154686"/>
                  </a:lnTo>
                  <a:lnTo>
                    <a:pt x="301489" y="203594"/>
                  </a:lnTo>
                  <a:lnTo>
                    <a:pt x="279538" y="246058"/>
                  </a:lnTo>
                  <a:lnTo>
                    <a:pt x="246058" y="279538"/>
                  </a:lnTo>
                  <a:lnTo>
                    <a:pt x="203594" y="301489"/>
                  </a:lnTo>
                  <a:lnTo>
                    <a:pt x="154686" y="309372"/>
                  </a:lnTo>
                  <a:lnTo>
                    <a:pt x="105777" y="301489"/>
                  </a:lnTo>
                  <a:lnTo>
                    <a:pt x="63313" y="279538"/>
                  </a:lnTo>
                  <a:lnTo>
                    <a:pt x="29833" y="246058"/>
                  </a:lnTo>
                  <a:lnTo>
                    <a:pt x="7882" y="203594"/>
                  </a:lnTo>
                  <a:lnTo>
                    <a:pt x="0" y="15468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7727" y="3951731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154686" y="0"/>
                  </a:moveTo>
                  <a:lnTo>
                    <a:pt x="105777" y="7851"/>
                  </a:lnTo>
                  <a:lnTo>
                    <a:pt x="63313" y="29711"/>
                  </a:lnTo>
                  <a:lnTo>
                    <a:pt x="29833" y="63038"/>
                  </a:lnTo>
                  <a:lnTo>
                    <a:pt x="7882" y="105290"/>
                  </a:lnTo>
                  <a:lnTo>
                    <a:pt x="0" y="153924"/>
                  </a:lnTo>
                  <a:lnTo>
                    <a:pt x="7882" y="202557"/>
                  </a:lnTo>
                  <a:lnTo>
                    <a:pt x="29833" y="244809"/>
                  </a:lnTo>
                  <a:lnTo>
                    <a:pt x="63313" y="278136"/>
                  </a:lnTo>
                  <a:lnTo>
                    <a:pt x="105777" y="299996"/>
                  </a:lnTo>
                  <a:lnTo>
                    <a:pt x="154686" y="307848"/>
                  </a:lnTo>
                  <a:lnTo>
                    <a:pt x="203594" y="299996"/>
                  </a:lnTo>
                  <a:lnTo>
                    <a:pt x="246058" y="278136"/>
                  </a:lnTo>
                  <a:lnTo>
                    <a:pt x="279538" y="244809"/>
                  </a:lnTo>
                  <a:lnTo>
                    <a:pt x="301489" y="202557"/>
                  </a:lnTo>
                  <a:lnTo>
                    <a:pt x="309372" y="153924"/>
                  </a:lnTo>
                  <a:lnTo>
                    <a:pt x="301489" y="105290"/>
                  </a:lnTo>
                  <a:lnTo>
                    <a:pt x="279538" y="63038"/>
                  </a:lnTo>
                  <a:lnTo>
                    <a:pt x="246058" y="29711"/>
                  </a:lnTo>
                  <a:lnTo>
                    <a:pt x="203594" y="7851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57727" y="3951731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0" y="153924"/>
                  </a:moveTo>
                  <a:lnTo>
                    <a:pt x="7882" y="105290"/>
                  </a:lnTo>
                  <a:lnTo>
                    <a:pt x="29833" y="63038"/>
                  </a:lnTo>
                  <a:lnTo>
                    <a:pt x="63313" y="29711"/>
                  </a:lnTo>
                  <a:lnTo>
                    <a:pt x="105777" y="7851"/>
                  </a:lnTo>
                  <a:lnTo>
                    <a:pt x="154686" y="0"/>
                  </a:lnTo>
                  <a:lnTo>
                    <a:pt x="203594" y="7851"/>
                  </a:lnTo>
                  <a:lnTo>
                    <a:pt x="246058" y="29711"/>
                  </a:lnTo>
                  <a:lnTo>
                    <a:pt x="279538" y="63038"/>
                  </a:lnTo>
                  <a:lnTo>
                    <a:pt x="301489" y="105290"/>
                  </a:lnTo>
                  <a:lnTo>
                    <a:pt x="309372" y="153924"/>
                  </a:lnTo>
                  <a:lnTo>
                    <a:pt x="301489" y="202557"/>
                  </a:lnTo>
                  <a:lnTo>
                    <a:pt x="279538" y="244809"/>
                  </a:lnTo>
                  <a:lnTo>
                    <a:pt x="246058" y="278136"/>
                  </a:lnTo>
                  <a:lnTo>
                    <a:pt x="203594" y="299996"/>
                  </a:lnTo>
                  <a:lnTo>
                    <a:pt x="154686" y="307848"/>
                  </a:lnTo>
                  <a:lnTo>
                    <a:pt x="105777" y="299996"/>
                  </a:lnTo>
                  <a:lnTo>
                    <a:pt x="63313" y="278136"/>
                  </a:lnTo>
                  <a:lnTo>
                    <a:pt x="29833" y="244809"/>
                  </a:lnTo>
                  <a:lnTo>
                    <a:pt x="7882" y="202557"/>
                  </a:lnTo>
                  <a:lnTo>
                    <a:pt x="0" y="1539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7727" y="4422647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154686" y="0"/>
                  </a:move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5"/>
                  </a:lnTo>
                  <a:lnTo>
                    <a:pt x="7882" y="203594"/>
                  </a:lnTo>
                  <a:lnTo>
                    <a:pt x="29833" y="246058"/>
                  </a:lnTo>
                  <a:lnTo>
                    <a:pt x="63313" y="279538"/>
                  </a:lnTo>
                  <a:lnTo>
                    <a:pt x="105777" y="301489"/>
                  </a:lnTo>
                  <a:lnTo>
                    <a:pt x="154686" y="309371"/>
                  </a:lnTo>
                  <a:lnTo>
                    <a:pt x="203594" y="301489"/>
                  </a:lnTo>
                  <a:lnTo>
                    <a:pt x="246058" y="279538"/>
                  </a:lnTo>
                  <a:lnTo>
                    <a:pt x="279538" y="246058"/>
                  </a:lnTo>
                  <a:lnTo>
                    <a:pt x="301489" y="203594"/>
                  </a:lnTo>
                  <a:lnTo>
                    <a:pt x="309372" y="154685"/>
                  </a:lnTo>
                  <a:lnTo>
                    <a:pt x="301489" y="105777"/>
                  </a:lnTo>
                  <a:lnTo>
                    <a:pt x="279538" y="63313"/>
                  </a:lnTo>
                  <a:lnTo>
                    <a:pt x="246058" y="29833"/>
                  </a:lnTo>
                  <a:lnTo>
                    <a:pt x="203594" y="7882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57727" y="4422647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0" y="154685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6" y="0"/>
                  </a:lnTo>
                  <a:lnTo>
                    <a:pt x="203594" y="7882"/>
                  </a:lnTo>
                  <a:lnTo>
                    <a:pt x="246058" y="29833"/>
                  </a:lnTo>
                  <a:lnTo>
                    <a:pt x="279538" y="63313"/>
                  </a:lnTo>
                  <a:lnTo>
                    <a:pt x="301489" y="105777"/>
                  </a:lnTo>
                  <a:lnTo>
                    <a:pt x="309372" y="154685"/>
                  </a:lnTo>
                  <a:lnTo>
                    <a:pt x="301489" y="203594"/>
                  </a:lnTo>
                  <a:lnTo>
                    <a:pt x="279538" y="246058"/>
                  </a:lnTo>
                  <a:lnTo>
                    <a:pt x="246058" y="279538"/>
                  </a:lnTo>
                  <a:lnTo>
                    <a:pt x="203594" y="301489"/>
                  </a:lnTo>
                  <a:lnTo>
                    <a:pt x="154686" y="309371"/>
                  </a:lnTo>
                  <a:lnTo>
                    <a:pt x="105777" y="301489"/>
                  </a:lnTo>
                  <a:lnTo>
                    <a:pt x="63313" y="279538"/>
                  </a:lnTo>
                  <a:lnTo>
                    <a:pt x="29833" y="246058"/>
                  </a:lnTo>
                  <a:lnTo>
                    <a:pt x="7882" y="203594"/>
                  </a:lnTo>
                  <a:lnTo>
                    <a:pt x="0" y="15468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57727" y="4895088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154686" y="0"/>
                  </a:move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6"/>
                  </a:lnTo>
                  <a:lnTo>
                    <a:pt x="7882" y="203594"/>
                  </a:lnTo>
                  <a:lnTo>
                    <a:pt x="29833" y="246058"/>
                  </a:lnTo>
                  <a:lnTo>
                    <a:pt x="63313" y="279538"/>
                  </a:lnTo>
                  <a:lnTo>
                    <a:pt x="105777" y="301489"/>
                  </a:lnTo>
                  <a:lnTo>
                    <a:pt x="154686" y="309372"/>
                  </a:lnTo>
                  <a:lnTo>
                    <a:pt x="203594" y="301489"/>
                  </a:lnTo>
                  <a:lnTo>
                    <a:pt x="246058" y="279538"/>
                  </a:lnTo>
                  <a:lnTo>
                    <a:pt x="279538" y="246058"/>
                  </a:lnTo>
                  <a:lnTo>
                    <a:pt x="301489" y="203594"/>
                  </a:lnTo>
                  <a:lnTo>
                    <a:pt x="309372" y="154686"/>
                  </a:lnTo>
                  <a:lnTo>
                    <a:pt x="301489" y="105777"/>
                  </a:lnTo>
                  <a:lnTo>
                    <a:pt x="279538" y="63313"/>
                  </a:lnTo>
                  <a:lnTo>
                    <a:pt x="246058" y="29833"/>
                  </a:lnTo>
                  <a:lnTo>
                    <a:pt x="203594" y="7882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7727" y="4895088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0" y="154686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6" y="0"/>
                  </a:lnTo>
                  <a:lnTo>
                    <a:pt x="203594" y="7882"/>
                  </a:lnTo>
                  <a:lnTo>
                    <a:pt x="246058" y="29833"/>
                  </a:lnTo>
                  <a:lnTo>
                    <a:pt x="279538" y="63313"/>
                  </a:lnTo>
                  <a:lnTo>
                    <a:pt x="301489" y="105777"/>
                  </a:lnTo>
                  <a:lnTo>
                    <a:pt x="309372" y="154686"/>
                  </a:lnTo>
                  <a:lnTo>
                    <a:pt x="301489" y="203594"/>
                  </a:lnTo>
                  <a:lnTo>
                    <a:pt x="279538" y="246058"/>
                  </a:lnTo>
                  <a:lnTo>
                    <a:pt x="246058" y="279538"/>
                  </a:lnTo>
                  <a:lnTo>
                    <a:pt x="203594" y="301489"/>
                  </a:lnTo>
                  <a:lnTo>
                    <a:pt x="154686" y="309372"/>
                  </a:lnTo>
                  <a:lnTo>
                    <a:pt x="105777" y="301489"/>
                  </a:lnTo>
                  <a:lnTo>
                    <a:pt x="63313" y="279538"/>
                  </a:lnTo>
                  <a:lnTo>
                    <a:pt x="29833" y="246058"/>
                  </a:lnTo>
                  <a:lnTo>
                    <a:pt x="7882" y="203594"/>
                  </a:lnTo>
                  <a:lnTo>
                    <a:pt x="0" y="15468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57727" y="5367527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154686" y="0"/>
                  </a:moveTo>
                  <a:lnTo>
                    <a:pt x="105777" y="7851"/>
                  </a:lnTo>
                  <a:lnTo>
                    <a:pt x="63313" y="29711"/>
                  </a:lnTo>
                  <a:lnTo>
                    <a:pt x="29833" y="63038"/>
                  </a:lnTo>
                  <a:lnTo>
                    <a:pt x="7882" y="105290"/>
                  </a:lnTo>
                  <a:lnTo>
                    <a:pt x="0" y="153924"/>
                  </a:lnTo>
                  <a:lnTo>
                    <a:pt x="7882" y="202577"/>
                  </a:lnTo>
                  <a:lnTo>
                    <a:pt x="29833" y="244831"/>
                  </a:lnTo>
                  <a:lnTo>
                    <a:pt x="63313" y="278150"/>
                  </a:lnTo>
                  <a:lnTo>
                    <a:pt x="105777" y="300001"/>
                  </a:lnTo>
                  <a:lnTo>
                    <a:pt x="154686" y="307848"/>
                  </a:lnTo>
                  <a:lnTo>
                    <a:pt x="203594" y="300001"/>
                  </a:lnTo>
                  <a:lnTo>
                    <a:pt x="246058" y="278150"/>
                  </a:lnTo>
                  <a:lnTo>
                    <a:pt x="279538" y="244831"/>
                  </a:lnTo>
                  <a:lnTo>
                    <a:pt x="301489" y="202577"/>
                  </a:lnTo>
                  <a:lnTo>
                    <a:pt x="309372" y="153924"/>
                  </a:lnTo>
                  <a:lnTo>
                    <a:pt x="301489" y="105290"/>
                  </a:lnTo>
                  <a:lnTo>
                    <a:pt x="279538" y="63038"/>
                  </a:lnTo>
                  <a:lnTo>
                    <a:pt x="246058" y="29711"/>
                  </a:lnTo>
                  <a:lnTo>
                    <a:pt x="203594" y="7851"/>
                  </a:lnTo>
                  <a:lnTo>
                    <a:pt x="1546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57727" y="5367527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79" h="307975">
                  <a:moveTo>
                    <a:pt x="0" y="153924"/>
                  </a:moveTo>
                  <a:lnTo>
                    <a:pt x="7882" y="105290"/>
                  </a:lnTo>
                  <a:lnTo>
                    <a:pt x="29833" y="63038"/>
                  </a:lnTo>
                  <a:lnTo>
                    <a:pt x="63313" y="29711"/>
                  </a:lnTo>
                  <a:lnTo>
                    <a:pt x="105777" y="7851"/>
                  </a:lnTo>
                  <a:lnTo>
                    <a:pt x="154686" y="0"/>
                  </a:lnTo>
                  <a:lnTo>
                    <a:pt x="203594" y="7851"/>
                  </a:lnTo>
                  <a:lnTo>
                    <a:pt x="246058" y="29711"/>
                  </a:lnTo>
                  <a:lnTo>
                    <a:pt x="279538" y="63038"/>
                  </a:lnTo>
                  <a:lnTo>
                    <a:pt x="301489" y="105290"/>
                  </a:lnTo>
                  <a:lnTo>
                    <a:pt x="309372" y="153924"/>
                  </a:lnTo>
                  <a:lnTo>
                    <a:pt x="301489" y="202577"/>
                  </a:lnTo>
                  <a:lnTo>
                    <a:pt x="279538" y="244831"/>
                  </a:lnTo>
                  <a:lnTo>
                    <a:pt x="246058" y="278150"/>
                  </a:lnTo>
                  <a:lnTo>
                    <a:pt x="203594" y="300001"/>
                  </a:lnTo>
                  <a:lnTo>
                    <a:pt x="154686" y="307848"/>
                  </a:lnTo>
                  <a:lnTo>
                    <a:pt x="105777" y="300001"/>
                  </a:lnTo>
                  <a:lnTo>
                    <a:pt x="63313" y="278150"/>
                  </a:lnTo>
                  <a:lnTo>
                    <a:pt x="29833" y="244831"/>
                  </a:lnTo>
                  <a:lnTo>
                    <a:pt x="7882" y="202577"/>
                  </a:lnTo>
                  <a:lnTo>
                    <a:pt x="0" y="15392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51475" y="4451603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20" h="280670">
                  <a:moveTo>
                    <a:pt x="137160" y="0"/>
                  </a:moveTo>
                  <a:lnTo>
                    <a:pt x="93829" y="7144"/>
                  </a:lnTo>
                  <a:lnTo>
                    <a:pt x="56180" y="27041"/>
                  </a:lnTo>
                  <a:lnTo>
                    <a:pt x="26481" y="57387"/>
                  </a:lnTo>
                  <a:lnTo>
                    <a:pt x="6998" y="95877"/>
                  </a:lnTo>
                  <a:lnTo>
                    <a:pt x="0" y="140208"/>
                  </a:lnTo>
                  <a:lnTo>
                    <a:pt x="6998" y="184538"/>
                  </a:lnTo>
                  <a:lnTo>
                    <a:pt x="26481" y="223028"/>
                  </a:lnTo>
                  <a:lnTo>
                    <a:pt x="56180" y="253374"/>
                  </a:lnTo>
                  <a:lnTo>
                    <a:pt x="93829" y="273271"/>
                  </a:lnTo>
                  <a:lnTo>
                    <a:pt x="137160" y="280416"/>
                  </a:lnTo>
                  <a:lnTo>
                    <a:pt x="180490" y="273271"/>
                  </a:lnTo>
                  <a:lnTo>
                    <a:pt x="218139" y="253374"/>
                  </a:lnTo>
                  <a:lnTo>
                    <a:pt x="247838" y="223028"/>
                  </a:lnTo>
                  <a:lnTo>
                    <a:pt x="267321" y="184538"/>
                  </a:lnTo>
                  <a:lnTo>
                    <a:pt x="274320" y="140208"/>
                  </a:lnTo>
                  <a:lnTo>
                    <a:pt x="267321" y="95877"/>
                  </a:lnTo>
                  <a:lnTo>
                    <a:pt x="247838" y="57387"/>
                  </a:lnTo>
                  <a:lnTo>
                    <a:pt x="218139" y="27041"/>
                  </a:lnTo>
                  <a:lnTo>
                    <a:pt x="180490" y="71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51475" y="4451603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20" h="280670">
                  <a:moveTo>
                    <a:pt x="0" y="140208"/>
                  </a:moveTo>
                  <a:lnTo>
                    <a:pt x="6998" y="95877"/>
                  </a:lnTo>
                  <a:lnTo>
                    <a:pt x="26481" y="57387"/>
                  </a:lnTo>
                  <a:lnTo>
                    <a:pt x="56180" y="27041"/>
                  </a:lnTo>
                  <a:lnTo>
                    <a:pt x="93829" y="7144"/>
                  </a:lnTo>
                  <a:lnTo>
                    <a:pt x="137160" y="0"/>
                  </a:lnTo>
                  <a:lnTo>
                    <a:pt x="180490" y="7144"/>
                  </a:lnTo>
                  <a:lnTo>
                    <a:pt x="218139" y="27041"/>
                  </a:lnTo>
                  <a:lnTo>
                    <a:pt x="247838" y="57387"/>
                  </a:lnTo>
                  <a:lnTo>
                    <a:pt x="267321" y="95877"/>
                  </a:lnTo>
                  <a:lnTo>
                    <a:pt x="274320" y="140208"/>
                  </a:lnTo>
                  <a:lnTo>
                    <a:pt x="267321" y="184538"/>
                  </a:lnTo>
                  <a:lnTo>
                    <a:pt x="247838" y="223028"/>
                  </a:lnTo>
                  <a:lnTo>
                    <a:pt x="218139" y="253374"/>
                  </a:lnTo>
                  <a:lnTo>
                    <a:pt x="180490" y="273271"/>
                  </a:lnTo>
                  <a:lnTo>
                    <a:pt x="137160" y="280416"/>
                  </a:lnTo>
                  <a:lnTo>
                    <a:pt x="93829" y="273271"/>
                  </a:lnTo>
                  <a:lnTo>
                    <a:pt x="56180" y="253374"/>
                  </a:lnTo>
                  <a:lnTo>
                    <a:pt x="26481" y="223028"/>
                  </a:lnTo>
                  <a:lnTo>
                    <a:pt x="6998" y="184538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64052" y="4553203"/>
              <a:ext cx="1528445" cy="974090"/>
            </a:xfrm>
            <a:custGeom>
              <a:avLst/>
              <a:gdLst/>
              <a:ahLst/>
              <a:cxnLst/>
              <a:rect l="l" t="t" r="r" b="b"/>
              <a:pathLst>
                <a:path w="1528445" h="974089">
                  <a:moveTo>
                    <a:pt x="1476590" y="44577"/>
                  </a:moveTo>
                  <a:lnTo>
                    <a:pt x="1424686" y="44577"/>
                  </a:lnTo>
                  <a:lnTo>
                    <a:pt x="1412036" y="44577"/>
                  </a:lnTo>
                  <a:lnTo>
                    <a:pt x="1411732" y="76200"/>
                  </a:lnTo>
                  <a:lnTo>
                    <a:pt x="1476590" y="44577"/>
                  </a:lnTo>
                  <a:close/>
                </a:path>
                <a:path w="1528445" h="974089">
                  <a:moveTo>
                    <a:pt x="1488313" y="38862"/>
                  </a:moveTo>
                  <a:lnTo>
                    <a:pt x="1412494" y="0"/>
                  </a:lnTo>
                  <a:lnTo>
                    <a:pt x="1412163" y="31762"/>
                  </a:lnTo>
                  <a:lnTo>
                    <a:pt x="3048" y="18542"/>
                  </a:lnTo>
                  <a:lnTo>
                    <a:pt x="3048" y="31242"/>
                  </a:lnTo>
                  <a:lnTo>
                    <a:pt x="1412036" y="44462"/>
                  </a:lnTo>
                  <a:lnTo>
                    <a:pt x="1424686" y="44577"/>
                  </a:lnTo>
                  <a:lnTo>
                    <a:pt x="1476832" y="44462"/>
                  </a:lnTo>
                  <a:lnTo>
                    <a:pt x="1488313" y="38862"/>
                  </a:lnTo>
                  <a:close/>
                </a:path>
                <a:path w="1528445" h="974089">
                  <a:moveTo>
                    <a:pt x="1528318" y="137668"/>
                  </a:moveTo>
                  <a:lnTo>
                    <a:pt x="1445514" y="117983"/>
                  </a:lnTo>
                  <a:lnTo>
                    <a:pt x="1450746" y="140335"/>
                  </a:lnTo>
                  <a:lnTo>
                    <a:pt x="1443228" y="140589"/>
                  </a:lnTo>
                  <a:lnTo>
                    <a:pt x="1448333" y="149987"/>
                  </a:lnTo>
                  <a:lnTo>
                    <a:pt x="1651" y="490093"/>
                  </a:lnTo>
                  <a:lnTo>
                    <a:pt x="4445" y="502539"/>
                  </a:lnTo>
                  <a:lnTo>
                    <a:pt x="1454607" y="161531"/>
                  </a:lnTo>
                  <a:lnTo>
                    <a:pt x="1456550" y="165100"/>
                  </a:lnTo>
                  <a:lnTo>
                    <a:pt x="1457464" y="168998"/>
                  </a:lnTo>
                  <a:lnTo>
                    <a:pt x="0" y="962787"/>
                  </a:lnTo>
                  <a:lnTo>
                    <a:pt x="6096" y="973963"/>
                  </a:lnTo>
                  <a:lnTo>
                    <a:pt x="1460487" y="181851"/>
                  </a:lnTo>
                  <a:lnTo>
                    <a:pt x="1462913" y="192151"/>
                  </a:lnTo>
                  <a:lnTo>
                    <a:pt x="1468678" y="187350"/>
                  </a:lnTo>
                  <a:lnTo>
                    <a:pt x="1479677" y="207518"/>
                  </a:lnTo>
                  <a:lnTo>
                    <a:pt x="1511071" y="162433"/>
                  </a:lnTo>
                  <a:lnTo>
                    <a:pt x="1528318" y="137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51475" y="3979163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20" h="280670">
                  <a:moveTo>
                    <a:pt x="137160" y="0"/>
                  </a:moveTo>
                  <a:lnTo>
                    <a:pt x="93829" y="7144"/>
                  </a:lnTo>
                  <a:lnTo>
                    <a:pt x="56180" y="27041"/>
                  </a:lnTo>
                  <a:lnTo>
                    <a:pt x="26481" y="57387"/>
                  </a:lnTo>
                  <a:lnTo>
                    <a:pt x="6998" y="95877"/>
                  </a:lnTo>
                  <a:lnTo>
                    <a:pt x="0" y="140208"/>
                  </a:lnTo>
                  <a:lnTo>
                    <a:pt x="6998" y="184538"/>
                  </a:lnTo>
                  <a:lnTo>
                    <a:pt x="26481" y="223028"/>
                  </a:lnTo>
                  <a:lnTo>
                    <a:pt x="56180" y="253374"/>
                  </a:lnTo>
                  <a:lnTo>
                    <a:pt x="93829" y="273271"/>
                  </a:lnTo>
                  <a:lnTo>
                    <a:pt x="137160" y="280416"/>
                  </a:lnTo>
                  <a:lnTo>
                    <a:pt x="180490" y="273271"/>
                  </a:lnTo>
                  <a:lnTo>
                    <a:pt x="218139" y="253374"/>
                  </a:lnTo>
                  <a:lnTo>
                    <a:pt x="247838" y="223028"/>
                  </a:lnTo>
                  <a:lnTo>
                    <a:pt x="267321" y="184538"/>
                  </a:lnTo>
                  <a:lnTo>
                    <a:pt x="274320" y="140208"/>
                  </a:lnTo>
                  <a:lnTo>
                    <a:pt x="267321" y="95877"/>
                  </a:lnTo>
                  <a:lnTo>
                    <a:pt x="247838" y="57387"/>
                  </a:lnTo>
                  <a:lnTo>
                    <a:pt x="218139" y="27041"/>
                  </a:lnTo>
                  <a:lnTo>
                    <a:pt x="180490" y="71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51475" y="3979163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20" h="280670">
                  <a:moveTo>
                    <a:pt x="0" y="140208"/>
                  </a:moveTo>
                  <a:lnTo>
                    <a:pt x="6998" y="95877"/>
                  </a:lnTo>
                  <a:lnTo>
                    <a:pt x="26481" y="57387"/>
                  </a:lnTo>
                  <a:lnTo>
                    <a:pt x="56180" y="27041"/>
                  </a:lnTo>
                  <a:lnTo>
                    <a:pt x="93829" y="7144"/>
                  </a:lnTo>
                  <a:lnTo>
                    <a:pt x="137160" y="0"/>
                  </a:lnTo>
                  <a:lnTo>
                    <a:pt x="180490" y="7144"/>
                  </a:lnTo>
                  <a:lnTo>
                    <a:pt x="218139" y="27041"/>
                  </a:lnTo>
                  <a:lnTo>
                    <a:pt x="247838" y="57387"/>
                  </a:lnTo>
                  <a:lnTo>
                    <a:pt x="267321" y="95877"/>
                  </a:lnTo>
                  <a:lnTo>
                    <a:pt x="274320" y="140208"/>
                  </a:lnTo>
                  <a:lnTo>
                    <a:pt x="267321" y="184538"/>
                  </a:lnTo>
                  <a:lnTo>
                    <a:pt x="247838" y="223028"/>
                  </a:lnTo>
                  <a:lnTo>
                    <a:pt x="218139" y="253374"/>
                  </a:lnTo>
                  <a:lnTo>
                    <a:pt x="180490" y="273271"/>
                  </a:lnTo>
                  <a:lnTo>
                    <a:pt x="137160" y="280416"/>
                  </a:lnTo>
                  <a:lnTo>
                    <a:pt x="93829" y="273271"/>
                  </a:lnTo>
                  <a:lnTo>
                    <a:pt x="56180" y="253374"/>
                  </a:lnTo>
                  <a:lnTo>
                    <a:pt x="26481" y="223028"/>
                  </a:lnTo>
                  <a:lnTo>
                    <a:pt x="6998" y="184538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65067" y="4099560"/>
              <a:ext cx="1487805" cy="504825"/>
            </a:xfrm>
            <a:custGeom>
              <a:avLst/>
              <a:gdLst/>
              <a:ahLst/>
              <a:cxnLst/>
              <a:rect l="l" t="t" r="r" b="b"/>
              <a:pathLst>
                <a:path w="1487804" h="504825">
                  <a:moveTo>
                    <a:pt x="1412849" y="474453"/>
                  </a:moveTo>
                  <a:lnTo>
                    <a:pt x="1402969" y="504570"/>
                  </a:lnTo>
                  <a:lnTo>
                    <a:pt x="1487297" y="492125"/>
                  </a:lnTo>
                  <a:lnTo>
                    <a:pt x="1473435" y="478408"/>
                  </a:lnTo>
                  <a:lnTo>
                    <a:pt x="1424940" y="478408"/>
                  </a:lnTo>
                  <a:lnTo>
                    <a:pt x="1412849" y="474453"/>
                  </a:lnTo>
                  <a:close/>
                </a:path>
                <a:path w="1487804" h="504825">
                  <a:moveTo>
                    <a:pt x="1416806" y="462393"/>
                  </a:moveTo>
                  <a:lnTo>
                    <a:pt x="1412849" y="474453"/>
                  </a:lnTo>
                  <a:lnTo>
                    <a:pt x="1424940" y="478408"/>
                  </a:lnTo>
                  <a:lnTo>
                    <a:pt x="1428877" y="466344"/>
                  </a:lnTo>
                  <a:lnTo>
                    <a:pt x="1416806" y="462393"/>
                  </a:lnTo>
                  <a:close/>
                </a:path>
                <a:path w="1487804" h="504825">
                  <a:moveTo>
                    <a:pt x="1426718" y="432181"/>
                  </a:moveTo>
                  <a:lnTo>
                    <a:pt x="1416806" y="462393"/>
                  </a:lnTo>
                  <a:lnTo>
                    <a:pt x="1428877" y="466344"/>
                  </a:lnTo>
                  <a:lnTo>
                    <a:pt x="1424940" y="478408"/>
                  </a:lnTo>
                  <a:lnTo>
                    <a:pt x="1473435" y="478408"/>
                  </a:lnTo>
                  <a:lnTo>
                    <a:pt x="1426718" y="432181"/>
                  </a:lnTo>
                  <a:close/>
                </a:path>
                <a:path w="1487804" h="504825">
                  <a:moveTo>
                    <a:pt x="4064" y="0"/>
                  </a:moveTo>
                  <a:lnTo>
                    <a:pt x="0" y="12191"/>
                  </a:lnTo>
                  <a:lnTo>
                    <a:pt x="1412849" y="474453"/>
                  </a:lnTo>
                  <a:lnTo>
                    <a:pt x="1416806" y="462393"/>
                  </a:lnTo>
                  <a:lnTo>
                    <a:pt x="4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51475" y="3506723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20" h="281939">
                  <a:moveTo>
                    <a:pt x="137160" y="0"/>
                  </a:moveTo>
                  <a:lnTo>
                    <a:pt x="93829" y="7187"/>
                  </a:lnTo>
                  <a:lnTo>
                    <a:pt x="56180" y="27200"/>
                  </a:lnTo>
                  <a:lnTo>
                    <a:pt x="26481" y="57716"/>
                  </a:lnTo>
                  <a:lnTo>
                    <a:pt x="6998" y="96414"/>
                  </a:lnTo>
                  <a:lnTo>
                    <a:pt x="0" y="140969"/>
                  </a:lnTo>
                  <a:lnTo>
                    <a:pt x="6998" y="185525"/>
                  </a:lnTo>
                  <a:lnTo>
                    <a:pt x="26481" y="224223"/>
                  </a:lnTo>
                  <a:lnTo>
                    <a:pt x="56180" y="254739"/>
                  </a:lnTo>
                  <a:lnTo>
                    <a:pt x="93829" y="274752"/>
                  </a:lnTo>
                  <a:lnTo>
                    <a:pt x="137160" y="281939"/>
                  </a:lnTo>
                  <a:lnTo>
                    <a:pt x="180490" y="274752"/>
                  </a:lnTo>
                  <a:lnTo>
                    <a:pt x="218139" y="254739"/>
                  </a:lnTo>
                  <a:lnTo>
                    <a:pt x="247838" y="224223"/>
                  </a:lnTo>
                  <a:lnTo>
                    <a:pt x="267321" y="185525"/>
                  </a:lnTo>
                  <a:lnTo>
                    <a:pt x="274320" y="140969"/>
                  </a:lnTo>
                  <a:lnTo>
                    <a:pt x="267321" y="96414"/>
                  </a:lnTo>
                  <a:lnTo>
                    <a:pt x="247838" y="57716"/>
                  </a:lnTo>
                  <a:lnTo>
                    <a:pt x="218139" y="27200"/>
                  </a:lnTo>
                  <a:lnTo>
                    <a:pt x="180490" y="7187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951475" y="3506723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20" h="281939">
                  <a:moveTo>
                    <a:pt x="0" y="140969"/>
                  </a:moveTo>
                  <a:lnTo>
                    <a:pt x="6998" y="96414"/>
                  </a:lnTo>
                  <a:lnTo>
                    <a:pt x="26481" y="57716"/>
                  </a:lnTo>
                  <a:lnTo>
                    <a:pt x="56180" y="27200"/>
                  </a:lnTo>
                  <a:lnTo>
                    <a:pt x="93829" y="7187"/>
                  </a:lnTo>
                  <a:lnTo>
                    <a:pt x="137160" y="0"/>
                  </a:lnTo>
                  <a:lnTo>
                    <a:pt x="180490" y="7187"/>
                  </a:lnTo>
                  <a:lnTo>
                    <a:pt x="218139" y="27200"/>
                  </a:lnTo>
                  <a:lnTo>
                    <a:pt x="247838" y="57716"/>
                  </a:lnTo>
                  <a:lnTo>
                    <a:pt x="267321" y="96414"/>
                  </a:lnTo>
                  <a:lnTo>
                    <a:pt x="274320" y="140969"/>
                  </a:lnTo>
                  <a:lnTo>
                    <a:pt x="267321" y="185525"/>
                  </a:lnTo>
                  <a:lnTo>
                    <a:pt x="247838" y="224223"/>
                  </a:lnTo>
                  <a:lnTo>
                    <a:pt x="218139" y="254739"/>
                  </a:lnTo>
                  <a:lnTo>
                    <a:pt x="180490" y="274752"/>
                  </a:lnTo>
                  <a:lnTo>
                    <a:pt x="137160" y="281939"/>
                  </a:lnTo>
                  <a:lnTo>
                    <a:pt x="93829" y="274752"/>
                  </a:lnTo>
                  <a:lnTo>
                    <a:pt x="56180" y="254739"/>
                  </a:lnTo>
                  <a:lnTo>
                    <a:pt x="26481" y="224223"/>
                  </a:lnTo>
                  <a:lnTo>
                    <a:pt x="6998" y="185525"/>
                  </a:lnTo>
                  <a:lnTo>
                    <a:pt x="0" y="14096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63670" y="3627881"/>
              <a:ext cx="1489075" cy="963294"/>
            </a:xfrm>
            <a:custGeom>
              <a:avLst/>
              <a:gdLst/>
              <a:ahLst/>
              <a:cxnLst/>
              <a:rect l="l" t="t" r="r" b="b"/>
              <a:pathLst>
                <a:path w="1489075" h="963295">
                  <a:moveTo>
                    <a:pt x="1421214" y="927304"/>
                  </a:moveTo>
                  <a:lnTo>
                    <a:pt x="1403984" y="954024"/>
                  </a:lnTo>
                  <a:lnTo>
                    <a:pt x="1488693" y="963295"/>
                  </a:lnTo>
                  <a:lnTo>
                    <a:pt x="1471455" y="934212"/>
                  </a:lnTo>
                  <a:lnTo>
                    <a:pt x="1431925" y="934212"/>
                  </a:lnTo>
                  <a:lnTo>
                    <a:pt x="1421214" y="927304"/>
                  </a:lnTo>
                  <a:close/>
                </a:path>
                <a:path w="1489075" h="963295">
                  <a:moveTo>
                    <a:pt x="1428087" y="916646"/>
                  </a:moveTo>
                  <a:lnTo>
                    <a:pt x="1421214" y="927304"/>
                  </a:lnTo>
                  <a:lnTo>
                    <a:pt x="1431925" y="934212"/>
                  </a:lnTo>
                  <a:lnTo>
                    <a:pt x="1438782" y="923544"/>
                  </a:lnTo>
                  <a:lnTo>
                    <a:pt x="1428087" y="916646"/>
                  </a:lnTo>
                  <a:close/>
                </a:path>
                <a:path w="1489075" h="963295">
                  <a:moveTo>
                    <a:pt x="1445259" y="890016"/>
                  </a:moveTo>
                  <a:lnTo>
                    <a:pt x="1428087" y="916646"/>
                  </a:lnTo>
                  <a:lnTo>
                    <a:pt x="1438782" y="923544"/>
                  </a:lnTo>
                  <a:lnTo>
                    <a:pt x="1431925" y="934212"/>
                  </a:lnTo>
                  <a:lnTo>
                    <a:pt x="1471455" y="934212"/>
                  </a:lnTo>
                  <a:lnTo>
                    <a:pt x="1445259" y="890016"/>
                  </a:lnTo>
                  <a:close/>
                </a:path>
                <a:path w="1489075" h="963295">
                  <a:moveTo>
                    <a:pt x="6857" y="0"/>
                  </a:moveTo>
                  <a:lnTo>
                    <a:pt x="0" y="10668"/>
                  </a:lnTo>
                  <a:lnTo>
                    <a:pt x="1421214" y="927304"/>
                  </a:lnTo>
                  <a:lnTo>
                    <a:pt x="1428087" y="916646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51475" y="3034283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20" h="281939">
                  <a:moveTo>
                    <a:pt x="137160" y="0"/>
                  </a:moveTo>
                  <a:lnTo>
                    <a:pt x="93829" y="7187"/>
                  </a:lnTo>
                  <a:lnTo>
                    <a:pt x="56180" y="27200"/>
                  </a:lnTo>
                  <a:lnTo>
                    <a:pt x="26481" y="57716"/>
                  </a:lnTo>
                  <a:lnTo>
                    <a:pt x="6998" y="96414"/>
                  </a:lnTo>
                  <a:lnTo>
                    <a:pt x="0" y="140969"/>
                  </a:lnTo>
                  <a:lnTo>
                    <a:pt x="6998" y="185525"/>
                  </a:lnTo>
                  <a:lnTo>
                    <a:pt x="26481" y="224223"/>
                  </a:lnTo>
                  <a:lnTo>
                    <a:pt x="56180" y="254739"/>
                  </a:lnTo>
                  <a:lnTo>
                    <a:pt x="93829" y="274752"/>
                  </a:lnTo>
                  <a:lnTo>
                    <a:pt x="137160" y="281939"/>
                  </a:lnTo>
                  <a:lnTo>
                    <a:pt x="180490" y="274752"/>
                  </a:lnTo>
                  <a:lnTo>
                    <a:pt x="218139" y="254739"/>
                  </a:lnTo>
                  <a:lnTo>
                    <a:pt x="247838" y="224223"/>
                  </a:lnTo>
                  <a:lnTo>
                    <a:pt x="267321" y="185525"/>
                  </a:lnTo>
                  <a:lnTo>
                    <a:pt x="274320" y="140969"/>
                  </a:lnTo>
                  <a:lnTo>
                    <a:pt x="267321" y="96414"/>
                  </a:lnTo>
                  <a:lnTo>
                    <a:pt x="247838" y="57716"/>
                  </a:lnTo>
                  <a:lnTo>
                    <a:pt x="218139" y="27200"/>
                  </a:lnTo>
                  <a:lnTo>
                    <a:pt x="180490" y="7187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951475" y="3034283"/>
              <a:ext cx="274320" cy="281940"/>
            </a:xfrm>
            <a:custGeom>
              <a:avLst/>
              <a:gdLst/>
              <a:ahLst/>
              <a:cxnLst/>
              <a:rect l="l" t="t" r="r" b="b"/>
              <a:pathLst>
                <a:path w="274320" h="281939">
                  <a:moveTo>
                    <a:pt x="0" y="140969"/>
                  </a:moveTo>
                  <a:lnTo>
                    <a:pt x="6998" y="96414"/>
                  </a:lnTo>
                  <a:lnTo>
                    <a:pt x="26481" y="57716"/>
                  </a:lnTo>
                  <a:lnTo>
                    <a:pt x="56180" y="27200"/>
                  </a:lnTo>
                  <a:lnTo>
                    <a:pt x="93829" y="7187"/>
                  </a:lnTo>
                  <a:lnTo>
                    <a:pt x="137160" y="0"/>
                  </a:lnTo>
                  <a:lnTo>
                    <a:pt x="180490" y="7187"/>
                  </a:lnTo>
                  <a:lnTo>
                    <a:pt x="218139" y="27200"/>
                  </a:lnTo>
                  <a:lnTo>
                    <a:pt x="247838" y="57716"/>
                  </a:lnTo>
                  <a:lnTo>
                    <a:pt x="267321" y="96414"/>
                  </a:lnTo>
                  <a:lnTo>
                    <a:pt x="274320" y="140969"/>
                  </a:lnTo>
                  <a:lnTo>
                    <a:pt x="267321" y="185525"/>
                  </a:lnTo>
                  <a:lnTo>
                    <a:pt x="247838" y="224223"/>
                  </a:lnTo>
                  <a:lnTo>
                    <a:pt x="218139" y="254739"/>
                  </a:lnTo>
                  <a:lnTo>
                    <a:pt x="180490" y="274752"/>
                  </a:lnTo>
                  <a:lnTo>
                    <a:pt x="137160" y="281939"/>
                  </a:lnTo>
                  <a:lnTo>
                    <a:pt x="93829" y="274752"/>
                  </a:lnTo>
                  <a:lnTo>
                    <a:pt x="56180" y="254739"/>
                  </a:lnTo>
                  <a:lnTo>
                    <a:pt x="26481" y="224223"/>
                  </a:lnTo>
                  <a:lnTo>
                    <a:pt x="6998" y="185525"/>
                  </a:lnTo>
                  <a:lnTo>
                    <a:pt x="0" y="14096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61766" y="2211831"/>
              <a:ext cx="1530985" cy="3314700"/>
            </a:xfrm>
            <a:custGeom>
              <a:avLst/>
              <a:gdLst/>
              <a:ahLst/>
              <a:cxnLst/>
              <a:rect l="l" t="t" r="r" b="b"/>
              <a:pathLst>
                <a:path w="1530985" h="3314700">
                  <a:moveTo>
                    <a:pt x="1530604" y="864235"/>
                  </a:moveTo>
                  <a:lnTo>
                    <a:pt x="1513293" y="838581"/>
                  </a:lnTo>
                  <a:lnTo>
                    <a:pt x="1482979" y="793623"/>
                  </a:lnTo>
                  <a:lnTo>
                    <a:pt x="1471650" y="813701"/>
                  </a:lnTo>
                  <a:lnTo>
                    <a:pt x="1466215" y="808990"/>
                  </a:lnTo>
                  <a:lnTo>
                    <a:pt x="1463611" y="819226"/>
                  </a:lnTo>
                  <a:lnTo>
                    <a:pt x="1460373" y="817410"/>
                  </a:lnTo>
                  <a:lnTo>
                    <a:pt x="1460373" y="831951"/>
                  </a:lnTo>
                  <a:lnTo>
                    <a:pt x="1459560" y="835139"/>
                  </a:lnTo>
                  <a:lnTo>
                    <a:pt x="1457109" y="839482"/>
                  </a:lnTo>
                  <a:lnTo>
                    <a:pt x="771880" y="665822"/>
                  </a:lnTo>
                  <a:lnTo>
                    <a:pt x="744550" y="641985"/>
                  </a:lnTo>
                  <a:lnTo>
                    <a:pt x="744550" y="658901"/>
                  </a:lnTo>
                  <a:lnTo>
                    <a:pt x="517766" y="601421"/>
                  </a:lnTo>
                  <a:lnTo>
                    <a:pt x="496646" y="576465"/>
                  </a:lnTo>
                  <a:lnTo>
                    <a:pt x="496646" y="596074"/>
                  </a:lnTo>
                  <a:lnTo>
                    <a:pt x="391020" y="569302"/>
                  </a:lnTo>
                  <a:lnTo>
                    <a:pt x="74091" y="96634"/>
                  </a:lnTo>
                  <a:lnTo>
                    <a:pt x="496646" y="596074"/>
                  </a:lnTo>
                  <a:lnTo>
                    <a:pt x="496646" y="576465"/>
                  </a:lnTo>
                  <a:lnTo>
                    <a:pt x="64236" y="65468"/>
                  </a:lnTo>
                  <a:lnTo>
                    <a:pt x="744550" y="658901"/>
                  </a:lnTo>
                  <a:lnTo>
                    <a:pt x="744550" y="641985"/>
                  </a:lnTo>
                  <a:lnTo>
                    <a:pt x="56565" y="41808"/>
                  </a:lnTo>
                  <a:lnTo>
                    <a:pt x="1460373" y="831951"/>
                  </a:lnTo>
                  <a:lnTo>
                    <a:pt x="1460373" y="817410"/>
                  </a:lnTo>
                  <a:lnTo>
                    <a:pt x="8509" y="0"/>
                  </a:lnTo>
                  <a:lnTo>
                    <a:pt x="5334" y="5588"/>
                  </a:lnTo>
                  <a:lnTo>
                    <a:pt x="0" y="9144"/>
                  </a:lnTo>
                  <a:lnTo>
                    <a:pt x="372465" y="564603"/>
                  </a:lnTo>
                  <a:lnTo>
                    <a:pt x="6858" y="471932"/>
                  </a:lnTo>
                  <a:lnTo>
                    <a:pt x="5334" y="478028"/>
                  </a:lnTo>
                  <a:lnTo>
                    <a:pt x="508" y="482092"/>
                  </a:lnTo>
                  <a:lnTo>
                    <a:pt x="1143" y="482854"/>
                  </a:lnTo>
                  <a:lnTo>
                    <a:pt x="393230" y="946238"/>
                  </a:lnTo>
                  <a:lnTo>
                    <a:pt x="5334" y="942594"/>
                  </a:lnTo>
                  <a:lnTo>
                    <a:pt x="5334" y="948944"/>
                  </a:lnTo>
                  <a:lnTo>
                    <a:pt x="1143" y="953770"/>
                  </a:lnTo>
                  <a:lnTo>
                    <a:pt x="393382" y="1295933"/>
                  </a:lnTo>
                  <a:lnTo>
                    <a:pt x="7073" y="1415059"/>
                  </a:lnTo>
                  <a:lnTo>
                    <a:pt x="5334" y="1415034"/>
                  </a:lnTo>
                  <a:lnTo>
                    <a:pt x="5334" y="1415592"/>
                  </a:lnTo>
                  <a:lnTo>
                    <a:pt x="3429" y="1416177"/>
                  </a:lnTo>
                  <a:lnTo>
                    <a:pt x="5194" y="1421790"/>
                  </a:lnTo>
                  <a:lnTo>
                    <a:pt x="3302" y="1427480"/>
                  </a:lnTo>
                  <a:lnTo>
                    <a:pt x="486257" y="1585518"/>
                  </a:lnTo>
                  <a:lnTo>
                    <a:pt x="5613" y="1886419"/>
                  </a:lnTo>
                  <a:lnTo>
                    <a:pt x="3429" y="1887093"/>
                  </a:lnTo>
                  <a:lnTo>
                    <a:pt x="3606" y="1887677"/>
                  </a:lnTo>
                  <a:lnTo>
                    <a:pt x="1905" y="1888744"/>
                  </a:lnTo>
                  <a:lnTo>
                    <a:pt x="5334" y="1894166"/>
                  </a:lnTo>
                  <a:lnTo>
                    <a:pt x="5334" y="1900174"/>
                  </a:lnTo>
                  <a:lnTo>
                    <a:pt x="535114" y="1905152"/>
                  </a:lnTo>
                  <a:lnTo>
                    <a:pt x="1270" y="2361057"/>
                  </a:lnTo>
                  <a:lnTo>
                    <a:pt x="4546" y="2364956"/>
                  </a:lnTo>
                  <a:lnTo>
                    <a:pt x="5956" y="2367546"/>
                  </a:lnTo>
                  <a:lnTo>
                    <a:pt x="7239" y="2371598"/>
                  </a:lnTo>
                  <a:lnTo>
                    <a:pt x="8039" y="2371356"/>
                  </a:lnTo>
                  <a:lnTo>
                    <a:pt x="8382" y="2371979"/>
                  </a:lnTo>
                  <a:lnTo>
                    <a:pt x="11480" y="2370290"/>
                  </a:lnTo>
                  <a:lnTo>
                    <a:pt x="538594" y="2207755"/>
                  </a:lnTo>
                  <a:lnTo>
                    <a:pt x="508" y="2833751"/>
                  </a:lnTo>
                  <a:lnTo>
                    <a:pt x="3987" y="2836735"/>
                  </a:lnTo>
                  <a:lnTo>
                    <a:pt x="6908" y="2840215"/>
                  </a:lnTo>
                  <a:lnTo>
                    <a:pt x="8382" y="2842895"/>
                  </a:lnTo>
                  <a:lnTo>
                    <a:pt x="8928" y="2842603"/>
                  </a:lnTo>
                  <a:lnTo>
                    <a:pt x="9398" y="2843149"/>
                  </a:lnTo>
                  <a:lnTo>
                    <a:pt x="12001" y="2840926"/>
                  </a:lnTo>
                  <a:lnTo>
                    <a:pt x="494487" y="2578150"/>
                  </a:lnTo>
                  <a:lnTo>
                    <a:pt x="1625" y="3304108"/>
                  </a:lnTo>
                  <a:lnTo>
                    <a:pt x="1270" y="3304413"/>
                  </a:lnTo>
                  <a:lnTo>
                    <a:pt x="127" y="3306318"/>
                  </a:lnTo>
                  <a:lnTo>
                    <a:pt x="2743" y="3308121"/>
                  </a:lnTo>
                  <a:lnTo>
                    <a:pt x="8585" y="3313112"/>
                  </a:lnTo>
                  <a:lnTo>
                    <a:pt x="9398" y="3314065"/>
                  </a:lnTo>
                  <a:lnTo>
                    <a:pt x="9550" y="3313938"/>
                  </a:lnTo>
                  <a:lnTo>
                    <a:pt x="10160" y="3314446"/>
                  </a:lnTo>
                  <a:lnTo>
                    <a:pt x="13487" y="3310572"/>
                  </a:lnTo>
                  <a:lnTo>
                    <a:pt x="1372527" y="2150059"/>
                  </a:lnTo>
                  <a:lnTo>
                    <a:pt x="1466151" y="2231694"/>
                  </a:lnTo>
                  <a:lnTo>
                    <a:pt x="1456563" y="2238121"/>
                  </a:lnTo>
                  <a:lnTo>
                    <a:pt x="1460423" y="2240318"/>
                  </a:lnTo>
                  <a:lnTo>
                    <a:pt x="1452372" y="2247138"/>
                  </a:lnTo>
                  <a:lnTo>
                    <a:pt x="1456321" y="2248839"/>
                  </a:lnTo>
                  <a:lnTo>
                    <a:pt x="1448181" y="2258187"/>
                  </a:lnTo>
                  <a:lnTo>
                    <a:pt x="1523860" y="2277783"/>
                  </a:lnTo>
                  <a:lnTo>
                    <a:pt x="1530604" y="2280666"/>
                  </a:lnTo>
                  <a:lnTo>
                    <a:pt x="1530451" y="2280081"/>
                  </a:lnTo>
                  <a:lnTo>
                    <a:pt x="1530604" y="2280158"/>
                  </a:lnTo>
                  <a:lnTo>
                    <a:pt x="1530515" y="2279510"/>
                  </a:lnTo>
                  <a:lnTo>
                    <a:pt x="1530477" y="2279243"/>
                  </a:lnTo>
                  <a:lnTo>
                    <a:pt x="1524317" y="2231009"/>
                  </a:lnTo>
                  <a:lnTo>
                    <a:pt x="1519809" y="2195703"/>
                  </a:lnTo>
                  <a:lnTo>
                    <a:pt x="1511376" y="2201354"/>
                  </a:lnTo>
                  <a:lnTo>
                    <a:pt x="1510538" y="2197862"/>
                  </a:lnTo>
                  <a:lnTo>
                    <a:pt x="1500505" y="2206358"/>
                  </a:lnTo>
                  <a:lnTo>
                    <a:pt x="1498219" y="2200783"/>
                  </a:lnTo>
                  <a:lnTo>
                    <a:pt x="1490738" y="2209355"/>
                  </a:lnTo>
                  <a:lnTo>
                    <a:pt x="1468412" y="2176081"/>
                  </a:lnTo>
                  <a:lnTo>
                    <a:pt x="1468412" y="2216924"/>
                  </a:lnTo>
                  <a:lnTo>
                    <a:pt x="1382229" y="2141766"/>
                  </a:lnTo>
                  <a:lnTo>
                    <a:pt x="1395323" y="2130577"/>
                  </a:lnTo>
                  <a:lnTo>
                    <a:pt x="1468412" y="2216924"/>
                  </a:lnTo>
                  <a:lnTo>
                    <a:pt x="1468412" y="2176081"/>
                  </a:lnTo>
                  <a:lnTo>
                    <a:pt x="1463078" y="2168131"/>
                  </a:lnTo>
                  <a:lnTo>
                    <a:pt x="1463078" y="2190940"/>
                  </a:lnTo>
                  <a:lnTo>
                    <a:pt x="1404988" y="2122335"/>
                  </a:lnTo>
                  <a:lnTo>
                    <a:pt x="1412646" y="2115794"/>
                  </a:lnTo>
                  <a:lnTo>
                    <a:pt x="1463078" y="2190940"/>
                  </a:lnTo>
                  <a:lnTo>
                    <a:pt x="1463078" y="2168131"/>
                  </a:lnTo>
                  <a:lnTo>
                    <a:pt x="1422387" y="2107476"/>
                  </a:lnTo>
                  <a:lnTo>
                    <a:pt x="1474571" y="2062911"/>
                  </a:lnTo>
                  <a:lnTo>
                    <a:pt x="1481963" y="2076450"/>
                  </a:lnTo>
                  <a:lnTo>
                    <a:pt x="1485595" y="2071230"/>
                  </a:lnTo>
                  <a:lnTo>
                    <a:pt x="1497457" y="2085086"/>
                  </a:lnTo>
                  <a:lnTo>
                    <a:pt x="1515198" y="2043049"/>
                  </a:lnTo>
                  <a:lnTo>
                    <a:pt x="1530604" y="2006600"/>
                  </a:lnTo>
                  <a:lnTo>
                    <a:pt x="1468361" y="2008746"/>
                  </a:lnTo>
                  <a:lnTo>
                    <a:pt x="1468361" y="2051507"/>
                  </a:lnTo>
                  <a:lnTo>
                    <a:pt x="1415262" y="2096858"/>
                  </a:lnTo>
                  <a:lnTo>
                    <a:pt x="1405521" y="2082317"/>
                  </a:lnTo>
                  <a:lnTo>
                    <a:pt x="1405521" y="2105177"/>
                  </a:lnTo>
                  <a:lnTo>
                    <a:pt x="1396784" y="2112645"/>
                  </a:lnTo>
                  <a:lnTo>
                    <a:pt x="1387132" y="2101240"/>
                  </a:lnTo>
                  <a:lnTo>
                    <a:pt x="1387132" y="2120887"/>
                  </a:lnTo>
                  <a:lnTo>
                    <a:pt x="1372565" y="2133333"/>
                  </a:lnTo>
                  <a:lnTo>
                    <a:pt x="1362849" y="2124862"/>
                  </a:lnTo>
                  <a:lnTo>
                    <a:pt x="1362849" y="2141613"/>
                  </a:lnTo>
                  <a:lnTo>
                    <a:pt x="67106" y="3248190"/>
                  </a:lnTo>
                  <a:lnTo>
                    <a:pt x="773709" y="2426081"/>
                  </a:lnTo>
                  <a:lnTo>
                    <a:pt x="1337157" y="2119198"/>
                  </a:lnTo>
                  <a:lnTo>
                    <a:pt x="1362849" y="2141613"/>
                  </a:lnTo>
                  <a:lnTo>
                    <a:pt x="1362849" y="2124862"/>
                  </a:lnTo>
                  <a:lnTo>
                    <a:pt x="1348994" y="2112759"/>
                  </a:lnTo>
                  <a:lnTo>
                    <a:pt x="1370393" y="2101100"/>
                  </a:lnTo>
                  <a:lnTo>
                    <a:pt x="1387132" y="2120887"/>
                  </a:lnTo>
                  <a:lnTo>
                    <a:pt x="1387132" y="2101240"/>
                  </a:lnTo>
                  <a:lnTo>
                    <a:pt x="1381772" y="2094903"/>
                  </a:lnTo>
                  <a:lnTo>
                    <a:pt x="1394129" y="2088172"/>
                  </a:lnTo>
                  <a:lnTo>
                    <a:pt x="1405521" y="2105177"/>
                  </a:lnTo>
                  <a:lnTo>
                    <a:pt x="1405521" y="2082317"/>
                  </a:lnTo>
                  <a:lnTo>
                    <a:pt x="1405356" y="2082063"/>
                  </a:lnTo>
                  <a:lnTo>
                    <a:pt x="1466405" y="2048802"/>
                  </a:lnTo>
                  <a:lnTo>
                    <a:pt x="1467739" y="2050364"/>
                  </a:lnTo>
                  <a:lnTo>
                    <a:pt x="1468361" y="2051507"/>
                  </a:lnTo>
                  <a:lnTo>
                    <a:pt x="1468361" y="2008746"/>
                  </a:lnTo>
                  <a:lnTo>
                    <a:pt x="1445514" y="2009521"/>
                  </a:lnTo>
                  <a:lnTo>
                    <a:pt x="1454251" y="2025599"/>
                  </a:lnTo>
                  <a:lnTo>
                    <a:pt x="1447927" y="2027174"/>
                  </a:lnTo>
                  <a:lnTo>
                    <a:pt x="1457960" y="2038921"/>
                  </a:lnTo>
                  <a:lnTo>
                    <a:pt x="1398231" y="2071446"/>
                  </a:lnTo>
                  <a:lnTo>
                    <a:pt x="1387017" y="2054733"/>
                  </a:lnTo>
                  <a:lnTo>
                    <a:pt x="1387017" y="2077554"/>
                  </a:lnTo>
                  <a:lnTo>
                    <a:pt x="1373378" y="2084971"/>
                  </a:lnTo>
                  <a:lnTo>
                    <a:pt x="1361986" y="2071522"/>
                  </a:lnTo>
                  <a:lnTo>
                    <a:pt x="1361986" y="2091182"/>
                  </a:lnTo>
                  <a:lnTo>
                    <a:pt x="1338757" y="2103831"/>
                  </a:lnTo>
                  <a:lnTo>
                    <a:pt x="1326934" y="2093518"/>
                  </a:lnTo>
                  <a:lnTo>
                    <a:pt x="1326934" y="2110282"/>
                  </a:lnTo>
                  <a:lnTo>
                    <a:pt x="797115" y="2398839"/>
                  </a:lnTo>
                  <a:lnTo>
                    <a:pt x="1113815" y="2030374"/>
                  </a:lnTo>
                  <a:lnTo>
                    <a:pt x="1203591" y="2002688"/>
                  </a:lnTo>
                  <a:lnTo>
                    <a:pt x="1326934" y="2110282"/>
                  </a:lnTo>
                  <a:lnTo>
                    <a:pt x="1326934" y="2093518"/>
                  </a:lnTo>
                  <a:lnTo>
                    <a:pt x="1217803" y="1998306"/>
                  </a:lnTo>
                  <a:lnTo>
                    <a:pt x="1269834" y="1982266"/>
                  </a:lnTo>
                  <a:lnTo>
                    <a:pt x="1361986" y="2091182"/>
                  </a:lnTo>
                  <a:lnTo>
                    <a:pt x="1361986" y="2071522"/>
                  </a:lnTo>
                  <a:lnTo>
                    <a:pt x="1283017" y="1978202"/>
                  </a:lnTo>
                  <a:lnTo>
                    <a:pt x="1313980" y="1968652"/>
                  </a:lnTo>
                  <a:lnTo>
                    <a:pt x="1387017" y="2077554"/>
                  </a:lnTo>
                  <a:lnTo>
                    <a:pt x="1387017" y="2054733"/>
                  </a:lnTo>
                  <a:lnTo>
                    <a:pt x="1326680" y="1964740"/>
                  </a:lnTo>
                  <a:lnTo>
                    <a:pt x="1414081" y="1937778"/>
                  </a:lnTo>
                  <a:lnTo>
                    <a:pt x="1414018" y="1945132"/>
                  </a:lnTo>
                  <a:lnTo>
                    <a:pt x="1421333" y="1941563"/>
                  </a:lnTo>
                  <a:lnTo>
                    <a:pt x="1429004" y="1966341"/>
                  </a:lnTo>
                  <a:lnTo>
                    <a:pt x="1477289" y="1920240"/>
                  </a:lnTo>
                  <a:lnTo>
                    <a:pt x="1490052" y="1908060"/>
                  </a:lnTo>
                  <a:lnTo>
                    <a:pt x="1490599" y="1907794"/>
                  </a:lnTo>
                  <a:lnTo>
                    <a:pt x="1490421" y="1907717"/>
                  </a:lnTo>
                  <a:lnTo>
                    <a:pt x="1490599" y="1907540"/>
                  </a:lnTo>
                  <a:lnTo>
                    <a:pt x="1490192" y="1907476"/>
                  </a:lnTo>
                  <a:lnTo>
                    <a:pt x="1490599" y="1907413"/>
                  </a:lnTo>
                  <a:lnTo>
                    <a:pt x="1476730" y="1893697"/>
                  </a:lnTo>
                  <a:lnTo>
                    <a:pt x="1430020" y="1847469"/>
                  </a:lnTo>
                  <a:lnTo>
                    <a:pt x="1421790" y="1872538"/>
                  </a:lnTo>
                  <a:lnTo>
                    <a:pt x="1414780" y="1868932"/>
                  </a:lnTo>
                  <a:lnTo>
                    <a:pt x="1414703" y="1875929"/>
                  </a:lnTo>
                  <a:lnTo>
                    <a:pt x="1414564" y="1875891"/>
                  </a:lnTo>
                  <a:lnTo>
                    <a:pt x="1414564" y="1889239"/>
                  </a:lnTo>
                  <a:lnTo>
                    <a:pt x="1414500" y="1894751"/>
                  </a:lnTo>
                  <a:lnTo>
                    <a:pt x="1414449" y="1894890"/>
                  </a:lnTo>
                  <a:lnTo>
                    <a:pt x="1414272" y="1894865"/>
                  </a:lnTo>
                  <a:lnTo>
                    <a:pt x="1414272" y="1918690"/>
                  </a:lnTo>
                  <a:lnTo>
                    <a:pt x="1414208" y="1924507"/>
                  </a:lnTo>
                  <a:lnTo>
                    <a:pt x="1319314" y="1953768"/>
                  </a:lnTo>
                  <a:lnTo>
                    <a:pt x="1306614" y="1934819"/>
                  </a:lnTo>
                  <a:lnTo>
                    <a:pt x="1306614" y="1957679"/>
                  </a:lnTo>
                  <a:lnTo>
                    <a:pt x="1274127" y="1967699"/>
                  </a:lnTo>
                  <a:lnTo>
                    <a:pt x="1260944" y="1952129"/>
                  </a:lnTo>
                  <a:lnTo>
                    <a:pt x="1260944" y="1971763"/>
                  </a:lnTo>
                  <a:lnTo>
                    <a:pt x="1206588" y="1988527"/>
                  </a:lnTo>
                  <a:lnTo>
                    <a:pt x="1192364" y="1976132"/>
                  </a:lnTo>
                  <a:lnTo>
                    <a:pt x="1192364" y="1992909"/>
                  </a:lnTo>
                  <a:lnTo>
                    <a:pt x="1129296" y="2012365"/>
                  </a:lnTo>
                  <a:lnTo>
                    <a:pt x="1165872" y="1969808"/>
                  </a:lnTo>
                  <a:lnTo>
                    <a:pt x="1192364" y="1992909"/>
                  </a:lnTo>
                  <a:lnTo>
                    <a:pt x="1192364" y="1976132"/>
                  </a:lnTo>
                  <a:lnTo>
                    <a:pt x="1174115" y="1960206"/>
                  </a:lnTo>
                  <a:lnTo>
                    <a:pt x="1212938" y="1915045"/>
                  </a:lnTo>
                  <a:lnTo>
                    <a:pt x="1260944" y="1971763"/>
                  </a:lnTo>
                  <a:lnTo>
                    <a:pt x="1260944" y="1952129"/>
                  </a:lnTo>
                  <a:lnTo>
                    <a:pt x="1226693" y="1911642"/>
                  </a:lnTo>
                  <a:lnTo>
                    <a:pt x="1276057" y="1912099"/>
                  </a:lnTo>
                  <a:lnTo>
                    <a:pt x="1306614" y="1957679"/>
                  </a:lnTo>
                  <a:lnTo>
                    <a:pt x="1306614" y="1934819"/>
                  </a:lnTo>
                  <a:lnTo>
                    <a:pt x="1291488" y="1912251"/>
                  </a:lnTo>
                  <a:lnTo>
                    <a:pt x="1408404" y="1913343"/>
                  </a:lnTo>
                  <a:lnTo>
                    <a:pt x="1406271" y="1919859"/>
                  </a:lnTo>
                  <a:lnTo>
                    <a:pt x="1414272" y="1918690"/>
                  </a:lnTo>
                  <a:lnTo>
                    <a:pt x="1414272" y="1894865"/>
                  </a:lnTo>
                  <a:lnTo>
                    <a:pt x="1406525" y="1893570"/>
                  </a:lnTo>
                  <a:lnTo>
                    <a:pt x="1408696" y="1900656"/>
                  </a:lnTo>
                  <a:lnTo>
                    <a:pt x="1282915" y="1899462"/>
                  </a:lnTo>
                  <a:lnTo>
                    <a:pt x="1267498" y="1876488"/>
                  </a:lnTo>
                  <a:lnTo>
                    <a:pt x="1267498" y="1899323"/>
                  </a:lnTo>
                  <a:lnTo>
                    <a:pt x="1226769" y="1898954"/>
                  </a:lnTo>
                  <a:lnTo>
                    <a:pt x="1249502" y="1872500"/>
                  </a:lnTo>
                  <a:lnTo>
                    <a:pt x="1267498" y="1899323"/>
                  </a:lnTo>
                  <a:lnTo>
                    <a:pt x="1267498" y="1876488"/>
                  </a:lnTo>
                  <a:lnTo>
                    <a:pt x="1258112" y="1862493"/>
                  </a:lnTo>
                  <a:lnTo>
                    <a:pt x="1274495" y="1843417"/>
                  </a:lnTo>
                  <a:lnTo>
                    <a:pt x="1414564" y="1889239"/>
                  </a:lnTo>
                  <a:lnTo>
                    <a:pt x="1414564" y="1875891"/>
                  </a:lnTo>
                  <a:lnTo>
                    <a:pt x="1283474" y="1832978"/>
                  </a:lnTo>
                  <a:lnTo>
                    <a:pt x="1397203" y="1700657"/>
                  </a:lnTo>
                  <a:lnTo>
                    <a:pt x="1467459" y="1761909"/>
                  </a:lnTo>
                  <a:lnTo>
                    <a:pt x="1452372" y="1774698"/>
                  </a:lnTo>
                  <a:lnTo>
                    <a:pt x="1457299" y="1776818"/>
                  </a:lnTo>
                  <a:lnTo>
                    <a:pt x="1448181" y="1787271"/>
                  </a:lnTo>
                  <a:lnTo>
                    <a:pt x="1530604" y="1808607"/>
                  </a:lnTo>
                  <a:lnTo>
                    <a:pt x="1530413" y="1808149"/>
                  </a:lnTo>
                  <a:lnTo>
                    <a:pt x="1530604" y="1808226"/>
                  </a:lnTo>
                  <a:lnTo>
                    <a:pt x="1519859" y="1763903"/>
                  </a:lnTo>
                  <a:lnTo>
                    <a:pt x="1510538" y="1725422"/>
                  </a:lnTo>
                  <a:lnTo>
                    <a:pt x="1500035" y="1734324"/>
                  </a:lnTo>
                  <a:lnTo>
                    <a:pt x="1498219" y="1729867"/>
                  </a:lnTo>
                  <a:lnTo>
                    <a:pt x="1485265" y="1744726"/>
                  </a:lnTo>
                  <a:lnTo>
                    <a:pt x="1472552" y="1729714"/>
                  </a:lnTo>
                  <a:lnTo>
                    <a:pt x="1472552" y="1749501"/>
                  </a:lnTo>
                  <a:lnTo>
                    <a:pt x="1405483" y="1691030"/>
                  </a:lnTo>
                  <a:lnTo>
                    <a:pt x="1414335" y="1680730"/>
                  </a:lnTo>
                  <a:lnTo>
                    <a:pt x="1472552" y="1749501"/>
                  </a:lnTo>
                  <a:lnTo>
                    <a:pt x="1472552" y="1729714"/>
                  </a:lnTo>
                  <a:lnTo>
                    <a:pt x="1422768" y="1670913"/>
                  </a:lnTo>
                  <a:lnTo>
                    <a:pt x="1480794" y="1603400"/>
                  </a:lnTo>
                  <a:lnTo>
                    <a:pt x="1481963" y="1605534"/>
                  </a:lnTo>
                  <a:lnTo>
                    <a:pt x="1485595" y="1600314"/>
                  </a:lnTo>
                  <a:lnTo>
                    <a:pt x="1497457" y="1614170"/>
                  </a:lnTo>
                  <a:lnTo>
                    <a:pt x="1499476" y="1609394"/>
                  </a:lnTo>
                  <a:lnTo>
                    <a:pt x="1509903" y="1618361"/>
                  </a:lnTo>
                  <a:lnTo>
                    <a:pt x="1519567" y="1579753"/>
                  </a:lnTo>
                  <a:lnTo>
                    <a:pt x="1530604" y="1535684"/>
                  </a:lnTo>
                  <a:lnTo>
                    <a:pt x="1472323" y="1537690"/>
                  </a:lnTo>
                  <a:lnTo>
                    <a:pt x="1472323" y="1593913"/>
                  </a:lnTo>
                  <a:lnTo>
                    <a:pt x="1414513" y="1661172"/>
                  </a:lnTo>
                  <a:lnTo>
                    <a:pt x="1406080" y="1651190"/>
                  </a:lnTo>
                  <a:lnTo>
                    <a:pt x="1406080" y="1670977"/>
                  </a:lnTo>
                  <a:lnTo>
                    <a:pt x="1395971" y="1682737"/>
                  </a:lnTo>
                  <a:lnTo>
                    <a:pt x="1387690" y="1675511"/>
                  </a:lnTo>
                  <a:lnTo>
                    <a:pt x="1387690" y="1692363"/>
                  </a:lnTo>
                  <a:lnTo>
                    <a:pt x="1270482" y="1828736"/>
                  </a:lnTo>
                  <a:lnTo>
                    <a:pt x="1261503" y="1825802"/>
                  </a:lnTo>
                  <a:lnTo>
                    <a:pt x="1261503" y="1839175"/>
                  </a:lnTo>
                  <a:lnTo>
                    <a:pt x="1250823" y="1851609"/>
                  </a:lnTo>
                  <a:lnTo>
                    <a:pt x="1242212" y="1838769"/>
                  </a:lnTo>
                  <a:lnTo>
                    <a:pt x="1242212" y="1861629"/>
                  </a:lnTo>
                  <a:lnTo>
                    <a:pt x="1213053" y="1895538"/>
                  </a:lnTo>
                  <a:lnTo>
                    <a:pt x="1199438" y="1879460"/>
                  </a:lnTo>
                  <a:lnTo>
                    <a:pt x="1199438" y="1911388"/>
                  </a:lnTo>
                  <a:lnTo>
                    <a:pt x="1164602" y="1951913"/>
                  </a:lnTo>
                  <a:lnTo>
                    <a:pt x="1156347" y="1944712"/>
                  </a:lnTo>
                  <a:lnTo>
                    <a:pt x="1156347" y="1961515"/>
                  </a:lnTo>
                  <a:lnTo>
                    <a:pt x="1106639" y="2019350"/>
                  </a:lnTo>
                  <a:lnTo>
                    <a:pt x="1091145" y="2024138"/>
                  </a:lnTo>
                  <a:lnTo>
                    <a:pt x="1091145" y="2037372"/>
                  </a:lnTo>
                  <a:lnTo>
                    <a:pt x="765746" y="2415921"/>
                  </a:lnTo>
                  <a:lnTo>
                    <a:pt x="742327" y="2428684"/>
                  </a:lnTo>
                  <a:lnTo>
                    <a:pt x="742327" y="2443175"/>
                  </a:lnTo>
                  <a:lnTo>
                    <a:pt x="71653" y="3223425"/>
                  </a:lnTo>
                  <a:lnTo>
                    <a:pt x="518744" y="2564942"/>
                  </a:lnTo>
                  <a:lnTo>
                    <a:pt x="742327" y="2443175"/>
                  </a:lnTo>
                  <a:lnTo>
                    <a:pt x="742327" y="2428684"/>
                  </a:lnTo>
                  <a:lnTo>
                    <a:pt x="534365" y="2541943"/>
                  </a:lnTo>
                  <a:lnTo>
                    <a:pt x="772007" y="2191931"/>
                  </a:lnTo>
                  <a:lnTo>
                    <a:pt x="874941" y="2104034"/>
                  </a:lnTo>
                  <a:lnTo>
                    <a:pt x="1091145" y="2037372"/>
                  </a:lnTo>
                  <a:lnTo>
                    <a:pt x="1091145" y="2024138"/>
                  </a:lnTo>
                  <a:lnTo>
                    <a:pt x="899210" y="2083308"/>
                  </a:lnTo>
                  <a:lnTo>
                    <a:pt x="1099718" y="1912099"/>
                  </a:lnTo>
                  <a:lnTo>
                    <a:pt x="1156347" y="1961515"/>
                  </a:lnTo>
                  <a:lnTo>
                    <a:pt x="1156347" y="1944712"/>
                  </a:lnTo>
                  <a:lnTo>
                    <a:pt x="1117282" y="1910613"/>
                  </a:lnTo>
                  <a:lnTo>
                    <a:pt x="1199438" y="1911388"/>
                  </a:lnTo>
                  <a:lnTo>
                    <a:pt x="1199438" y="1879460"/>
                  </a:lnTo>
                  <a:lnTo>
                    <a:pt x="1199108" y="1879066"/>
                  </a:lnTo>
                  <a:lnTo>
                    <a:pt x="1199108" y="1898675"/>
                  </a:lnTo>
                  <a:lnTo>
                    <a:pt x="1116330" y="1897913"/>
                  </a:lnTo>
                  <a:lnTo>
                    <a:pt x="1164005" y="1857197"/>
                  </a:lnTo>
                  <a:lnTo>
                    <a:pt x="1199108" y="1898675"/>
                  </a:lnTo>
                  <a:lnTo>
                    <a:pt x="1199108" y="1879066"/>
                  </a:lnTo>
                  <a:lnTo>
                    <a:pt x="1173645" y="1848967"/>
                  </a:lnTo>
                  <a:lnTo>
                    <a:pt x="1206284" y="1821103"/>
                  </a:lnTo>
                  <a:lnTo>
                    <a:pt x="1217498" y="1824761"/>
                  </a:lnTo>
                  <a:lnTo>
                    <a:pt x="1242212" y="1861629"/>
                  </a:lnTo>
                  <a:lnTo>
                    <a:pt x="1242212" y="1838769"/>
                  </a:lnTo>
                  <a:lnTo>
                    <a:pt x="1237132" y="1831187"/>
                  </a:lnTo>
                  <a:lnTo>
                    <a:pt x="1261503" y="1839175"/>
                  </a:lnTo>
                  <a:lnTo>
                    <a:pt x="1261503" y="1825802"/>
                  </a:lnTo>
                  <a:lnTo>
                    <a:pt x="1225638" y="1814042"/>
                  </a:lnTo>
                  <a:lnTo>
                    <a:pt x="1221587" y="1808022"/>
                  </a:lnTo>
                  <a:lnTo>
                    <a:pt x="1372527" y="1679130"/>
                  </a:lnTo>
                  <a:lnTo>
                    <a:pt x="1387690" y="1692363"/>
                  </a:lnTo>
                  <a:lnTo>
                    <a:pt x="1387690" y="1675511"/>
                  </a:lnTo>
                  <a:lnTo>
                    <a:pt x="1382293" y="1670799"/>
                  </a:lnTo>
                  <a:lnTo>
                    <a:pt x="1396022" y="1659077"/>
                  </a:lnTo>
                  <a:lnTo>
                    <a:pt x="1406080" y="1670977"/>
                  </a:lnTo>
                  <a:lnTo>
                    <a:pt x="1406080" y="1651190"/>
                  </a:lnTo>
                  <a:lnTo>
                    <a:pt x="1405737" y="1650784"/>
                  </a:lnTo>
                  <a:lnTo>
                    <a:pt x="1472323" y="1593913"/>
                  </a:lnTo>
                  <a:lnTo>
                    <a:pt x="1472323" y="1537690"/>
                  </a:lnTo>
                  <a:lnTo>
                    <a:pt x="1467192" y="1537868"/>
                  </a:lnTo>
                  <a:lnTo>
                    <a:pt x="1467192" y="1581581"/>
                  </a:lnTo>
                  <a:lnTo>
                    <a:pt x="1397533" y="1641081"/>
                  </a:lnTo>
                  <a:lnTo>
                    <a:pt x="1387817" y="1629600"/>
                  </a:lnTo>
                  <a:lnTo>
                    <a:pt x="1387817" y="1649387"/>
                  </a:lnTo>
                  <a:lnTo>
                    <a:pt x="1372616" y="1662366"/>
                  </a:lnTo>
                  <a:lnTo>
                    <a:pt x="1362862" y="1653857"/>
                  </a:lnTo>
                  <a:lnTo>
                    <a:pt x="1362862" y="1670697"/>
                  </a:lnTo>
                  <a:lnTo>
                    <a:pt x="1214475" y="1797418"/>
                  </a:lnTo>
                  <a:lnTo>
                    <a:pt x="1204734" y="1782902"/>
                  </a:lnTo>
                  <a:lnTo>
                    <a:pt x="1204734" y="1805736"/>
                  </a:lnTo>
                  <a:lnTo>
                    <a:pt x="1203490" y="1806803"/>
                  </a:lnTo>
                  <a:lnTo>
                    <a:pt x="1192161" y="1803095"/>
                  </a:lnTo>
                  <a:lnTo>
                    <a:pt x="1192161" y="1816481"/>
                  </a:lnTo>
                  <a:lnTo>
                    <a:pt x="1165453" y="1839277"/>
                  </a:lnTo>
                  <a:lnTo>
                    <a:pt x="1155814" y="1827885"/>
                  </a:lnTo>
                  <a:lnTo>
                    <a:pt x="1155814" y="1847519"/>
                  </a:lnTo>
                  <a:lnTo>
                    <a:pt x="1099781" y="1895360"/>
                  </a:lnTo>
                  <a:lnTo>
                    <a:pt x="1083106" y="1880819"/>
                  </a:lnTo>
                  <a:lnTo>
                    <a:pt x="1083106" y="1897595"/>
                  </a:lnTo>
                  <a:lnTo>
                    <a:pt x="1082294" y="1897595"/>
                  </a:lnTo>
                  <a:lnTo>
                    <a:pt x="1082294" y="1910295"/>
                  </a:lnTo>
                  <a:lnTo>
                    <a:pt x="868680" y="2092718"/>
                  </a:lnTo>
                  <a:lnTo>
                    <a:pt x="844410" y="2100211"/>
                  </a:lnTo>
                  <a:lnTo>
                    <a:pt x="844410" y="2113445"/>
                  </a:lnTo>
                  <a:lnTo>
                    <a:pt x="798918" y="2152294"/>
                  </a:lnTo>
                  <a:lnTo>
                    <a:pt x="820229" y="2120900"/>
                  </a:lnTo>
                  <a:lnTo>
                    <a:pt x="844410" y="2113445"/>
                  </a:lnTo>
                  <a:lnTo>
                    <a:pt x="844410" y="2100211"/>
                  </a:lnTo>
                  <a:lnTo>
                    <a:pt x="831608" y="2104161"/>
                  </a:lnTo>
                  <a:lnTo>
                    <a:pt x="963980" y="1909191"/>
                  </a:lnTo>
                  <a:lnTo>
                    <a:pt x="1082294" y="1910295"/>
                  </a:lnTo>
                  <a:lnTo>
                    <a:pt x="1082294" y="1897595"/>
                  </a:lnTo>
                  <a:lnTo>
                    <a:pt x="972553" y="1896567"/>
                  </a:lnTo>
                  <a:lnTo>
                    <a:pt x="1013231" y="1836661"/>
                  </a:lnTo>
                  <a:lnTo>
                    <a:pt x="1083106" y="1897595"/>
                  </a:lnTo>
                  <a:lnTo>
                    <a:pt x="1083106" y="1880819"/>
                  </a:lnTo>
                  <a:lnTo>
                    <a:pt x="1020394" y="1826107"/>
                  </a:lnTo>
                  <a:lnTo>
                    <a:pt x="1026096" y="1817700"/>
                  </a:lnTo>
                  <a:lnTo>
                    <a:pt x="1089825" y="1782991"/>
                  </a:lnTo>
                  <a:lnTo>
                    <a:pt x="1105573" y="1788134"/>
                  </a:lnTo>
                  <a:lnTo>
                    <a:pt x="1155814" y="1847519"/>
                  </a:lnTo>
                  <a:lnTo>
                    <a:pt x="1155814" y="1827885"/>
                  </a:lnTo>
                  <a:lnTo>
                    <a:pt x="1128560" y="1795665"/>
                  </a:lnTo>
                  <a:lnTo>
                    <a:pt x="1192161" y="1816481"/>
                  </a:lnTo>
                  <a:lnTo>
                    <a:pt x="1192161" y="1803095"/>
                  </a:lnTo>
                  <a:lnTo>
                    <a:pt x="1112888" y="1777136"/>
                  </a:lnTo>
                  <a:lnTo>
                    <a:pt x="1108989" y="1772551"/>
                  </a:lnTo>
                  <a:lnTo>
                    <a:pt x="1162824" y="1743240"/>
                  </a:lnTo>
                  <a:lnTo>
                    <a:pt x="1204734" y="1805736"/>
                  </a:lnTo>
                  <a:lnTo>
                    <a:pt x="1204734" y="1782902"/>
                  </a:lnTo>
                  <a:lnTo>
                    <a:pt x="1174038" y="1737118"/>
                  </a:lnTo>
                  <a:lnTo>
                    <a:pt x="1337170" y="1648282"/>
                  </a:lnTo>
                  <a:lnTo>
                    <a:pt x="1362862" y="1670697"/>
                  </a:lnTo>
                  <a:lnTo>
                    <a:pt x="1362862" y="1653857"/>
                  </a:lnTo>
                  <a:lnTo>
                    <a:pt x="1349057" y="1641805"/>
                  </a:lnTo>
                  <a:lnTo>
                    <a:pt x="1371206" y="1629740"/>
                  </a:lnTo>
                  <a:lnTo>
                    <a:pt x="1387817" y="1649387"/>
                  </a:lnTo>
                  <a:lnTo>
                    <a:pt x="1387817" y="1629600"/>
                  </a:lnTo>
                  <a:lnTo>
                    <a:pt x="1382661" y="1623504"/>
                  </a:lnTo>
                  <a:lnTo>
                    <a:pt x="1464259" y="1579054"/>
                  </a:lnTo>
                  <a:lnTo>
                    <a:pt x="1467192" y="1581581"/>
                  </a:lnTo>
                  <a:lnTo>
                    <a:pt x="1467192" y="1537868"/>
                  </a:lnTo>
                  <a:lnTo>
                    <a:pt x="1445514" y="1538605"/>
                  </a:lnTo>
                  <a:lnTo>
                    <a:pt x="1454251" y="1554683"/>
                  </a:lnTo>
                  <a:lnTo>
                    <a:pt x="1447927" y="1556258"/>
                  </a:lnTo>
                  <a:lnTo>
                    <a:pt x="1456778" y="1566633"/>
                  </a:lnTo>
                  <a:lnTo>
                    <a:pt x="1452118" y="1568577"/>
                  </a:lnTo>
                  <a:lnTo>
                    <a:pt x="1453972" y="1570177"/>
                  </a:lnTo>
                  <a:lnTo>
                    <a:pt x="1374254" y="1613585"/>
                  </a:lnTo>
                  <a:lnTo>
                    <a:pt x="1362798" y="1600060"/>
                  </a:lnTo>
                  <a:lnTo>
                    <a:pt x="1362798" y="1619821"/>
                  </a:lnTo>
                  <a:lnTo>
                    <a:pt x="1338834" y="1632877"/>
                  </a:lnTo>
                  <a:lnTo>
                    <a:pt x="1326934" y="1622501"/>
                  </a:lnTo>
                  <a:lnTo>
                    <a:pt x="1326934" y="1639354"/>
                  </a:lnTo>
                  <a:lnTo>
                    <a:pt x="1166926" y="1726501"/>
                  </a:lnTo>
                  <a:lnTo>
                    <a:pt x="1155700" y="1709775"/>
                  </a:lnTo>
                  <a:lnTo>
                    <a:pt x="1155700" y="1732622"/>
                  </a:lnTo>
                  <a:lnTo>
                    <a:pt x="1100594" y="1762633"/>
                  </a:lnTo>
                  <a:lnTo>
                    <a:pt x="1089215" y="1749196"/>
                  </a:lnTo>
                  <a:lnTo>
                    <a:pt x="1089215" y="1768830"/>
                  </a:lnTo>
                  <a:lnTo>
                    <a:pt x="1088555" y="1769186"/>
                  </a:lnTo>
                  <a:lnTo>
                    <a:pt x="1073200" y="1764169"/>
                  </a:lnTo>
                  <a:lnTo>
                    <a:pt x="1073200" y="1777555"/>
                  </a:lnTo>
                  <a:lnTo>
                    <a:pt x="1041717" y="1794700"/>
                  </a:lnTo>
                  <a:lnTo>
                    <a:pt x="1056957" y="1772246"/>
                  </a:lnTo>
                  <a:lnTo>
                    <a:pt x="1073200" y="1777555"/>
                  </a:lnTo>
                  <a:lnTo>
                    <a:pt x="1073200" y="1764169"/>
                  </a:lnTo>
                  <a:lnTo>
                    <a:pt x="1064399" y="1761286"/>
                  </a:lnTo>
                  <a:lnTo>
                    <a:pt x="1072603" y="1749209"/>
                  </a:lnTo>
                  <a:lnTo>
                    <a:pt x="1089215" y="1768830"/>
                  </a:lnTo>
                  <a:lnTo>
                    <a:pt x="1089215" y="1749196"/>
                  </a:lnTo>
                  <a:lnTo>
                    <a:pt x="1080008" y="1738312"/>
                  </a:lnTo>
                  <a:lnTo>
                    <a:pt x="1120000" y="1679409"/>
                  </a:lnTo>
                  <a:lnTo>
                    <a:pt x="1155700" y="1732622"/>
                  </a:lnTo>
                  <a:lnTo>
                    <a:pt x="1155700" y="1709775"/>
                  </a:lnTo>
                  <a:lnTo>
                    <a:pt x="1127709" y="1668043"/>
                  </a:lnTo>
                  <a:lnTo>
                    <a:pt x="1214043" y="1540891"/>
                  </a:lnTo>
                  <a:lnTo>
                    <a:pt x="1326934" y="1639354"/>
                  </a:lnTo>
                  <a:lnTo>
                    <a:pt x="1326934" y="1622501"/>
                  </a:lnTo>
                  <a:lnTo>
                    <a:pt x="1221232" y="1530311"/>
                  </a:lnTo>
                  <a:lnTo>
                    <a:pt x="1225943" y="1523365"/>
                  </a:lnTo>
                  <a:lnTo>
                    <a:pt x="1269758" y="1509852"/>
                  </a:lnTo>
                  <a:lnTo>
                    <a:pt x="1362798" y="1619821"/>
                  </a:lnTo>
                  <a:lnTo>
                    <a:pt x="1362798" y="1600060"/>
                  </a:lnTo>
                  <a:lnTo>
                    <a:pt x="1283017" y="1505762"/>
                  </a:lnTo>
                  <a:lnTo>
                    <a:pt x="1414081" y="1465338"/>
                  </a:lnTo>
                  <a:lnTo>
                    <a:pt x="1414018" y="1472692"/>
                  </a:lnTo>
                  <a:lnTo>
                    <a:pt x="1421333" y="1469123"/>
                  </a:lnTo>
                  <a:lnTo>
                    <a:pt x="1429004" y="1493901"/>
                  </a:lnTo>
                  <a:lnTo>
                    <a:pt x="1477289" y="1447800"/>
                  </a:lnTo>
                  <a:lnTo>
                    <a:pt x="1490052" y="1435620"/>
                  </a:lnTo>
                  <a:lnTo>
                    <a:pt x="1490599" y="1435354"/>
                  </a:lnTo>
                  <a:lnTo>
                    <a:pt x="1490421" y="1435277"/>
                  </a:lnTo>
                  <a:lnTo>
                    <a:pt x="1490599" y="1435100"/>
                  </a:lnTo>
                  <a:lnTo>
                    <a:pt x="1489862" y="1434985"/>
                  </a:lnTo>
                  <a:lnTo>
                    <a:pt x="1414780" y="1396492"/>
                  </a:lnTo>
                  <a:lnTo>
                    <a:pt x="1414500" y="1422463"/>
                  </a:lnTo>
                  <a:lnTo>
                    <a:pt x="1414272" y="1422425"/>
                  </a:lnTo>
                  <a:lnTo>
                    <a:pt x="1414272" y="1446237"/>
                  </a:lnTo>
                  <a:lnTo>
                    <a:pt x="1414208" y="1452067"/>
                  </a:lnTo>
                  <a:lnTo>
                    <a:pt x="1274127" y="1495259"/>
                  </a:lnTo>
                  <a:lnTo>
                    <a:pt x="1260868" y="1479600"/>
                  </a:lnTo>
                  <a:lnTo>
                    <a:pt x="1260868" y="1499349"/>
                  </a:lnTo>
                  <a:lnTo>
                    <a:pt x="1237322" y="1506613"/>
                  </a:lnTo>
                  <a:lnTo>
                    <a:pt x="1250530" y="1487157"/>
                  </a:lnTo>
                  <a:lnTo>
                    <a:pt x="1260868" y="1499349"/>
                  </a:lnTo>
                  <a:lnTo>
                    <a:pt x="1260868" y="1479600"/>
                  </a:lnTo>
                  <a:lnTo>
                    <a:pt x="1257985" y="1476184"/>
                  </a:lnTo>
                  <a:lnTo>
                    <a:pt x="1282738" y="1439735"/>
                  </a:lnTo>
                  <a:lnTo>
                    <a:pt x="1412633" y="1440942"/>
                  </a:lnTo>
                  <a:lnTo>
                    <a:pt x="1414272" y="1446237"/>
                  </a:lnTo>
                  <a:lnTo>
                    <a:pt x="1414272" y="1422425"/>
                  </a:lnTo>
                  <a:lnTo>
                    <a:pt x="1406525" y="1421130"/>
                  </a:lnTo>
                  <a:lnTo>
                    <a:pt x="1408696" y="1428203"/>
                  </a:lnTo>
                  <a:lnTo>
                    <a:pt x="1291297" y="1427124"/>
                  </a:lnTo>
                  <a:lnTo>
                    <a:pt x="1375651" y="1302893"/>
                  </a:lnTo>
                  <a:lnTo>
                    <a:pt x="1451381" y="1322070"/>
                  </a:lnTo>
                  <a:lnTo>
                    <a:pt x="1445514" y="1332484"/>
                  </a:lnTo>
                  <a:lnTo>
                    <a:pt x="1452740" y="1332852"/>
                  </a:lnTo>
                  <a:lnTo>
                    <a:pt x="1447419" y="1353820"/>
                  </a:lnTo>
                  <a:lnTo>
                    <a:pt x="1526311" y="1336484"/>
                  </a:lnTo>
                  <a:lnTo>
                    <a:pt x="1530604" y="1336687"/>
                  </a:lnTo>
                  <a:lnTo>
                    <a:pt x="1530172" y="1336065"/>
                  </a:lnTo>
                  <a:lnTo>
                    <a:pt x="1530604" y="1336167"/>
                  </a:lnTo>
                  <a:lnTo>
                    <a:pt x="1530362" y="1335595"/>
                  </a:lnTo>
                  <a:lnTo>
                    <a:pt x="1530604" y="1335532"/>
                  </a:lnTo>
                  <a:lnTo>
                    <a:pt x="1530197" y="1335189"/>
                  </a:lnTo>
                  <a:lnTo>
                    <a:pt x="1515402" y="1299210"/>
                  </a:lnTo>
                  <a:lnTo>
                    <a:pt x="1498219" y="1257427"/>
                  </a:lnTo>
                  <a:lnTo>
                    <a:pt x="1486331" y="1271054"/>
                  </a:lnTo>
                  <a:lnTo>
                    <a:pt x="1482979" y="1266063"/>
                  </a:lnTo>
                  <a:lnTo>
                    <a:pt x="1475384" y="1279525"/>
                  </a:lnTo>
                  <a:lnTo>
                    <a:pt x="1464437" y="1269987"/>
                  </a:lnTo>
                  <a:lnTo>
                    <a:pt x="1464437" y="1286852"/>
                  </a:lnTo>
                  <a:lnTo>
                    <a:pt x="1463268" y="1291475"/>
                  </a:lnTo>
                  <a:lnTo>
                    <a:pt x="1458290" y="1288681"/>
                  </a:lnTo>
                  <a:lnTo>
                    <a:pt x="1458290" y="1303223"/>
                  </a:lnTo>
                  <a:lnTo>
                    <a:pt x="1452956" y="1309344"/>
                  </a:lnTo>
                  <a:lnTo>
                    <a:pt x="1383245" y="1291691"/>
                  </a:lnTo>
                  <a:lnTo>
                    <a:pt x="1398320" y="1269492"/>
                  </a:lnTo>
                  <a:lnTo>
                    <a:pt x="1458290" y="1303223"/>
                  </a:lnTo>
                  <a:lnTo>
                    <a:pt x="1458290" y="1288681"/>
                  </a:lnTo>
                  <a:lnTo>
                    <a:pt x="1405470" y="1258963"/>
                  </a:lnTo>
                  <a:lnTo>
                    <a:pt x="1415491" y="1244193"/>
                  </a:lnTo>
                  <a:lnTo>
                    <a:pt x="1464437" y="1286852"/>
                  </a:lnTo>
                  <a:lnTo>
                    <a:pt x="1464437" y="1269987"/>
                  </a:lnTo>
                  <a:lnTo>
                    <a:pt x="1422692" y="1233601"/>
                  </a:lnTo>
                  <a:lnTo>
                    <a:pt x="1490535" y="1133678"/>
                  </a:lnTo>
                  <a:lnTo>
                    <a:pt x="1497457" y="1141730"/>
                  </a:lnTo>
                  <a:lnTo>
                    <a:pt x="1499476" y="1136954"/>
                  </a:lnTo>
                  <a:lnTo>
                    <a:pt x="1509903" y="1145921"/>
                  </a:lnTo>
                  <a:lnTo>
                    <a:pt x="1510893" y="1141933"/>
                  </a:lnTo>
                  <a:lnTo>
                    <a:pt x="1519428" y="1147699"/>
                  </a:lnTo>
                  <a:lnTo>
                    <a:pt x="1524114" y="1112266"/>
                  </a:lnTo>
                  <a:lnTo>
                    <a:pt x="1530604" y="1063244"/>
                  </a:lnTo>
                  <a:lnTo>
                    <a:pt x="1472323" y="1077747"/>
                  </a:lnTo>
                  <a:lnTo>
                    <a:pt x="1472323" y="1121473"/>
                  </a:lnTo>
                  <a:lnTo>
                    <a:pt x="1462786" y="1132573"/>
                  </a:lnTo>
                  <a:lnTo>
                    <a:pt x="1462786" y="1151915"/>
                  </a:lnTo>
                  <a:lnTo>
                    <a:pt x="1413040" y="1225181"/>
                  </a:lnTo>
                  <a:lnTo>
                    <a:pt x="1405839" y="1218895"/>
                  </a:lnTo>
                  <a:lnTo>
                    <a:pt x="1405839" y="1235786"/>
                  </a:lnTo>
                  <a:lnTo>
                    <a:pt x="1394358" y="1252702"/>
                  </a:lnTo>
                  <a:lnTo>
                    <a:pt x="1387195" y="1248676"/>
                  </a:lnTo>
                  <a:lnTo>
                    <a:pt x="1387195" y="1263243"/>
                  </a:lnTo>
                  <a:lnTo>
                    <a:pt x="1370139" y="1288376"/>
                  </a:lnTo>
                  <a:lnTo>
                    <a:pt x="1362532" y="1286459"/>
                  </a:lnTo>
                  <a:lnTo>
                    <a:pt x="1362532" y="1299565"/>
                  </a:lnTo>
                  <a:lnTo>
                    <a:pt x="1276032" y="1426984"/>
                  </a:lnTo>
                  <a:lnTo>
                    <a:pt x="1267472" y="1426908"/>
                  </a:lnTo>
                  <a:lnTo>
                    <a:pt x="1267472" y="1439595"/>
                  </a:lnTo>
                  <a:lnTo>
                    <a:pt x="1249464" y="1466113"/>
                  </a:lnTo>
                  <a:lnTo>
                    <a:pt x="1242021" y="1457325"/>
                  </a:lnTo>
                  <a:lnTo>
                    <a:pt x="1242021" y="1477086"/>
                  </a:lnTo>
                  <a:lnTo>
                    <a:pt x="1217904" y="1512595"/>
                  </a:lnTo>
                  <a:lnTo>
                    <a:pt x="1205382" y="1516456"/>
                  </a:lnTo>
                  <a:lnTo>
                    <a:pt x="1204404" y="1515605"/>
                  </a:lnTo>
                  <a:lnTo>
                    <a:pt x="1204404" y="1532483"/>
                  </a:lnTo>
                  <a:lnTo>
                    <a:pt x="1120089" y="1656676"/>
                  </a:lnTo>
                  <a:lnTo>
                    <a:pt x="1112380" y="1645183"/>
                  </a:lnTo>
                  <a:lnTo>
                    <a:pt x="1112380" y="1668043"/>
                  </a:lnTo>
                  <a:lnTo>
                    <a:pt x="1071486" y="1728266"/>
                  </a:lnTo>
                  <a:lnTo>
                    <a:pt x="1064094" y="1719541"/>
                  </a:lnTo>
                  <a:lnTo>
                    <a:pt x="1064094" y="1739163"/>
                  </a:lnTo>
                  <a:lnTo>
                    <a:pt x="1051852" y="1757184"/>
                  </a:lnTo>
                  <a:lnTo>
                    <a:pt x="1044409" y="1754759"/>
                  </a:lnTo>
                  <a:lnTo>
                    <a:pt x="1044409" y="1768144"/>
                  </a:lnTo>
                  <a:lnTo>
                    <a:pt x="1017384" y="1807959"/>
                  </a:lnTo>
                  <a:lnTo>
                    <a:pt x="1006436" y="1813915"/>
                  </a:lnTo>
                  <a:lnTo>
                    <a:pt x="1001776" y="1809851"/>
                  </a:lnTo>
                  <a:lnTo>
                    <a:pt x="1001776" y="1830946"/>
                  </a:lnTo>
                  <a:lnTo>
                    <a:pt x="957326" y="1896427"/>
                  </a:lnTo>
                  <a:lnTo>
                    <a:pt x="948753" y="1896351"/>
                  </a:lnTo>
                  <a:lnTo>
                    <a:pt x="948753" y="1909051"/>
                  </a:lnTo>
                  <a:lnTo>
                    <a:pt x="812241" y="2110130"/>
                  </a:lnTo>
                  <a:lnTo>
                    <a:pt x="800862" y="2113648"/>
                  </a:lnTo>
                  <a:lnTo>
                    <a:pt x="800862" y="2126881"/>
                  </a:lnTo>
                  <a:lnTo>
                    <a:pt x="762482" y="2183409"/>
                  </a:lnTo>
                  <a:lnTo>
                    <a:pt x="735571" y="2206396"/>
                  </a:lnTo>
                  <a:lnTo>
                    <a:pt x="735571" y="2223046"/>
                  </a:lnTo>
                  <a:lnTo>
                    <a:pt x="510095" y="2555151"/>
                  </a:lnTo>
                  <a:lnTo>
                    <a:pt x="58864" y="2800908"/>
                  </a:lnTo>
                  <a:lnTo>
                    <a:pt x="735571" y="2223046"/>
                  </a:lnTo>
                  <a:lnTo>
                    <a:pt x="735571" y="2206396"/>
                  </a:lnTo>
                  <a:lnTo>
                    <a:pt x="62179" y="2781477"/>
                  </a:lnTo>
                  <a:lnTo>
                    <a:pt x="561314" y="2200745"/>
                  </a:lnTo>
                  <a:lnTo>
                    <a:pt x="800862" y="2126881"/>
                  </a:lnTo>
                  <a:lnTo>
                    <a:pt x="800862" y="2113648"/>
                  </a:lnTo>
                  <a:lnTo>
                    <a:pt x="576808" y="2182723"/>
                  </a:lnTo>
                  <a:lnTo>
                    <a:pt x="771245" y="1956498"/>
                  </a:lnTo>
                  <a:lnTo>
                    <a:pt x="859904" y="1908213"/>
                  </a:lnTo>
                  <a:lnTo>
                    <a:pt x="948753" y="1909051"/>
                  </a:lnTo>
                  <a:lnTo>
                    <a:pt x="948753" y="1896351"/>
                  </a:lnTo>
                  <a:lnTo>
                    <a:pt x="882827" y="1895729"/>
                  </a:lnTo>
                  <a:lnTo>
                    <a:pt x="1001776" y="1830946"/>
                  </a:lnTo>
                  <a:lnTo>
                    <a:pt x="1001776" y="1809851"/>
                  </a:lnTo>
                  <a:lnTo>
                    <a:pt x="994575" y="1803577"/>
                  </a:lnTo>
                  <a:lnTo>
                    <a:pt x="994575" y="1820379"/>
                  </a:lnTo>
                  <a:lnTo>
                    <a:pt x="856665" y="1895487"/>
                  </a:lnTo>
                  <a:lnTo>
                    <a:pt x="833742" y="1895284"/>
                  </a:lnTo>
                  <a:lnTo>
                    <a:pt x="833742" y="1907971"/>
                  </a:lnTo>
                  <a:lnTo>
                    <a:pt x="794664" y="1929257"/>
                  </a:lnTo>
                  <a:lnTo>
                    <a:pt x="813117" y="1907781"/>
                  </a:lnTo>
                  <a:lnTo>
                    <a:pt x="833742" y="1907971"/>
                  </a:lnTo>
                  <a:lnTo>
                    <a:pt x="833742" y="1895284"/>
                  </a:lnTo>
                  <a:lnTo>
                    <a:pt x="823950" y="1895182"/>
                  </a:lnTo>
                  <a:lnTo>
                    <a:pt x="933805" y="1767370"/>
                  </a:lnTo>
                  <a:lnTo>
                    <a:pt x="994575" y="1820379"/>
                  </a:lnTo>
                  <a:lnTo>
                    <a:pt x="994575" y="1803577"/>
                  </a:lnTo>
                  <a:lnTo>
                    <a:pt x="942060" y="1757756"/>
                  </a:lnTo>
                  <a:lnTo>
                    <a:pt x="957567" y="1739722"/>
                  </a:lnTo>
                  <a:lnTo>
                    <a:pt x="1044409" y="1768144"/>
                  </a:lnTo>
                  <a:lnTo>
                    <a:pt x="1044409" y="1754759"/>
                  </a:lnTo>
                  <a:lnTo>
                    <a:pt x="966558" y="1729257"/>
                  </a:lnTo>
                  <a:lnTo>
                    <a:pt x="1011491" y="1676984"/>
                  </a:lnTo>
                  <a:lnTo>
                    <a:pt x="1064094" y="1739163"/>
                  </a:lnTo>
                  <a:lnTo>
                    <a:pt x="1064094" y="1719541"/>
                  </a:lnTo>
                  <a:lnTo>
                    <a:pt x="1019860" y="1667243"/>
                  </a:lnTo>
                  <a:lnTo>
                    <a:pt x="1071537" y="1607121"/>
                  </a:lnTo>
                  <a:lnTo>
                    <a:pt x="1112380" y="1668043"/>
                  </a:lnTo>
                  <a:lnTo>
                    <a:pt x="1112380" y="1645183"/>
                  </a:lnTo>
                  <a:lnTo>
                    <a:pt x="1080147" y="1597101"/>
                  </a:lnTo>
                  <a:lnTo>
                    <a:pt x="1113802" y="1557947"/>
                  </a:lnTo>
                  <a:lnTo>
                    <a:pt x="1202309" y="1530642"/>
                  </a:lnTo>
                  <a:lnTo>
                    <a:pt x="1204404" y="1532483"/>
                  </a:lnTo>
                  <a:lnTo>
                    <a:pt x="1204404" y="1515605"/>
                  </a:lnTo>
                  <a:lnTo>
                    <a:pt x="1191094" y="1503997"/>
                  </a:lnTo>
                  <a:lnTo>
                    <a:pt x="1191094" y="1520863"/>
                  </a:lnTo>
                  <a:lnTo>
                    <a:pt x="1129296" y="1539925"/>
                  </a:lnTo>
                  <a:lnTo>
                    <a:pt x="1165136" y="1498231"/>
                  </a:lnTo>
                  <a:lnTo>
                    <a:pt x="1191094" y="1520863"/>
                  </a:lnTo>
                  <a:lnTo>
                    <a:pt x="1191094" y="1503997"/>
                  </a:lnTo>
                  <a:lnTo>
                    <a:pt x="1173416" y="1488579"/>
                  </a:lnTo>
                  <a:lnTo>
                    <a:pt x="1212900" y="1442656"/>
                  </a:lnTo>
                  <a:lnTo>
                    <a:pt x="1242021" y="1477086"/>
                  </a:lnTo>
                  <a:lnTo>
                    <a:pt x="1242021" y="1457325"/>
                  </a:lnTo>
                  <a:lnTo>
                    <a:pt x="1226705" y="1439202"/>
                  </a:lnTo>
                  <a:lnTo>
                    <a:pt x="1267472" y="1439595"/>
                  </a:lnTo>
                  <a:lnTo>
                    <a:pt x="1267472" y="1426908"/>
                  </a:lnTo>
                  <a:lnTo>
                    <a:pt x="1226769" y="1426514"/>
                  </a:lnTo>
                  <a:lnTo>
                    <a:pt x="1340650" y="1294015"/>
                  </a:lnTo>
                  <a:lnTo>
                    <a:pt x="1362532" y="1299565"/>
                  </a:lnTo>
                  <a:lnTo>
                    <a:pt x="1362532" y="1286459"/>
                  </a:lnTo>
                  <a:lnTo>
                    <a:pt x="1349908" y="1283246"/>
                  </a:lnTo>
                  <a:lnTo>
                    <a:pt x="1373657" y="1255610"/>
                  </a:lnTo>
                  <a:lnTo>
                    <a:pt x="1387195" y="1263243"/>
                  </a:lnTo>
                  <a:lnTo>
                    <a:pt x="1387195" y="1248676"/>
                  </a:lnTo>
                  <a:lnTo>
                    <a:pt x="1382090" y="1245793"/>
                  </a:lnTo>
                  <a:lnTo>
                    <a:pt x="1397190" y="1228229"/>
                  </a:lnTo>
                  <a:lnTo>
                    <a:pt x="1405839" y="1235786"/>
                  </a:lnTo>
                  <a:lnTo>
                    <a:pt x="1405839" y="1218895"/>
                  </a:lnTo>
                  <a:lnTo>
                    <a:pt x="1405483" y="1218577"/>
                  </a:lnTo>
                  <a:lnTo>
                    <a:pt x="1462786" y="1151915"/>
                  </a:lnTo>
                  <a:lnTo>
                    <a:pt x="1462786" y="1132573"/>
                  </a:lnTo>
                  <a:lnTo>
                    <a:pt x="1395984" y="1210284"/>
                  </a:lnTo>
                  <a:lnTo>
                    <a:pt x="1387690" y="1203058"/>
                  </a:lnTo>
                  <a:lnTo>
                    <a:pt x="1387690" y="1219936"/>
                  </a:lnTo>
                  <a:lnTo>
                    <a:pt x="1370888" y="1239481"/>
                  </a:lnTo>
                  <a:lnTo>
                    <a:pt x="1362456" y="1234744"/>
                  </a:lnTo>
                  <a:lnTo>
                    <a:pt x="1362456" y="1249299"/>
                  </a:lnTo>
                  <a:lnTo>
                    <a:pt x="1336243" y="1279791"/>
                  </a:lnTo>
                  <a:lnTo>
                    <a:pt x="1326997" y="1277454"/>
                  </a:lnTo>
                  <a:lnTo>
                    <a:pt x="1326997" y="1290548"/>
                  </a:lnTo>
                  <a:lnTo>
                    <a:pt x="1213065" y="1423098"/>
                  </a:lnTo>
                  <a:lnTo>
                    <a:pt x="1199438" y="1407007"/>
                  </a:lnTo>
                  <a:lnTo>
                    <a:pt x="1199438" y="1438948"/>
                  </a:lnTo>
                  <a:lnTo>
                    <a:pt x="1163904" y="1480286"/>
                  </a:lnTo>
                  <a:lnTo>
                    <a:pt x="1155611" y="1473060"/>
                  </a:lnTo>
                  <a:lnTo>
                    <a:pt x="1155611" y="1489925"/>
                  </a:lnTo>
                  <a:lnTo>
                    <a:pt x="1106627" y="1546910"/>
                  </a:lnTo>
                  <a:lnTo>
                    <a:pt x="1091145" y="1551686"/>
                  </a:lnTo>
                  <a:lnTo>
                    <a:pt x="1091145" y="1564932"/>
                  </a:lnTo>
                  <a:lnTo>
                    <a:pt x="1072845" y="1586217"/>
                  </a:lnTo>
                  <a:lnTo>
                    <a:pt x="1064234" y="1573364"/>
                  </a:lnTo>
                  <a:lnTo>
                    <a:pt x="1064234" y="1596237"/>
                  </a:lnTo>
                  <a:lnTo>
                    <a:pt x="1011593" y="1657477"/>
                  </a:lnTo>
                  <a:lnTo>
                    <a:pt x="1003223" y="1647583"/>
                  </a:lnTo>
                  <a:lnTo>
                    <a:pt x="1003223" y="1667217"/>
                  </a:lnTo>
                  <a:lnTo>
                    <a:pt x="953554" y="1725002"/>
                  </a:lnTo>
                  <a:lnTo>
                    <a:pt x="944562" y="1722069"/>
                  </a:lnTo>
                  <a:lnTo>
                    <a:pt x="944562" y="1735467"/>
                  </a:lnTo>
                  <a:lnTo>
                    <a:pt x="932535" y="1749450"/>
                  </a:lnTo>
                  <a:lnTo>
                    <a:pt x="924280" y="1742249"/>
                  </a:lnTo>
                  <a:lnTo>
                    <a:pt x="924280" y="1759064"/>
                  </a:lnTo>
                  <a:lnTo>
                    <a:pt x="807402" y="1895030"/>
                  </a:lnTo>
                  <a:lnTo>
                    <a:pt x="796569" y="1894928"/>
                  </a:lnTo>
                  <a:lnTo>
                    <a:pt x="796569" y="1907628"/>
                  </a:lnTo>
                  <a:lnTo>
                    <a:pt x="763295" y="1946338"/>
                  </a:lnTo>
                  <a:lnTo>
                    <a:pt x="739876" y="1959102"/>
                  </a:lnTo>
                  <a:lnTo>
                    <a:pt x="739876" y="1973580"/>
                  </a:lnTo>
                  <a:lnTo>
                    <a:pt x="554075" y="2189734"/>
                  </a:lnTo>
                  <a:lnTo>
                    <a:pt x="67513" y="2339771"/>
                  </a:lnTo>
                  <a:lnTo>
                    <a:pt x="739876" y="1973580"/>
                  </a:lnTo>
                  <a:lnTo>
                    <a:pt x="739876" y="1959102"/>
                  </a:lnTo>
                  <a:lnTo>
                    <a:pt x="53949" y="2332672"/>
                  </a:lnTo>
                  <a:lnTo>
                    <a:pt x="554380" y="1905342"/>
                  </a:lnTo>
                  <a:lnTo>
                    <a:pt x="796569" y="1907628"/>
                  </a:lnTo>
                  <a:lnTo>
                    <a:pt x="796569" y="1894928"/>
                  </a:lnTo>
                  <a:lnTo>
                    <a:pt x="569087" y="1892782"/>
                  </a:lnTo>
                  <a:lnTo>
                    <a:pt x="806284" y="1690230"/>
                  </a:lnTo>
                  <a:lnTo>
                    <a:pt x="868845" y="1710690"/>
                  </a:lnTo>
                  <a:lnTo>
                    <a:pt x="924280" y="1759064"/>
                  </a:lnTo>
                  <a:lnTo>
                    <a:pt x="924280" y="1742249"/>
                  </a:lnTo>
                  <a:lnTo>
                    <a:pt x="899693" y="1720773"/>
                  </a:lnTo>
                  <a:lnTo>
                    <a:pt x="944562" y="1735467"/>
                  </a:lnTo>
                  <a:lnTo>
                    <a:pt x="944562" y="1722069"/>
                  </a:lnTo>
                  <a:lnTo>
                    <a:pt x="875080" y="1699298"/>
                  </a:lnTo>
                  <a:lnTo>
                    <a:pt x="844219" y="1672399"/>
                  </a:lnTo>
                  <a:lnTo>
                    <a:pt x="844219" y="1689201"/>
                  </a:lnTo>
                  <a:lnTo>
                    <a:pt x="817651" y="1680514"/>
                  </a:lnTo>
                  <a:lnTo>
                    <a:pt x="826033" y="1673364"/>
                  </a:lnTo>
                  <a:lnTo>
                    <a:pt x="844219" y="1689201"/>
                  </a:lnTo>
                  <a:lnTo>
                    <a:pt x="844219" y="1672399"/>
                  </a:lnTo>
                  <a:lnTo>
                    <a:pt x="835787" y="1665033"/>
                  </a:lnTo>
                  <a:lnTo>
                    <a:pt x="874928" y="1631607"/>
                  </a:lnTo>
                  <a:lnTo>
                    <a:pt x="952792" y="1607591"/>
                  </a:lnTo>
                  <a:lnTo>
                    <a:pt x="1003223" y="1667217"/>
                  </a:lnTo>
                  <a:lnTo>
                    <a:pt x="1003223" y="1647583"/>
                  </a:lnTo>
                  <a:lnTo>
                    <a:pt x="965962" y="1603527"/>
                  </a:lnTo>
                  <a:lnTo>
                    <a:pt x="1051458" y="1577162"/>
                  </a:lnTo>
                  <a:lnTo>
                    <a:pt x="1064234" y="1596237"/>
                  </a:lnTo>
                  <a:lnTo>
                    <a:pt x="1064234" y="1573364"/>
                  </a:lnTo>
                  <a:lnTo>
                    <a:pt x="1091145" y="1564932"/>
                  </a:lnTo>
                  <a:lnTo>
                    <a:pt x="1091145" y="1551686"/>
                  </a:lnTo>
                  <a:lnTo>
                    <a:pt x="1056805" y="1562277"/>
                  </a:lnTo>
                  <a:lnTo>
                    <a:pt x="1044092" y="1543329"/>
                  </a:lnTo>
                  <a:lnTo>
                    <a:pt x="1044092" y="1566189"/>
                  </a:lnTo>
                  <a:lnTo>
                    <a:pt x="957084" y="1593024"/>
                  </a:lnTo>
                  <a:lnTo>
                    <a:pt x="943902" y="1577467"/>
                  </a:lnTo>
                  <a:lnTo>
                    <a:pt x="943902" y="1597088"/>
                  </a:lnTo>
                  <a:lnTo>
                    <a:pt x="899210" y="1610880"/>
                  </a:lnTo>
                  <a:lnTo>
                    <a:pt x="931926" y="1582940"/>
                  </a:lnTo>
                  <a:lnTo>
                    <a:pt x="943902" y="1597088"/>
                  </a:lnTo>
                  <a:lnTo>
                    <a:pt x="943902" y="1577467"/>
                  </a:lnTo>
                  <a:lnTo>
                    <a:pt x="941565" y="1574698"/>
                  </a:lnTo>
                  <a:lnTo>
                    <a:pt x="1010386" y="1515935"/>
                  </a:lnTo>
                  <a:lnTo>
                    <a:pt x="1044092" y="1566189"/>
                  </a:lnTo>
                  <a:lnTo>
                    <a:pt x="1044092" y="1543329"/>
                  </a:lnTo>
                  <a:lnTo>
                    <a:pt x="1020140" y="1507604"/>
                  </a:lnTo>
                  <a:lnTo>
                    <a:pt x="1098842" y="1440395"/>
                  </a:lnTo>
                  <a:lnTo>
                    <a:pt x="1155611" y="1489925"/>
                  </a:lnTo>
                  <a:lnTo>
                    <a:pt x="1155611" y="1473060"/>
                  </a:lnTo>
                  <a:lnTo>
                    <a:pt x="1115631" y="1438160"/>
                  </a:lnTo>
                  <a:lnTo>
                    <a:pt x="1199438" y="1438948"/>
                  </a:lnTo>
                  <a:lnTo>
                    <a:pt x="1199438" y="1407007"/>
                  </a:lnTo>
                  <a:lnTo>
                    <a:pt x="1199019" y="1406512"/>
                  </a:lnTo>
                  <a:lnTo>
                    <a:pt x="1199019" y="1426235"/>
                  </a:lnTo>
                  <a:lnTo>
                    <a:pt x="1116330" y="1425473"/>
                  </a:lnTo>
                  <a:lnTo>
                    <a:pt x="1163955" y="1384808"/>
                  </a:lnTo>
                  <a:lnTo>
                    <a:pt x="1199019" y="1426235"/>
                  </a:lnTo>
                  <a:lnTo>
                    <a:pt x="1199019" y="1406512"/>
                  </a:lnTo>
                  <a:lnTo>
                    <a:pt x="1173645" y="1376527"/>
                  </a:lnTo>
                  <a:lnTo>
                    <a:pt x="1286395" y="1280248"/>
                  </a:lnTo>
                  <a:lnTo>
                    <a:pt x="1326997" y="1290548"/>
                  </a:lnTo>
                  <a:lnTo>
                    <a:pt x="1326997" y="1277454"/>
                  </a:lnTo>
                  <a:lnTo>
                    <a:pt x="1298219" y="1270152"/>
                  </a:lnTo>
                  <a:lnTo>
                    <a:pt x="1338453" y="1235786"/>
                  </a:lnTo>
                  <a:lnTo>
                    <a:pt x="1362456" y="1249299"/>
                  </a:lnTo>
                  <a:lnTo>
                    <a:pt x="1362456" y="1234744"/>
                  </a:lnTo>
                  <a:lnTo>
                    <a:pt x="1348740" y="1227010"/>
                  </a:lnTo>
                  <a:lnTo>
                    <a:pt x="1372527" y="1206703"/>
                  </a:lnTo>
                  <a:lnTo>
                    <a:pt x="1387690" y="1219936"/>
                  </a:lnTo>
                  <a:lnTo>
                    <a:pt x="1387690" y="1203058"/>
                  </a:lnTo>
                  <a:lnTo>
                    <a:pt x="1382306" y="1198346"/>
                  </a:lnTo>
                  <a:lnTo>
                    <a:pt x="1472323" y="1121473"/>
                  </a:lnTo>
                  <a:lnTo>
                    <a:pt x="1472323" y="1077747"/>
                  </a:lnTo>
                  <a:lnTo>
                    <a:pt x="1447927" y="1083818"/>
                  </a:lnTo>
                  <a:lnTo>
                    <a:pt x="1456778" y="1094181"/>
                  </a:lnTo>
                  <a:lnTo>
                    <a:pt x="1452118" y="1096137"/>
                  </a:lnTo>
                  <a:lnTo>
                    <a:pt x="1459915" y="1102880"/>
                  </a:lnTo>
                  <a:lnTo>
                    <a:pt x="1456309" y="1104900"/>
                  </a:lnTo>
                  <a:lnTo>
                    <a:pt x="1465148" y="1110907"/>
                  </a:lnTo>
                  <a:lnTo>
                    <a:pt x="1372628" y="1189913"/>
                  </a:lnTo>
                  <a:lnTo>
                    <a:pt x="1362849" y="1181392"/>
                  </a:lnTo>
                  <a:lnTo>
                    <a:pt x="1362849" y="1198257"/>
                  </a:lnTo>
                  <a:lnTo>
                    <a:pt x="1336954" y="1220381"/>
                  </a:lnTo>
                  <a:lnTo>
                    <a:pt x="1326680" y="1214602"/>
                  </a:lnTo>
                  <a:lnTo>
                    <a:pt x="1326680" y="1229156"/>
                  </a:lnTo>
                  <a:lnTo>
                    <a:pt x="1283157" y="1266329"/>
                  </a:lnTo>
                  <a:lnTo>
                    <a:pt x="1271320" y="1263332"/>
                  </a:lnTo>
                  <a:lnTo>
                    <a:pt x="1271320" y="1276426"/>
                  </a:lnTo>
                  <a:lnTo>
                    <a:pt x="1165453" y="1366837"/>
                  </a:lnTo>
                  <a:lnTo>
                    <a:pt x="1155763" y="1355394"/>
                  </a:lnTo>
                  <a:lnTo>
                    <a:pt x="1155763" y="1375117"/>
                  </a:lnTo>
                  <a:lnTo>
                    <a:pt x="1098956" y="1423631"/>
                  </a:lnTo>
                  <a:lnTo>
                    <a:pt x="1082306" y="1409115"/>
                  </a:lnTo>
                  <a:lnTo>
                    <a:pt x="1082306" y="1437843"/>
                  </a:lnTo>
                  <a:lnTo>
                    <a:pt x="1013040" y="1497012"/>
                  </a:lnTo>
                  <a:lnTo>
                    <a:pt x="1003274" y="1482445"/>
                  </a:lnTo>
                  <a:lnTo>
                    <a:pt x="1003274" y="1505343"/>
                  </a:lnTo>
                  <a:lnTo>
                    <a:pt x="933386" y="1565033"/>
                  </a:lnTo>
                  <a:lnTo>
                    <a:pt x="923734" y="1553629"/>
                  </a:lnTo>
                  <a:lnTo>
                    <a:pt x="923734" y="1573263"/>
                  </a:lnTo>
                  <a:lnTo>
                    <a:pt x="868667" y="1620291"/>
                  </a:lnTo>
                  <a:lnTo>
                    <a:pt x="844410" y="1627784"/>
                  </a:lnTo>
                  <a:lnTo>
                    <a:pt x="844410" y="1641017"/>
                  </a:lnTo>
                  <a:lnTo>
                    <a:pt x="826135" y="1656613"/>
                  </a:lnTo>
                  <a:lnTo>
                    <a:pt x="817702" y="1649247"/>
                  </a:lnTo>
                  <a:lnTo>
                    <a:pt x="844410" y="1641017"/>
                  </a:lnTo>
                  <a:lnTo>
                    <a:pt x="844410" y="1627784"/>
                  </a:lnTo>
                  <a:lnTo>
                    <a:pt x="816394" y="1636420"/>
                  </a:lnTo>
                  <a:lnTo>
                    <a:pt x="816394" y="1664944"/>
                  </a:lnTo>
                  <a:lnTo>
                    <a:pt x="803554" y="1675904"/>
                  </a:lnTo>
                  <a:lnTo>
                    <a:pt x="792175" y="1672183"/>
                  </a:lnTo>
                  <a:lnTo>
                    <a:pt x="792175" y="1685620"/>
                  </a:lnTo>
                  <a:lnTo>
                    <a:pt x="549821" y="1892592"/>
                  </a:lnTo>
                  <a:lnTo>
                    <a:pt x="43942" y="1887842"/>
                  </a:lnTo>
                  <a:lnTo>
                    <a:pt x="747331" y="1670939"/>
                  </a:lnTo>
                  <a:lnTo>
                    <a:pt x="792175" y="1685620"/>
                  </a:lnTo>
                  <a:lnTo>
                    <a:pt x="792175" y="1672183"/>
                  </a:lnTo>
                  <a:lnTo>
                    <a:pt x="768489" y="1664423"/>
                  </a:lnTo>
                  <a:lnTo>
                    <a:pt x="803440" y="1653641"/>
                  </a:lnTo>
                  <a:lnTo>
                    <a:pt x="816394" y="1664944"/>
                  </a:lnTo>
                  <a:lnTo>
                    <a:pt x="816394" y="1636420"/>
                  </a:lnTo>
                  <a:lnTo>
                    <a:pt x="806488" y="1639468"/>
                  </a:lnTo>
                  <a:lnTo>
                    <a:pt x="792226" y="1627035"/>
                  </a:lnTo>
                  <a:lnTo>
                    <a:pt x="792226" y="1643862"/>
                  </a:lnTo>
                  <a:lnTo>
                    <a:pt x="747649" y="1657604"/>
                  </a:lnTo>
                  <a:lnTo>
                    <a:pt x="726503" y="1650682"/>
                  </a:lnTo>
                  <a:lnTo>
                    <a:pt x="726503" y="1664131"/>
                  </a:lnTo>
                  <a:lnTo>
                    <a:pt x="53098" y="1871776"/>
                  </a:lnTo>
                  <a:lnTo>
                    <a:pt x="502056" y="1590687"/>
                  </a:lnTo>
                  <a:lnTo>
                    <a:pt x="726503" y="1664131"/>
                  </a:lnTo>
                  <a:lnTo>
                    <a:pt x="726503" y="1650682"/>
                  </a:lnTo>
                  <a:lnTo>
                    <a:pt x="516178" y="1581835"/>
                  </a:lnTo>
                  <a:lnTo>
                    <a:pt x="635495" y="1507134"/>
                  </a:lnTo>
                  <a:lnTo>
                    <a:pt x="792226" y="1643862"/>
                  </a:lnTo>
                  <a:lnTo>
                    <a:pt x="792226" y="1627035"/>
                  </a:lnTo>
                  <a:lnTo>
                    <a:pt x="646734" y="1500085"/>
                  </a:lnTo>
                  <a:lnTo>
                    <a:pt x="751090" y="1434744"/>
                  </a:lnTo>
                  <a:lnTo>
                    <a:pt x="806996" y="1435265"/>
                  </a:lnTo>
                  <a:lnTo>
                    <a:pt x="923734" y="1573263"/>
                  </a:lnTo>
                  <a:lnTo>
                    <a:pt x="923734" y="1553629"/>
                  </a:lnTo>
                  <a:lnTo>
                    <a:pt x="823722" y="1435417"/>
                  </a:lnTo>
                  <a:lnTo>
                    <a:pt x="957249" y="1436674"/>
                  </a:lnTo>
                  <a:lnTo>
                    <a:pt x="1003274" y="1505343"/>
                  </a:lnTo>
                  <a:lnTo>
                    <a:pt x="1003274" y="1482445"/>
                  </a:lnTo>
                  <a:lnTo>
                    <a:pt x="972693" y="1436814"/>
                  </a:lnTo>
                  <a:lnTo>
                    <a:pt x="1082306" y="1437843"/>
                  </a:lnTo>
                  <a:lnTo>
                    <a:pt x="1082306" y="1409115"/>
                  </a:lnTo>
                  <a:lnTo>
                    <a:pt x="1081354" y="1408277"/>
                  </a:lnTo>
                  <a:lnTo>
                    <a:pt x="1081354" y="1425130"/>
                  </a:lnTo>
                  <a:lnTo>
                    <a:pt x="964120" y="1424038"/>
                  </a:lnTo>
                  <a:lnTo>
                    <a:pt x="948677" y="1401013"/>
                  </a:lnTo>
                  <a:lnTo>
                    <a:pt x="948677" y="1423885"/>
                  </a:lnTo>
                  <a:lnTo>
                    <a:pt x="812888" y="1422615"/>
                  </a:lnTo>
                  <a:lnTo>
                    <a:pt x="798195" y="1405255"/>
                  </a:lnTo>
                  <a:lnTo>
                    <a:pt x="895375" y="1344409"/>
                  </a:lnTo>
                  <a:lnTo>
                    <a:pt x="948677" y="1423885"/>
                  </a:lnTo>
                  <a:lnTo>
                    <a:pt x="948677" y="1401013"/>
                  </a:lnTo>
                  <a:lnTo>
                    <a:pt x="906183" y="1337652"/>
                  </a:lnTo>
                  <a:lnTo>
                    <a:pt x="949756" y="1310360"/>
                  </a:lnTo>
                  <a:lnTo>
                    <a:pt x="1081354" y="1425130"/>
                  </a:lnTo>
                  <a:lnTo>
                    <a:pt x="1081354" y="1408277"/>
                  </a:lnTo>
                  <a:lnTo>
                    <a:pt x="961034" y="1303299"/>
                  </a:lnTo>
                  <a:lnTo>
                    <a:pt x="1048600" y="1248473"/>
                  </a:lnTo>
                  <a:lnTo>
                    <a:pt x="1155763" y="1375117"/>
                  </a:lnTo>
                  <a:lnTo>
                    <a:pt x="1155763" y="1355394"/>
                  </a:lnTo>
                  <a:lnTo>
                    <a:pt x="1059510" y="1241640"/>
                  </a:lnTo>
                  <a:lnTo>
                    <a:pt x="1081024" y="1228178"/>
                  </a:lnTo>
                  <a:lnTo>
                    <a:pt x="1271320" y="1276426"/>
                  </a:lnTo>
                  <a:lnTo>
                    <a:pt x="1271320" y="1263332"/>
                  </a:lnTo>
                  <a:lnTo>
                    <a:pt x="1095883" y="1218869"/>
                  </a:lnTo>
                  <a:lnTo>
                    <a:pt x="1196492" y="1155877"/>
                  </a:lnTo>
                  <a:lnTo>
                    <a:pt x="1326680" y="1229156"/>
                  </a:lnTo>
                  <a:lnTo>
                    <a:pt x="1326680" y="1214602"/>
                  </a:lnTo>
                  <a:lnTo>
                    <a:pt x="1208747" y="1148194"/>
                  </a:lnTo>
                  <a:lnTo>
                    <a:pt x="1265059" y="1112951"/>
                  </a:lnTo>
                  <a:lnTo>
                    <a:pt x="1362849" y="1198257"/>
                  </a:lnTo>
                  <a:lnTo>
                    <a:pt x="1362849" y="1181392"/>
                  </a:lnTo>
                  <a:lnTo>
                    <a:pt x="1276311" y="1105890"/>
                  </a:lnTo>
                  <a:lnTo>
                    <a:pt x="1425702" y="1012355"/>
                  </a:lnTo>
                  <a:lnTo>
                    <a:pt x="1429004" y="1022985"/>
                  </a:lnTo>
                  <a:lnTo>
                    <a:pt x="1434325" y="1017905"/>
                  </a:lnTo>
                  <a:lnTo>
                    <a:pt x="1446276" y="1036955"/>
                  </a:lnTo>
                  <a:lnTo>
                    <a:pt x="1473339" y="992505"/>
                  </a:lnTo>
                  <a:lnTo>
                    <a:pt x="1490599" y="964184"/>
                  </a:lnTo>
                  <a:lnTo>
                    <a:pt x="1488655" y="963866"/>
                  </a:lnTo>
                  <a:lnTo>
                    <a:pt x="1490599" y="962914"/>
                  </a:lnTo>
                  <a:lnTo>
                    <a:pt x="1421815" y="927658"/>
                  </a:lnTo>
                  <a:lnTo>
                    <a:pt x="1421815" y="999794"/>
                  </a:lnTo>
                  <a:lnTo>
                    <a:pt x="1266291" y="1097153"/>
                  </a:lnTo>
                  <a:lnTo>
                    <a:pt x="1255039" y="1087335"/>
                  </a:lnTo>
                  <a:lnTo>
                    <a:pt x="1255039" y="1104201"/>
                  </a:lnTo>
                  <a:lnTo>
                    <a:pt x="1196124" y="1141095"/>
                  </a:lnTo>
                  <a:lnTo>
                    <a:pt x="1183855" y="1134186"/>
                  </a:lnTo>
                  <a:lnTo>
                    <a:pt x="1183855" y="1148765"/>
                  </a:lnTo>
                  <a:lnTo>
                    <a:pt x="1078801" y="1214539"/>
                  </a:lnTo>
                  <a:lnTo>
                    <a:pt x="1063942" y="1210779"/>
                  </a:lnTo>
                  <a:lnTo>
                    <a:pt x="1063942" y="1223848"/>
                  </a:lnTo>
                  <a:lnTo>
                    <a:pt x="1051204" y="1231823"/>
                  </a:lnTo>
                  <a:lnTo>
                    <a:pt x="1040295" y="1218920"/>
                  </a:lnTo>
                  <a:lnTo>
                    <a:pt x="1040295" y="1238656"/>
                  </a:lnTo>
                  <a:lnTo>
                    <a:pt x="951001" y="1294549"/>
                  </a:lnTo>
                  <a:lnTo>
                    <a:pt x="939736" y="1284732"/>
                  </a:lnTo>
                  <a:lnTo>
                    <a:pt x="939736" y="1301610"/>
                  </a:lnTo>
                  <a:lnTo>
                    <a:pt x="899083" y="1327061"/>
                  </a:lnTo>
                  <a:lnTo>
                    <a:pt x="888276" y="1310944"/>
                  </a:lnTo>
                  <a:lnTo>
                    <a:pt x="888276" y="1333830"/>
                  </a:lnTo>
                  <a:lnTo>
                    <a:pt x="796163" y="1391500"/>
                  </a:lnTo>
                  <a:lnTo>
                    <a:pt x="796163" y="1422463"/>
                  </a:lnTo>
                  <a:lnTo>
                    <a:pt x="771080" y="1422234"/>
                  </a:lnTo>
                  <a:lnTo>
                    <a:pt x="787336" y="1412049"/>
                  </a:lnTo>
                  <a:lnTo>
                    <a:pt x="796163" y="1422463"/>
                  </a:lnTo>
                  <a:lnTo>
                    <a:pt x="796163" y="1391500"/>
                  </a:lnTo>
                  <a:lnTo>
                    <a:pt x="789876" y="1395425"/>
                  </a:lnTo>
                  <a:lnTo>
                    <a:pt x="779018" y="1382598"/>
                  </a:lnTo>
                  <a:lnTo>
                    <a:pt x="779018" y="1402219"/>
                  </a:lnTo>
                  <a:lnTo>
                    <a:pt x="747407" y="1422006"/>
                  </a:lnTo>
                  <a:lnTo>
                    <a:pt x="727430" y="1421828"/>
                  </a:lnTo>
                  <a:lnTo>
                    <a:pt x="727430" y="1434528"/>
                  </a:lnTo>
                  <a:lnTo>
                    <a:pt x="636689" y="1491322"/>
                  </a:lnTo>
                  <a:lnTo>
                    <a:pt x="625449" y="1481518"/>
                  </a:lnTo>
                  <a:lnTo>
                    <a:pt x="625449" y="1498371"/>
                  </a:lnTo>
                  <a:lnTo>
                    <a:pt x="500380" y="1576666"/>
                  </a:lnTo>
                  <a:lnTo>
                    <a:pt x="46583" y="1428127"/>
                  </a:lnTo>
                  <a:lnTo>
                    <a:pt x="550354" y="1432852"/>
                  </a:lnTo>
                  <a:lnTo>
                    <a:pt x="625449" y="1498371"/>
                  </a:lnTo>
                  <a:lnTo>
                    <a:pt x="625449" y="1481518"/>
                  </a:lnTo>
                  <a:lnTo>
                    <a:pt x="569899" y="1433042"/>
                  </a:lnTo>
                  <a:lnTo>
                    <a:pt x="727430" y="1434528"/>
                  </a:lnTo>
                  <a:lnTo>
                    <a:pt x="727430" y="1421828"/>
                  </a:lnTo>
                  <a:lnTo>
                    <a:pt x="555193" y="1420202"/>
                  </a:lnTo>
                  <a:lnTo>
                    <a:pt x="535635" y="1403146"/>
                  </a:lnTo>
                  <a:lnTo>
                    <a:pt x="535635" y="1420012"/>
                  </a:lnTo>
                  <a:lnTo>
                    <a:pt x="48742" y="1415453"/>
                  </a:lnTo>
                  <a:lnTo>
                    <a:pt x="404596" y="1305712"/>
                  </a:lnTo>
                  <a:lnTo>
                    <a:pt x="535635" y="1420012"/>
                  </a:lnTo>
                  <a:lnTo>
                    <a:pt x="535635" y="1403146"/>
                  </a:lnTo>
                  <a:lnTo>
                    <a:pt x="418896" y="1301305"/>
                  </a:lnTo>
                  <a:lnTo>
                    <a:pt x="636790" y="1234109"/>
                  </a:lnTo>
                  <a:lnTo>
                    <a:pt x="779018" y="1402219"/>
                  </a:lnTo>
                  <a:lnTo>
                    <a:pt x="779018" y="1382598"/>
                  </a:lnTo>
                  <a:lnTo>
                    <a:pt x="649935" y="1230058"/>
                  </a:lnTo>
                  <a:lnTo>
                    <a:pt x="789774" y="1186942"/>
                  </a:lnTo>
                  <a:lnTo>
                    <a:pt x="888276" y="1333830"/>
                  </a:lnTo>
                  <a:lnTo>
                    <a:pt x="888276" y="1310944"/>
                  </a:lnTo>
                  <a:lnTo>
                    <a:pt x="802500" y="1183017"/>
                  </a:lnTo>
                  <a:lnTo>
                    <a:pt x="803452" y="1182725"/>
                  </a:lnTo>
                  <a:lnTo>
                    <a:pt x="939736" y="1301610"/>
                  </a:lnTo>
                  <a:lnTo>
                    <a:pt x="939736" y="1284732"/>
                  </a:lnTo>
                  <a:lnTo>
                    <a:pt x="817765" y="1178306"/>
                  </a:lnTo>
                  <a:lnTo>
                    <a:pt x="847813" y="1169047"/>
                  </a:lnTo>
                  <a:lnTo>
                    <a:pt x="1017892" y="1212164"/>
                  </a:lnTo>
                  <a:lnTo>
                    <a:pt x="1040295" y="1238656"/>
                  </a:lnTo>
                  <a:lnTo>
                    <a:pt x="1040295" y="1218920"/>
                  </a:lnTo>
                  <a:lnTo>
                    <a:pt x="1039139" y="1217549"/>
                  </a:lnTo>
                  <a:lnTo>
                    <a:pt x="1063942" y="1223848"/>
                  </a:lnTo>
                  <a:lnTo>
                    <a:pt x="1063942" y="1210779"/>
                  </a:lnTo>
                  <a:lnTo>
                    <a:pt x="1025067" y="1200912"/>
                  </a:lnTo>
                  <a:lnTo>
                    <a:pt x="1003820" y="1175816"/>
                  </a:lnTo>
                  <a:lnTo>
                    <a:pt x="1003820" y="1195527"/>
                  </a:lnTo>
                  <a:lnTo>
                    <a:pt x="871042" y="1161884"/>
                  </a:lnTo>
                  <a:lnTo>
                    <a:pt x="953757" y="1136370"/>
                  </a:lnTo>
                  <a:lnTo>
                    <a:pt x="1003820" y="1195527"/>
                  </a:lnTo>
                  <a:lnTo>
                    <a:pt x="1003820" y="1175816"/>
                  </a:lnTo>
                  <a:lnTo>
                    <a:pt x="966990" y="1132293"/>
                  </a:lnTo>
                  <a:lnTo>
                    <a:pt x="1088199" y="1094917"/>
                  </a:lnTo>
                  <a:lnTo>
                    <a:pt x="1183855" y="1148765"/>
                  </a:lnTo>
                  <a:lnTo>
                    <a:pt x="1183855" y="1134186"/>
                  </a:lnTo>
                  <a:lnTo>
                    <a:pt x="1104950" y="1089748"/>
                  </a:lnTo>
                  <a:lnTo>
                    <a:pt x="1203604" y="1059332"/>
                  </a:lnTo>
                  <a:lnTo>
                    <a:pt x="1255039" y="1104201"/>
                  </a:lnTo>
                  <a:lnTo>
                    <a:pt x="1255039" y="1087335"/>
                  </a:lnTo>
                  <a:lnTo>
                    <a:pt x="1217891" y="1054925"/>
                  </a:lnTo>
                  <a:lnTo>
                    <a:pt x="1414068" y="994435"/>
                  </a:lnTo>
                  <a:lnTo>
                    <a:pt x="1414018" y="1000252"/>
                  </a:lnTo>
                  <a:lnTo>
                    <a:pt x="1420926" y="996886"/>
                  </a:lnTo>
                  <a:lnTo>
                    <a:pt x="1421815" y="999794"/>
                  </a:lnTo>
                  <a:lnTo>
                    <a:pt x="1421815" y="927658"/>
                  </a:lnTo>
                  <a:lnTo>
                    <a:pt x="1414780" y="924052"/>
                  </a:lnTo>
                  <a:lnTo>
                    <a:pt x="1414487" y="951547"/>
                  </a:lnTo>
                  <a:lnTo>
                    <a:pt x="1413116" y="951318"/>
                  </a:lnTo>
                  <a:lnTo>
                    <a:pt x="1413116" y="971613"/>
                  </a:lnTo>
                  <a:lnTo>
                    <a:pt x="1405763" y="972312"/>
                  </a:lnTo>
                  <a:lnTo>
                    <a:pt x="1411757" y="981913"/>
                  </a:lnTo>
                  <a:lnTo>
                    <a:pt x="1206677" y="1045146"/>
                  </a:lnTo>
                  <a:lnTo>
                    <a:pt x="1192390" y="1032687"/>
                  </a:lnTo>
                  <a:lnTo>
                    <a:pt x="1192390" y="1049553"/>
                  </a:lnTo>
                  <a:lnTo>
                    <a:pt x="1089748" y="1081201"/>
                  </a:lnTo>
                  <a:lnTo>
                    <a:pt x="1072997" y="1071778"/>
                  </a:lnTo>
                  <a:lnTo>
                    <a:pt x="1072997" y="1086370"/>
                  </a:lnTo>
                  <a:lnTo>
                    <a:pt x="958113" y="1121791"/>
                  </a:lnTo>
                  <a:lnTo>
                    <a:pt x="944880" y="1106157"/>
                  </a:lnTo>
                  <a:lnTo>
                    <a:pt x="944880" y="1125867"/>
                  </a:lnTo>
                  <a:lnTo>
                    <a:pt x="847483" y="1155903"/>
                  </a:lnTo>
                  <a:lnTo>
                    <a:pt x="824255" y="1150023"/>
                  </a:lnTo>
                  <a:lnTo>
                    <a:pt x="824255" y="1163066"/>
                  </a:lnTo>
                  <a:lnTo>
                    <a:pt x="806551" y="1168527"/>
                  </a:lnTo>
                  <a:lnTo>
                    <a:pt x="790473" y="1154493"/>
                  </a:lnTo>
                  <a:lnTo>
                    <a:pt x="824255" y="1163066"/>
                  </a:lnTo>
                  <a:lnTo>
                    <a:pt x="824255" y="1150023"/>
                  </a:lnTo>
                  <a:lnTo>
                    <a:pt x="782408" y="1139405"/>
                  </a:lnTo>
                  <a:lnTo>
                    <a:pt x="782408" y="1175969"/>
                  </a:lnTo>
                  <a:lnTo>
                    <a:pt x="641045" y="1219555"/>
                  </a:lnTo>
                  <a:lnTo>
                    <a:pt x="627900" y="1204023"/>
                  </a:lnTo>
                  <a:lnTo>
                    <a:pt x="627900" y="1223619"/>
                  </a:lnTo>
                  <a:lnTo>
                    <a:pt x="407682" y="1291526"/>
                  </a:lnTo>
                  <a:lnTo>
                    <a:pt x="29502" y="961555"/>
                  </a:lnTo>
                  <a:lnTo>
                    <a:pt x="509066" y="1083144"/>
                  </a:lnTo>
                  <a:lnTo>
                    <a:pt x="627900" y="1223619"/>
                  </a:lnTo>
                  <a:lnTo>
                    <a:pt x="627900" y="1204023"/>
                  </a:lnTo>
                  <a:lnTo>
                    <a:pt x="530161" y="1088504"/>
                  </a:lnTo>
                  <a:lnTo>
                    <a:pt x="763155" y="1147572"/>
                  </a:lnTo>
                  <a:lnTo>
                    <a:pt x="763689" y="1148029"/>
                  </a:lnTo>
                  <a:lnTo>
                    <a:pt x="782408" y="1175969"/>
                  </a:lnTo>
                  <a:lnTo>
                    <a:pt x="782408" y="1139405"/>
                  </a:lnTo>
                  <a:lnTo>
                    <a:pt x="771398" y="1136611"/>
                  </a:lnTo>
                  <a:lnTo>
                    <a:pt x="742073" y="1092873"/>
                  </a:lnTo>
                  <a:lnTo>
                    <a:pt x="742073" y="1129182"/>
                  </a:lnTo>
                  <a:lnTo>
                    <a:pt x="516140" y="1071930"/>
                  </a:lnTo>
                  <a:lnTo>
                    <a:pt x="495046" y="1047000"/>
                  </a:lnTo>
                  <a:lnTo>
                    <a:pt x="495046" y="1066584"/>
                  </a:lnTo>
                  <a:lnTo>
                    <a:pt x="57924" y="955802"/>
                  </a:lnTo>
                  <a:lnTo>
                    <a:pt x="404063" y="959040"/>
                  </a:lnTo>
                  <a:lnTo>
                    <a:pt x="495046" y="1066584"/>
                  </a:lnTo>
                  <a:lnTo>
                    <a:pt x="495046" y="1047000"/>
                  </a:lnTo>
                  <a:lnTo>
                    <a:pt x="420751" y="959192"/>
                  </a:lnTo>
                  <a:lnTo>
                    <a:pt x="548589" y="960399"/>
                  </a:lnTo>
                  <a:lnTo>
                    <a:pt x="742073" y="1129182"/>
                  </a:lnTo>
                  <a:lnTo>
                    <a:pt x="742073" y="1092873"/>
                  </a:lnTo>
                  <a:lnTo>
                    <a:pt x="736371" y="1084376"/>
                  </a:lnTo>
                  <a:lnTo>
                    <a:pt x="736371" y="1107287"/>
                  </a:lnTo>
                  <a:lnTo>
                    <a:pt x="568210" y="960589"/>
                  </a:lnTo>
                  <a:lnTo>
                    <a:pt x="638441" y="961237"/>
                  </a:lnTo>
                  <a:lnTo>
                    <a:pt x="736371" y="1107287"/>
                  </a:lnTo>
                  <a:lnTo>
                    <a:pt x="736371" y="1084376"/>
                  </a:lnTo>
                  <a:lnTo>
                    <a:pt x="653923" y="961390"/>
                  </a:lnTo>
                  <a:lnTo>
                    <a:pt x="806945" y="962825"/>
                  </a:lnTo>
                  <a:lnTo>
                    <a:pt x="944880" y="1125867"/>
                  </a:lnTo>
                  <a:lnTo>
                    <a:pt x="944880" y="1106157"/>
                  </a:lnTo>
                  <a:lnTo>
                    <a:pt x="823734" y="962977"/>
                  </a:lnTo>
                  <a:lnTo>
                    <a:pt x="854316" y="963269"/>
                  </a:lnTo>
                  <a:lnTo>
                    <a:pt x="1072997" y="1086370"/>
                  </a:lnTo>
                  <a:lnTo>
                    <a:pt x="1072997" y="1071778"/>
                  </a:lnTo>
                  <a:lnTo>
                    <a:pt x="880757" y="963523"/>
                  </a:lnTo>
                  <a:lnTo>
                    <a:pt x="1096086" y="965530"/>
                  </a:lnTo>
                  <a:lnTo>
                    <a:pt x="1192390" y="1049553"/>
                  </a:lnTo>
                  <a:lnTo>
                    <a:pt x="1192390" y="1032687"/>
                  </a:lnTo>
                  <a:lnTo>
                    <a:pt x="1115644" y="965720"/>
                  </a:lnTo>
                  <a:lnTo>
                    <a:pt x="1412163" y="968502"/>
                  </a:lnTo>
                  <a:lnTo>
                    <a:pt x="1413116" y="971613"/>
                  </a:lnTo>
                  <a:lnTo>
                    <a:pt x="1413116" y="951318"/>
                  </a:lnTo>
                  <a:lnTo>
                    <a:pt x="1406525" y="950214"/>
                  </a:lnTo>
                  <a:lnTo>
                    <a:pt x="1408226" y="955763"/>
                  </a:lnTo>
                  <a:lnTo>
                    <a:pt x="1100924" y="952881"/>
                  </a:lnTo>
                  <a:lnTo>
                    <a:pt x="1081366" y="935824"/>
                  </a:lnTo>
                  <a:lnTo>
                    <a:pt x="1081366" y="952690"/>
                  </a:lnTo>
                  <a:lnTo>
                    <a:pt x="857808" y="950607"/>
                  </a:lnTo>
                  <a:lnTo>
                    <a:pt x="831367" y="935723"/>
                  </a:lnTo>
                  <a:lnTo>
                    <a:pt x="831367" y="950353"/>
                  </a:lnTo>
                  <a:lnTo>
                    <a:pt x="812888" y="950175"/>
                  </a:lnTo>
                  <a:lnTo>
                    <a:pt x="796353" y="930643"/>
                  </a:lnTo>
                  <a:lnTo>
                    <a:pt x="831367" y="950353"/>
                  </a:lnTo>
                  <a:lnTo>
                    <a:pt x="831367" y="935723"/>
                  </a:lnTo>
                  <a:lnTo>
                    <a:pt x="796112" y="915873"/>
                  </a:lnTo>
                  <a:lnTo>
                    <a:pt x="796112" y="950023"/>
                  </a:lnTo>
                  <a:lnTo>
                    <a:pt x="645350" y="948601"/>
                  </a:lnTo>
                  <a:lnTo>
                    <a:pt x="629869" y="925525"/>
                  </a:lnTo>
                  <a:lnTo>
                    <a:pt x="629869" y="948461"/>
                  </a:lnTo>
                  <a:lnTo>
                    <a:pt x="553491" y="947750"/>
                  </a:lnTo>
                  <a:lnTo>
                    <a:pt x="533882" y="930656"/>
                  </a:lnTo>
                  <a:lnTo>
                    <a:pt x="533882" y="947559"/>
                  </a:lnTo>
                  <a:lnTo>
                    <a:pt x="409917" y="946391"/>
                  </a:lnTo>
                  <a:lnTo>
                    <a:pt x="64211" y="537883"/>
                  </a:lnTo>
                  <a:lnTo>
                    <a:pt x="533882" y="947559"/>
                  </a:lnTo>
                  <a:lnTo>
                    <a:pt x="533882" y="930656"/>
                  </a:lnTo>
                  <a:lnTo>
                    <a:pt x="56591" y="514273"/>
                  </a:lnTo>
                  <a:lnTo>
                    <a:pt x="509727" y="769315"/>
                  </a:lnTo>
                  <a:lnTo>
                    <a:pt x="629869" y="948461"/>
                  </a:lnTo>
                  <a:lnTo>
                    <a:pt x="629869" y="925525"/>
                  </a:lnTo>
                  <a:lnTo>
                    <a:pt x="534466" y="783234"/>
                  </a:lnTo>
                  <a:lnTo>
                    <a:pt x="764578" y="912761"/>
                  </a:lnTo>
                  <a:lnTo>
                    <a:pt x="796112" y="950023"/>
                  </a:lnTo>
                  <a:lnTo>
                    <a:pt x="796112" y="915873"/>
                  </a:lnTo>
                  <a:lnTo>
                    <a:pt x="772680" y="902677"/>
                  </a:lnTo>
                  <a:lnTo>
                    <a:pt x="740905" y="865136"/>
                  </a:lnTo>
                  <a:lnTo>
                    <a:pt x="740905" y="884783"/>
                  </a:lnTo>
                  <a:lnTo>
                    <a:pt x="518642" y="759650"/>
                  </a:lnTo>
                  <a:lnTo>
                    <a:pt x="493915" y="722769"/>
                  </a:lnTo>
                  <a:lnTo>
                    <a:pt x="493915" y="745731"/>
                  </a:lnTo>
                  <a:lnTo>
                    <a:pt x="50114" y="495871"/>
                  </a:lnTo>
                  <a:lnTo>
                    <a:pt x="382968" y="580263"/>
                  </a:lnTo>
                  <a:lnTo>
                    <a:pt x="493915" y="745731"/>
                  </a:lnTo>
                  <a:lnTo>
                    <a:pt x="493915" y="722769"/>
                  </a:lnTo>
                  <a:lnTo>
                    <a:pt x="401523" y="584962"/>
                  </a:lnTo>
                  <a:lnTo>
                    <a:pt x="510667" y="612635"/>
                  </a:lnTo>
                  <a:lnTo>
                    <a:pt x="740905" y="884783"/>
                  </a:lnTo>
                  <a:lnTo>
                    <a:pt x="740905" y="865136"/>
                  </a:lnTo>
                  <a:lnTo>
                    <a:pt x="531799" y="617994"/>
                  </a:lnTo>
                  <a:lnTo>
                    <a:pt x="765632" y="677278"/>
                  </a:lnTo>
                  <a:lnTo>
                    <a:pt x="1081366" y="952690"/>
                  </a:lnTo>
                  <a:lnTo>
                    <a:pt x="1081366" y="935824"/>
                  </a:lnTo>
                  <a:lnTo>
                    <a:pt x="792949" y="684212"/>
                  </a:lnTo>
                  <a:lnTo>
                    <a:pt x="1450632" y="850963"/>
                  </a:lnTo>
                  <a:lnTo>
                    <a:pt x="1445514" y="860044"/>
                  </a:lnTo>
                  <a:lnTo>
                    <a:pt x="1453121" y="860425"/>
                  </a:lnTo>
                  <a:lnTo>
                    <a:pt x="1447419" y="882904"/>
                  </a:lnTo>
                  <a:lnTo>
                    <a:pt x="1530604" y="864616"/>
                  </a:lnTo>
                  <a:lnTo>
                    <a:pt x="1530134" y="864222"/>
                  </a:lnTo>
                  <a:lnTo>
                    <a:pt x="1530604" y="8642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73952" y="3739895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20" h="280670">
                  <a:moveTo>
                    <a:pt x="137159" y="0"/>
                  </a:moveTo>
                  <a:lnTo>
                    <a:pt x="93829" y="7144"/>
                  </a:lnTo>
                  <a:lnTo>
                    <a:pt x="56180" y="27041"/>
                  </a:lnTo>
                  <a:lnTo>
                    <a:pt x="26481" y="57387"/>
                  </a:lnTo>
                  <a:lnTo>
                    <a:pt x="6998" y="95877"/>
                  </a:lnTo>
                  <a:lnTo>
                    <a:pt x="0" y="140207"/>
                  </a:lnTo>
                  <a:lnTo>
                    <a:pt x="6998" y="184538"/>
                  </a:lnTo>
                  <a:lnTo>
                    <a:pt x="26481" y="223028"/>
                  </a:lnTo>
                  <a:lnTo>
                    <a:pt x="56180" y="253374"/>
                  </a:lnTo>
                  <a:lnTo>
                    <a:pt x="93829" y="273271"/>
                  </a:lnTo>
                  <a:lnTo>
                    <a:pt x="137159" y="280415"/>
                  </a:lnTo>
                  <a:lnTo>
                    <a:pt x="180490" y="273271"/>
                  </a:lnTo>
                  <a:lnTo>
                    <a:pt x="218139" y="253374"/>
                  </a:lnTo>
                  <a:lnTo>
                    <a:pt x="247838" y="223028"/>
                  </a:lnTo>
                  <a:lnTo>
                    <a:pt x="267321" y="184538"/>
                  </a:lnTo>
                  <a:lnTo>
                    <a:pt x="274320" y="140207"/>
                  </a:lnTo>
                  <a:lnTo>
                    <a:pt x="267321" y="95877"/>
                  </a:lnTo>
                  <a:lnTo>
                    <a:pt x="247838" y="57387"/>
                  </a:lnTo>
                  <a:lnTo>
                    <a:pt x="218139" y="27041"/>
                  </a:lnTo>
                  <a:lnTo>
                    <a:pt x="180490" y="7144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473952" y="3739895"/>
              <a:ext cx="274320" cy="280670"/>
            </a:xfrm>
            <a:custGeom>
              <a:avLst/>
              <a:gdLst/>
              <a:ahLst/>
              <a:cxnLst/>
              <a:rect l="l" t="t" r="r" b="b"/>
              <a:pathLst>
                <a:path w="274320" h="280670">
                  <a:moveTo>
                    <a:pt x="0" y="140207"/>
                  </a:moveTo>
                  <a:lnTo>
                    <a:pt x="6998" y="95877"/>
                  </a:lnTo>
                  <a:lnTo>
                    <a:pt x="26481" y="57387"/>
                  </a:lnTo>
                  <a:lnTo>
                    <a:pt x="56180" y="27041"/>
                  </a:lnTo>
                  <a:lnTo>
                    <a:pt x="93829" y="7144"/>
                  </a:lnTo>
                  <a:lnTo>
                    <a:pt x="137159" y="0"/>
                  </a:lnTo>
                  <a:lnTo>
                    <a:pt x="180490" y="7144"/>
                  </a:lnTo>
                  <a:lnTo>
                    <a:pt x="218139" y="27041"/>
                  </a:lnTo>
                  <a:lnTo>
                    <a:pt x="247838" y="57387"/>
                  </a:lnTo>
                  <a:lnTo>
                    <a:pt x="267321" y="95877"/>
                  </a:lnTo>
                  <a:lnTo>
                    <a:pt x="274320" y="140207"/>
                  </a:lnTo>
                  <a:lnTo>
                    <a:pt x="267321" y="184538"/>
                  </a:lnTo>
                  <a:lnTo>
                    <a:pt x="247838" y="223028"/>
                  </a:lnTo>
                  <a:lnTo>
                    <a:pt x="218139" y="253374"/>
                  </a:lnTo>
                  <a:lnTo>
                    <a:pt x="180490" y="273271"/>
                  </a:lnTo>
                  <a:lnTo>
                    <a:pt x="137159" y="280415"/>
                  </a:lnTo>
                  <a:lnTo>
                    <a:pt x="93829" y="273271"/>
                  </a:lnTo>
                  <a:lnTo>
                    <a:pt x="56180" y="253374"/>
                  </a:lnTo>
                  <a:lnTo>
                    <a:pt x="26481" y="223028"/>
                  </a:lnTo>
                  <a:lnTo>
                    <a:pt x="6998" y="184538"/>
                  </a:lnTo>
                  <a:lnTo>
                    <a:pt x="0" y="14020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87168" y="2179319"/>
              <a:ext cx="4932045" cy="3380740"/>
            </a:xfrm>
            <a:custGeom>
              <a:avLst/>
              <a:gdLst/>
              <a:ahLst/>
              <a:cxnLst/>
              <a:rect l="l" t="t" r="r" b="b"/>
              <a:pathLst>
                <a:path w="4932045" h="3380740">
                  <a:moveTo>
                    <a:pt x="670941" y="3342132"/>
                  </a:moveTo>
                  <a:lnTo>
                    <a:pt x="658241" y="3335782"/>
                  </a:lnTo>
                  <a:lnTo>
                    <a:pt x="594741" y="3304032"/>
                  </a:lnTo>
                  <a:lnTo>
                    <a:pt x="594741" y="3335782"/>
                  </a:lnTo>
                  <a:lnTo>
                    <a:pt x="0" y="3335782"/>
                  </a:lnTo>
                  <a:lnTo>
                    <a:pt x="0" y="3348482"/>
                  </a:lnTo>
                  <a:lnTo>
                    <a:pt x="594741" y="3348482"/>
                  </a:lnTo>
                  <a:lnTo>
                    <a:pt x="594741" y="3380232"/>
                  </a:lnTo>
                  <a:lnTo>
                    <a:pt x="658241" y="3348482"/>
                  </a:lnTo>
                  <a:lnTo>
                    <a:pt x="670941" y="3342132"/>
                  </a:lnTo>
                  <a:close/>
                </a:path>
                <a:path w="4932045" h="3380740">
                  <a:moveTo>
                    <a:pt x="670941" y="2869692"/>
                  </a:moveTo>
                  <a:lnTo>
                    <a:pt x="658241" y="2863342"/>
                  </a:lnTo>
                  <a:lnTo>
                    <a:pt x="594741" y="2831592"/>
                  </a:lnTo>
                  <a:lnTo>
                    <a:pt x="594741" y="2863342"/>
                  </a:lnTo>
                  <a:lnTo>
                    <a:pt x="0" y="2863342"/>
                  </a:lnTo>
                  <a:lnTo>
                    <a:pt x="0" y="2876042"/>
                  </a:lnTo>
                  <a:lnTo>
                    <a:pt x="594741" y="2876042"/>
                  </a:lnTo>
                  <a:lnTo>
                    <a:pt x="594741" y="2907792"/>
                  </a:lnTo>
                  <a:lnTo>
                    <a:pt x="658241" y="2876042"/>
                  </a:lnTo>
                  <a:lnTo>
                    <a:pt x="670941" y="2869692"/>
                  </a:lnTo>
                  <a:close/>
                </a:path>
                <a:path w="4932045" h="3380740">
                  <a:moveTo>
                    <a:pt x="670941" y="2391156"/>
                  </a:moveTo>
                  <a:lnTo>
                    <a:pt x="658241" y="2384806"/>
                  </a:lnTo>
                  <a:lnTo>
                    <a:pt x="594741" y="2353056"/>
                  </a:lnTo>
                  <a:lnTo>
                    <a:pt x="594741" y="2384806"/>
                  </a:lnTo>
                  <a:lnTo>
                    <a:pt x="0" y="2384806"/>
                  </a:lnTo>
                  <a:lnTo>
                    <a:pt x="0" y="2397506"/>
                  </a:lnTo>
                  <a:lnTo>
                    <a:pt x="594741" y="2397506"/>
                  </a:lnTo>
                  <a:lnTo>
                    <a:pt x="594741" y="2429256"/>
                  </a:lnTo>
                  <a:lnTo>
                    <a:pt x="658241" y="2397506"/>
                  </a:lnTo>
                  <a:lnTo>
                    <a:pt x="670941" y="2391156"/>
                  </a:lnTo>
                  <a:close/>
                </a:path>
                <a:path w="4932045" h="3380740">
                  <a:moveTo>
                    <a:pt x="670941" y="1918716"/>
                  </a:moveTo>
                  <a:lnTo>
                    <a:pt x="658241" y="1912366"/>
                  </a:lnTo>
                  <a:lnTo>
                    <a:pt x="594741" y="1880616"/>
                  </a:lnTo>
                  <a:lnTo>
                    <a:pt x="594741" y="1912366"/>
                  </a:lnTo>
                  <a:lnTo>
                    <a:pt x="0" y="1912366"/>
                  </a:lnTo>
                  <a:lnTo>
                    <a:pt x="0" y="1925066"/>
                  </a:lnTo>
                  <a:lnTo>
                    <a:pt x="594741" y="1925066"/>
                  </a:lnTo>
                  <a:lnTo>
                    <a:pt x="594741" y="1956816"/>
                  </a:lnTo>
                  <a:lnTo>
                    <a:pt x="658241" y="1925066"/>
                  </a:lnTo>
                  <a:lnTo>
                    <a:pt x="670941" y="1918716"/>
                  </a:lnTo>
                  <a:close/>
                </a:path>
                <a:path w="4932045" h="3380740">
                  <a:moveTo>
                    <a:pt x="670941" y="1461516"/>
                  </a:moveTo>
                  <a:lnTo>
                    <a:pt x="658241" y="1455166"/>
                  </a:lnTo>
                  <a:lnTo>
                    <a:pt x="594741" y="1423416"/>
                  </a:lnTo>
                  <a:lnTo>
                    <a:pt x="594741" y="1455166"/>
                  </a:lnTo>
                  <a:lnTo>
                    <a:pt x="0" y="1455166"/>
                  </a:lnTo>
                  <a:lnTo>
                    <a:pt x="0" y="1467866"/>
                  </a:lnTo>
                  <a:lnTo>
                    <a:pt x="594741" y="1467866"/>
                  </a:lnTo>
                  <a:lnTo>
                    <a:pt x="594741" y="1499616"/>
                  </a:lnTo>
                  <a:lnTo>
                    <a:pt x="658241" y="1467866"/>
                  </a:lnTo>
                  <a:lnTo>
                    <a:pt x="670941" y="1461516"/>
                  </a:lnTo>
                  <a:close/>
                </a:path>
                <a:path w="4932045" h="3380740">
                  <a:moveTo>
                    <a:pt x="670941" y="989076"/>
                  </a:moveTo>
                  <a:lnTo>
                    <a:pt x="658241" y="982726"/>
                  </a:lnTo>
                  <a:lnTo>
                    <a:pt x="594741" y="950976"/>
                  </a:lnTo>
                  <a:lnTo>
                    <a:pt x="594741" y="982726"/>
                  </a:lnTo>
                  <a:lnTo>
                    <a:pt x="0" y="982726"/>
                  </a:lnTo>
                  <a:lnTo>
                    <a:pt x="0" y="995426"/>
                  </a:lnTo>
                  <a:lnTo>
                    <a:pt x="594741" y="995426"/>
                  </a:lnTo>
                  <a:lnTo>
                    <a:pt x="594741" y="1027176"/>
                  </a:lnTo>
                  <a:lnTo>
                    <a:pt x="658241" y="995426"/>
                  </a:lnTo>
                  <a:lnTo>
                    <a:pt x="670941" y="989076"/>
                  </a:lnTo>
                  <a:close/>
                </a:path>
                <a:path w="4932045" h="3380740">
                  <a:moveTo>
                    <a:pt x="670941" y="510540"/>
                  </a:moveTo>
                  <a:lnTo>
                    <a:pt x="658241" y="504190"/>
                  </a:lnTo>
                  <a:lnTo>
                    <a:pt x="594741" y="472440"/>
                  </a:lnTo>
                  <a:lnTo>
                    <a:pt x="594741" y="504190"/>
                  </a:lnTo>
                  <a:lnTo>
                    <a:pt x="0" y="504190"/>
                  </a:lnTo>
                  <a:lnTo>
                    <a:pt x="0" y="516890"/>
                  </a:lnTo>
                  <a:lnTo>
                    <a:pt x="594741" y="516890"/>
                  </a:lnTo>
                  <a:lnTo>
                    <a:pt x="594741" y="548640"/>
                  </a:lnTo>
                  <a:lnTo>
                    <a:pt x="658241" y="516890"/>
                  </a:lnTo>
                  <a:lnTo>
                    <a:pt x="670941" y="510540"/>
                  </a:lnTo>
                  <a:close/>
                </a:path>
                <a:path w="4932045" h="3380740">
                  <a:moveTo>
                    <a:pt x="670941" y="38100"/>
                  </a:moveTo>
                  <a:lnTo>
                    <a:pt x="658241" y="31750"/>
                  </a:lnTo>
                  <a:lnTo>
                    <a:pt x="594741" y="0"/>
                  </a:lnTo>
                  <a:lnTo>
                    <a:pt x="594741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594741" y="44450"/>
                  </a:lnTo>
                  <a:lnTo>
                    <a:pt x="594741" y="76200"/>
                  </a:lnTo>
                  <a:lnTo>
                    <a:pt x="658241" y="44450"/>
                  </a:lnTo>
                  <a:lnTo>
                    <a:pt x="670941" y="38100"/>
                  </a:lnTo>
                  <a:close/>
                </a:path>
                <a:path w="4932045" h="3380740">
                  <a:moveTo>
                    <a:pt x="3987546" y="1699768"/>
                  </a:moveTo>
                  <a:lnTo>
                    <a:pt x="3980472" y="1694434"/>
                  </a:lnTo>
                  <a:lnTo>
                    <a:pt x="3919601" y="1648460"/>
                  </a:lnTo>
                  <a:lnTo>
                    <a:pt x="3913771" y="1679663"/>
                  </a:lnTo>
                  <a:lnTo>
                    <a:pt x="3908996" y="1678787"/>
                  </a:lnTo>
                  <a:lnTo>
                    <a:pt x="3905504" y="1677797"/>
                  </a:lnTo>
                  <a:lnTo>
                    <a:pt x="3905567" y="1678139"/>
                  </a:lnTo>
                  <a:lnTo>
                    <a:pt x="2739771" y="1461389"/>
                  </a:lnTo>
                  <a:lnTo>
                    <a:pt x="2737485" y="1473835"/>
                  </a:lnTo>
                  <a:lnTo>
                    <a:pt x="3908120" y="1691513"/>
                  </a:lnTo>
                  <a:lnTo>
                    <a:pt x="3909860" y="1700568"/>
                  </a:lnTo>
                  <a:lnTo>
                    <a:pt x="3908183" y="1709559"/>
                  </a:lnTo>
                  <a:lnTo>
                    <a:pt x="2737485" y="1934337"/>
                  </a:lnTo>
                  <a:lnTo>
                    <a:pt x="2739771" y="1946783"/>
                  </a:lnTo>
                  <a:lnTo>
                    <a:pt x="3905681" y="1722945"/>
                  </a:lnTo>
                  <a:lnTo>
                    <a:pt x="3905631" y="1723263"/>
                  </a:lnTo>
                  <a:lnTo>
                    <a:pt x="3908920" y="1722323"/>
                  </a:lnTo>
                  <a:lnTo>
                    <a:pt x="3913860" y="1721370"/>
                  </a:lnTo>
                  <a:lnTo>
                    <a:pt x="3919855" y="1752600"/>
                  </a:lnTo>
                  <a:lnTo>
                    <a:pt x="3980078" y="1706499"/>
                  </a:lnTo>
                  <a:lnTo>
                    <a:pt x="3987546" y="1700784"/>
                  </a:lnTo>
                  <a:lnTo>
                    <a:pt x="3985742" y="1700288"/>
                  </a:lnTo>
                  <a:lnTo>
                    <a:pt x="3987546" y="1699768"/>
                  </a:lnTo>
                  <a:close/>
                </a:path>
                <a:path w="4932045" h="3380740">
                  <a:moveTo>
                    <a:pt x="4027678" y="1799844"/>
                  </a:moveTo>
                  <a:lnTo>
                    <a:pt x="3942461" y="1798193"/>
                  </a:lnTo>
                  <a:lnTo>
                    <a:pt x="3956037" y="1826806"/>
                  </a:lnTo>
                  <a:lnTo>
                    <a:pt x="2735961" y="2406523"/>
                  </a:lnTo>
                  <a:lnTo>
                    <a:pt x="2741295" y="2418080"/>
                  </a:lnTo>
                  <a:lnTo>
                    <a:pt x="3961511" y="1838299"/>
                  </a:lnTo>
                  <a:lnTo>
                    <a:pt x="3975100" y="1866900"/>
                  </a:lnTo>
                  <a:lnTo>
                    <a:pt x="4010837" y="1821307"/>
                  </a:lnTo>
                  <a:lnTo>
                    <a:pt x="4027678" y="1799844"/>
                  </a:lnTo>
                  <a:close/>
                </a:path>
                <a:path w="4932045" h="3380740">
                  <a:moveTo>
                    <a:pt x="4027678" y="1601470"/>
                  </a:moveTo>
                  <a:lnTo>
                    <a:pt x="4010901" y="1580261"/>
                  </a:lnTo>
                  <a:lnTo>
                    <a:pt x="3974846" y="1534668"/>
                  </a:lnTo>
                  <a:lnTo>
                    <a:pt x="3961320" y="1563446"/>
                  </a:lnTo>
                  <a:lnTo>
                    <a:pt x="2741295" y="990981"/>
                  </a:lnTo>
                  <a:lnTo>
                    <a:pt x="2735961" y="1002411"/>
                  </a:lnTo>
                  <a:lnTo>
                    <a:pt x="3955961" y="1574863"/>
                  </a:lnTo>
                  <a:lnTo>
                    <a:pt x="3942461" y="1603629"/>
                  </a:lnTo>
                  <a:lnTo>
                    <a:pt x="4027678" y="1601470"/>
                  </a:lnTo>
                  <a:close/>
                </a:path>
                <a:path w="4932045" h="3380740">
                  <a:moveTo>
                    <a:pt x="4932045" y="1697736"/>
                  </a:moveTo>
                  <a:lnTo>
                    <a:pt x="4919345" y="1691386"/>
                  </a:lnTo>
                  <a:lnTo>
                    <a:pt x="4855845" y="1659636"/>
                  </a:lnTo>
                  <a:lnTo>
                    <a:pt x="4855845" y="1691386"/>
                  </a:lnTo>
                  <a:lnTo>
                    <a:pt x="4261104" y="1691386"/>
                  </a:lnTo>
                  <a:lnTo>
                    <a:pt x="4261104" y="1704086"/>
                  </a:lnTo>
                  <a:lnTo>
                    <a:pt x="4855845" y="1704086"/>
                  </a:lnTo>
                  <a:lnTo>
                    <a:pt x="4855845" y="1735836"/>
                  </a:lnTo>
                  <a:lnTo>
                    <a:pt x="4919345" y="1704086"/>
                  </a:lnTo>
                  <a:lnTo>
                    <a:pt x="4932045" y="1697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0CB4EC7-1801-49C7-987B-6B9FDD15E179}"/>
              </a:ext>
            </a:extLst>
          </p:cNvPr>
          <p:cNvSpPr txBox="1"/>
          <p:nvPr/>
        </p:nvSpPr>
        <p:spPr>
          <a:xfrm>
            <a:off x="6473952" y="5675502"/>
            <a:ext cx="3381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역전파는 구해진 </a:t>
            </a:r>
            <a:r>
              <a:rPr lang="en-US" altLang="ko-KR" dirty="0" err="1"/>
              <a:t>mse</a:t>
            </a:r>
            <a:r>
              <a:rPr lang="ko-KR" altLang="en-US" dirty="0"/>
              <a:t>를 통해 </a:t>
            </a:r>
            <a:endParaRPr lang="en-US" altLang="ko-KR" dirty="0"/>
          </a:p>
          <a:p>
            <a:r>
              <a:rPr lang="ko-KR" altLang="en-US" dirty="0"/>
              <a:t>파라미터를 업데이트하는 과정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7082E8-D250-4002-8452-A158DF3099B3}"/>
              </a:ext>
            </a:extLst>
          </p:cNvPr>
          <p:cNvSpPr txBox="1"/>
          <p:nvPr/>
        </p:nvSpPr>
        <p:spPr>
          <a:xfrm>
            <a:off x="5142865" y="2371470"/>
            <a:ext cx="3766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Feature engineering:</a:t>
            </a:r>
          </a:p>
          <a:p>
            <a:r>
              <a:rPr lang="ko-KR" altLang="en-US" dirty="0" err="1"/>
              <a:t>딥러닝이</a:t>
            </a:r>
            <a:r>
              <a:rPr lang="ko-KR" altLang="en-US" dirty="0"/>
              <a:t> 스스로 학습하여 새로운 </a:t>
            </a:r>
            <a:endParaRPr lang="en-US" altLang="ko-KR" dirty="0"/>
          </a:p>
          <a:p>
            <a:r>
              <a:rPr lang="en-US" altLang="ko-KR" dirty="0"/>
              <a:t>Feature </a:t>
            </a:r>
            <a:r>
              <a:rPr lang="ko-KR" altLang="en-US" dirty="0" err="1"/>
              <a:t>생성해냄</a:t>
            </a:r>
            <a:r>
              <a:rPr lang="en-US" altLang="ko-KR" dirty="0"/>
              <a:t>. H21, h22, h23, h24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23"/>
            <a:ext cx="4972050" cy="8176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75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01BCB6"/>
                </a:solidFill>
                <a:latin typeface="Arial"/>
                <a:cs typeface="Arial"/>
              </a:rPr>
              <a:t>5.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8248" y="6536484"/>
            <a:ext cx="101312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2670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latin typeface="Calibri Light"/>
                <a:cs typeface="Calibri Light"/>
              </a:rPr>
              <a:t>Logistic</a:t>
            </a:r>
            <a:r>
              <a:rPr sz="2800" b="0" spc="-114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Regression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6336" y="2068448"/>
            <a:ext cx="3439160" cy="2983230"/>
            <a:chOff x="2696336" y="2068448"/>
            <a:chExt cx="3439160" cy="2983230"/>
          </a:xfrm>
        </p:grpSpPr>
        <p:sp>
          <p:nvSpPr>
            <p:cNvPr id="6" name="object 6"/>
            <p:cNvSpPr/>
            <p:nvPr/>
          </p:nvSpPr>
          <p:spPr>
            <a:xfrm>
              <a:off x="2705861" y="2077973"/>
              <a:ext cx="3420110" cy="1873250"/>
            </a:xfrm>
            <a:custGeom>
              <a:avLst/>
              <a:gdLst/>
              <a:ahLst/>
              <a:cxnLst/>
              <a:rect l="l" t="t" r="r" b="b"/>
              <a:pathLst>
                <a:path w="3420110" h="1873250">
                  <a:moveTo>
                    <a:pt x="0" y="390143"/>
                  </a:moveTo>
                  <a:lnTo>
                    <a:pt x="3038" y="341195"/>
                  </a:lnTo>
                  <a:lnTo>
                    <a:pt x="11912" y="294064"/>
                  </a:lnTo>
                  <a:lnTo>
                    <a:pt x="26255" y="249115"/>
                  </a:lnTo>
                  <a:lnTo>
                    <a:pt x="45701" y="206713"/>
                  </a:lnTo>
                  <a:lnTo>
                    <a:pt x="69887" y="167225"/>
                  </a:lnTo>
                  <a:lnTo>
                    <a:pt x="98446" y="131014"/>
                  </a:lnTo>
                  <a:lnTo>
                    <a:pt x="131014" y="98446"/>
                  </a:lnTo>
                  <a:lnTo>
                    <a:pt x="167225" y="69887"/>
                  </a:lnTo>
                  <a:lnTo>
                    <a:pt x="206713" y="45701"/>
                  </a:lnTo>
                  <a:lnTo>
                    <a:pt x="249115" y="26255"/>
                  </a:lnTo>
                  <a:lnTo>
                    <a:pt x="294064" y="11912"/>
                  </a:lnTo>
                  <a:lnTo>
                    <a:pt x="341195" y="3038"/>
                  </a:lnTo>
                  <a:lnTo>
                    <a:pt x="390144" y="0"/>
                  </a:lnTo>
                  <a:lnTo>
                    <a:pt x="439092" y="3038"/>
                  </a:lnTo>
                  <a:lnTo>
                    <a:pt x="486223" y="11912"/>
                  </a:lnTo>
                  <a:lnTo>
                    <a:pt x="531172" y="26255"/>
                  </a:lnTo>
                  <a:lnTo>
                    <a:pt x="573574" y="45701"/>
                  </a:lnTo>
                  <a:lnTo>
                    <a:pt x="613062" y="69887"/>
                  </a:lnTo>
                  <a:lnTo>
                    <a:pt x="649273" y="98446"/>
                  </a:lnTo>
                  <a:lnTo>
                    <a:pt x="681841" y="131014"/>
                  </a:lnTo>
                  <a:lnTo>
                    <a:pt x="710400" y="167225"/>
                  </a:lnTo>
                  <a:lnTo>
                    <a:pt x="734586" y="206713"/>
                  </a:lnTo>
                  <a:lnTo>
                    <a:pt x="754032" y="249115"/>
                  </a:lnTo>
                  <a:lnTo>
                    <a:pt x="768375" y="294064"/>
                  </a:lnTo>
                  <a:lnTo>
                    <a:pt x="777249" y="341195"/>
                  </a:lnTo>
                  <a:lnTo>
                    <a:pt x="780288" y="390143"/>
                  </a:lnTo>
                  <a:lnTo>
                    <a:pt x="777249" y="439092"/>
                  </a:lnTo>
                  <a:lnTo>
                    <a:pt x="768375" y="486223"/>
                  </a:lnTo>
                  <a:lnTo>
                    <a:pt x="754032" y="531172"/>
                  </a:lnTo>
                  <a:lnTo>
                    <a:pt x="734586" y="573574"/>
                  </a:lnTo>
                  <a:lnTo>
                    <a:pt x="710400" y="613062"/>
                  </a:lnTo>
                  <a:lnTo>
                    <a:pt x="681841" y="649273"/>
                  </a:lnTo>
                  <a:lnTo>
                    <a:pt x="649273" y="681841"/>
                  </a:lnTo>
                  <a:lnTo>
                    <a:pt x="613062" y="710400"/>
                  </a:lnTo>
                  <a:lnTo>
                    <a:pt x="573574" y="734586"/>
                  </a:lnTo>
                  <a:lnTo>
                    <a:pt x="531172" y="754032"/>
                  </a:lnTo>
                  <a:lnTo>
                    <a:pt x="486223" y="768375"/>
                  </a:lnTo>
                  <a:lnTo>
                    <a:pt x="439092" y="777249"/>
                  </a:lnTo>
                  <a:lnTo>
                    <a:pt x="390144" y="780288"/>
                  </a:lnTo>
                  <a:lnTo>
                    <a:pt x="341195" y="777249"/>
                  </a:lnTo>
                  <a:lnTo>
                    <a:pt x="294064" y="768375"/>
                  </a:lnTo>
                  <a:lnTo>
                    <a:pt x="249115" y="754032"/>
                  </a:lnTo>
                  <a:lnTo>
                    <a:pt x="206713" y="734586"/>
                  </a:lnTo>
                  <a:lnTo>
                    <a:pt x="167225" y="710400"/>
                  </a:lnTo>
                  <a:lnTo>
                    <a:pt x="131014" y="681841"/>
                  </a:lnTo>
                  <a:lnTo>
                    <a:pt x="98446" y="649273"/>
                  </a:lnTo>
                  <a:lnTo>
                    <a:pt x="69887" y="613062"/>
                  </a:lnTo>
                  <a:lnTo>
                    <a:pt x="45701" y="573574"/>
                  </a:lnTo>
                  <a:lnTo>
                    <a:pt x="26255" y="531172"/>
                  </a:lnTo>
                  <a:lnTo>
                    <a:pt x="11912" y="486223"/>
                  </a:lnTo>
                  <a:lnTo>
                    <a:pt x="3038" y="439092"/>
                  </a:lnTo>
                  <a:lnTo>
                    <a:pt x="0" y="390143"/>
                  </a:lnTo>
                  <a:close/>
                </a:path>
                <a:path w="3420110" h="1873250">
                  <a:moveTo>
                    <a:pt x="0" y="1482852"/>
                  </a:moveTo>
                  <a:lnTo>
                    <a:pt x="3038" y="1433903"/>
                  </a:lnTo>
                  <a:lnTo>
                    <a:pt x="11912" y="1386772"/>
                  </a:lnTo>
                  <a:lnTo>
                    <a:pt x="26255" y="1341823"/>
                  </a:lnTo>
                  <a:lnTo>
                    <a:pt x="45701" y="1299421"/>
                  </a:lnTo>
                  <a:lnTo>
                    <a:pt x="69887" y="1259933"/>
                  </a:lnTo>
                  <a:lnTo>
                    <a:pt x="98446" y="1223722"/>
                  </a:lnTo>
                  <a:lnTo>
                    <a:pt x="131014" y="1191154"/>
                  </a:lnTo>
                  <a:lnTo>
                    <a:pt x="167225" y="1162595"/>
                  </a:lnTo>
                  <a:lnTo>
                    <a:pt x="206713" y="1138409"/>
                  </a:lnTo>
                  <a:lnTo>
                    <a:pt x="249115" y="1118963"/>
                  </a:lnTo>
                  <a:lnTo>
                    <a:pt x="294064" y="1104620"/>
                  </a:lnTo>
                  <a:lnTo>
                    <a:pt x="341195" y="1095746"/>
                  </a:lnTo>
                  <a:lnTo>
                    <a:pt x="390144" y="1092708"/>
                  </a:lnTo>
                  <a:lnTo>
                    <a:pt x="439092" y="1095746"/>
                  </a:lnTo>
                  <a:lnTo>
                    <a:pt x="486223" y="1104620"/>
                  </a:lnTo>
                  <a:lnTo>
                    <a:pt x="531172" y="1118963"/>
                  </a:lnTo>
                  <a:lnTo>
                    <a:pt x="573574" y="1138409"/>
                  </a:lnTo>
                  <a:lnTo>
                    <a:pt x="613062" y="1162595"/>
                  </a:lnTo>
                  <a:lnTo>
                    <a:pt x="649273" y="1191154"/>
                  </a:lnTo>
                  <a:lnTo>
                    <a:pt x="681841" y="1223722"/>
                  </a:lnTo>
                  <a:lnTo>
                    <a:pt x="710400" y="1259933"/>
                  </a:lnTo>
                  <a:lnTo>
                    <a:pt x="734586" y="1299421"/>
                  </a:lnTo>
                  <a:lnTo>
                    <a:pt x="754032" y="1341823"/>
                  </a:lnTo>
                  <a:lnTo>
                    <a:pt x="768375" y="1386772"/>
                  </a:lnTo>
                  <a:lnTo>
                    <a:pt x="777249" y="1433903"/>
                  </a:lnTo>
                  <a:lnTo>
                    <a:pt x="780288" y="1482852"/>
                  </a:lnTo>
                  <a:lnTo>
                    <a:pt x="777249" y="1531800"/>
                  </a:lnTo>
                  <a:lnTo>
                    <a:pt x="768375" y="1578931"/>
                  </a:lnTo>
                  <a:lnTo>
                    <a:pt x="754032" y="1623880"/>
                  </a:lnTo>
                  <a:lnTo>
                    <a:pt x="734586" y="1666282"/>
                  </a:lnTo>
                  <a:lnTo>
                    <a:pt x="710400" y="1705770"/>
                  </a:lnTo>
                  <a:lnTo>
                    <a:pt x="681841" y="1741981"/>
                  </a:lnTo>
                  <a:lnTo>
                    <a:pt x="649273" y="1774549"/>
                  </a:lnTo>
                  <a:lnTo>
                    <a:pt x="613062" y="1803108"/>
                  </a:lnTo>
                  <a:lnTo>
                    <a:pt x="573574" y="1827294"/>
                  </a:lnTo>
                  <a:lnTo>
                    <a:pt x="531172" y="1846740"/>
                  </a:lnTo>
                  <a:lnTo>
                    <a:pt x="486223" y="1861083"/>
                  </a:lnTo>
                  <a:lnTo>
                    <a:pt x="439092" y="1869957"/>
                  </a:lnTo>
                  <a:lnTo>
                    <a:pt x="390144" y="1872995"/>
                  </a:lnTo>
                  <a:lnTo>
                    <a:pt x="341195" y="1869957"/>
                  </a:lnTo>
                  <a:lnTo>
                    <a:pt x="294064" y="1861083"/>
                  </a:lnTo>
                  <a:lnTo>
                    <a:pt x="249115" y="1846740"/>
                  </a:lnTo>
                  <a:lnTo>
                    <a:pt x="206713" y="1827294"/>
                  </a:lnTo>
                  <a:lnTo>
                    <a:pt x="167225" y="1803108"/>
                  </a:lnTo>
                  <a:lnTo>
                    <a:pt x="131014" y="1774549"/>
                  </a:lnTo>
                  <a:lnTo>
                    <a:pt x="98446" y="1741981"/>
                  </a:lnTo>
                  <a:lnTo>
                    <a:pt x="69887" y="1705770"/>
                  </a:lnTo>
                  <a:lnTo>
                    <a:pt x="45701" y="1666282"/>
                  </a:lnTo>
                  <a:lnTo>
                    <a:pt x="26255" y="1623880"/>
                  </a:lnTo>
                  <a:lnTo>
                    <a:pt x="11912" y="1578931"/>
                  </a:lnTo>
                  <a:lnTo>
                    <a:pt x="3038" y="1531800"/>
                  </a:lnTo>
                  <a:lnTo>
                    <a:pt x="0" y="1482852"/>
                  </a:lnTo>
                  <a:close/>
                </a:path>
                <a:path w="3420110" h="1873250">
                  <a:moveTo>
                    <a:pt x="2639567" y="1482852"/>
                  </a:moveTo>
                  <a:lnTo>
                    <a:pt x="2642606" y="1433903"/>
                  </a:lnTo>
                  <a:lnTo>
                    <a:pt x="2651480" y="1386772"/>
                  </a:lnTo>
                  <a:lnTo>
                    <a:pt x="2665823" y="1341823"/>
                  </a:lnTo>
                  <a:lnTo>
                    <a:pt x="2685269" y="1299421"/>
                  </a:lnTo>
                  <a:lnTo>
                    <a:pt x="2709455" y="1259933"/>
                  </a:lnTo>
                  <a:lnTo>
                    <a:pt x="2738014" y="1223722"/>
                  </a:lnTo>
                  <a:lnTo>
                    <a:pt x="2770582" y="1191154"/>
                  </a:lnTo>
                  <a:lnTo>
                    <a:pt x="2806793" y="1162595"/>
                  </a:lnTo>
                  <a:lnTo>
                    <a:pt x="2846281" y="1138409"/>
                  </a:lnTo>
                  <a:lnTo>
                    <a:pt x="2888683" y="1118963"/>
                  </a:lnTo>
                  <a:lnTo>
                    <a:pt x="2933632" y="1104620"/>
                  </a:lnTo>
                  <a:lnTo>
                    <a:pt x="2980763" y="1095746"/>
                  </a:lnTo>
                  <a:lnTo>
                    <a:pt x="3029712" y="1092708"/>
                  </a:lnTo>
                  <a:lnTo>
                    <a:pt x="3078660" y="1095746"/>
                  </a:lnTo>
                  <a:lnTo>
                    <a:pt x="3125791" y="1104620"/>
                  </a:lnTo>
                  <a:lnTo>
                    <a:pt x="3170740" y="1118963"/>
                  </a:lnTo>
                  <a:lnTo>
                    <a:pt x="3213142" y="1138409"/>
                  </a:lnTo>
                  <a:lnTo>
                    <a:pt x="3252630" y="1162595"/>
                  </a:lnTo>
                  <a:lnTo>
                    <a:pt x="3288841" y="1191154"/>
                  </a:lnTo>
                  <a:lnTo>
                    <a:pt x="3321409" y="1223722"/>
                  </a:lnTo>
                  <a:lnTo>
                    <a:pt x="3349968" y="1259933"/>
                  </a:lnTo>
                  <a:lnTo>
                    <a:pt x="3374154" y="1299421"/>
                  </a:lnTo>
                  <a:lnTo>
                    <a:pt x="3393600" y="1341823"/>
                  </a:lnTo>
                  <a:lnTo>
                    <a:pt x="3407943" y="1386772"/>
                  </a:lnTo>
                  <a:lnTo>
                    <a:pt x="3416817" y="1433903"/>
                  </a:lnTo>
                  <a:lnTo>
                    <a:pt x="3419855" y="1482852"/>
                  </a:lnTo>
                  <a:lnTo>
                    <a:pt x="3416817" y="1531800"/>
                  </a:lnTo>
                  <a:lnTo>
                    <a:pt x="3407943" y="1578931"/>
                  </a:lnTo>
                  <a:lnTo>
                    <a:pt x="3393600" y="1623880"/>
                  </a:lnTo>
                  <a:lnTo>
                    <a:pt x="3374154" y="1666282"/>
                  </a:lnTo>
                  <a:lnTo>
                    <a:pt x="3349968" y="1705770"/>
                  </a:lnTo>
                  <a:lnTo>
                    <a:pt x="3321409" y="1741981"/>
                  </a:lnTo>
                  <a:lnTo>
                    <a:pt x="3288841" y="1774549"/>
                  </a:lnTo>
                  <a:lnTo>
                    <a:pt x="3252630" y="1803108"/>
                  </a:lnTo>
                  <a:lnTo>
                    <a:pt x="3213142" y="1827294"/>
                  </a:lnTo>
                  <a:lnTo>
                    <a:pt x="3170740" y="1846740"/>
                  </a:lnTo>
                  <a:lnTo>
                    <a:pt x="3125791" y="1861083"/>
                  </a:lnTo>
                  <a:lnTo>
                    <a:pt x="3078660" y="1869957"/>
                  </a:lnTo>
                  <a:lnTo>
                    <a:pt x="3029712" y="1872995"/>
                  </a:lnTo>
                  <a:lnTo>
                    <a:pt x="2980763" y="1869957"/>
                  </a:lnTo>
                  <a:lnTo>
                    <a:pt x="2933632" y="1861083"/>
                  </a:lnTo>
                  <a:lnTo>
                    <a:pt x="2888683" y="1846740"/>
                  </a:lnTo>
                  <a:lnTo>
                    <a:pt x="2846281" y="1827294"/>
                  </a:lnTo>
                  <a:lnTo>
                    <a:pt x="2806793" y="1803108"/>
                  </a:lnTo>
                  <a:lnTo>
                    <a:pt x="2770582" y="1774549"/>
                  </a:lnTo>
                  <a:lnTo>
                    <a:pt x="2738014" y="1741981"/>
                  </a:lnTo>
                  <a:lnTo>
                    <a:pt x="2709455" y="1705770"/>
                  </a:lnTo>
                  <a:lnTo>
                    <a:pt x="2685269" y="1666282"/>
                  </a:lnTo>
                  <a:lnTo>
                    <a:pt x="2665823" y="1623880"/>
                  </a:lnTo>
                  <a:lnTo>
                    <a:pt x="2651480" y="1578931"/>
                  </a:lnTo>
                  <a:lnTo>
                    <a:pt x="2642606" y="1531800"/>
                  </a:lnTo>
                  <a:lnTo>
                    <a:pt x="2639567" y="148285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85387" y="2467355"/>
              <a:ext cx="1859914" cy="1092835"/>
            </a:xfrm>
            <a:custGeom>
              <a:avLst/>
              <a:gdLst/>
              <a:ahLst/>
              <a:cxnLst/>
              <a:rect l="l" t="t" r="r" b="b"/>
              <a:pathLst>
                <a:path w="1859914" h="1092835">
                  <a:moveTo>
                    <a:pt x="0" y="0"/>
                  </a:moveTo>
                  <a:lnTo>
                    <a:pt x="1859407" y="1092073"/>
                  </a:lnTo>
                </a:path>
                <a:path w="1859914" h="1092835">
                  <a:moveTo>
                    <a:pt x="0" y="1092708"/>
                  </a:moveTo>
                  <a:lnTo>
                    <a:pt x="1859407" y="109270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05861" y="4261866"/>
              <a:ext cx="780415" cy="780415"/>
            </a:xfrm>
            <a:custGeom>
              <a:avLst/>
              <a:gdLst/>
              <a:ahLst/>
              <a:cxnLst/>
              <a:rect l="l" t="t" r="r" b="b"/>
              <a:pathLst>
                <a:path w="780414" h="780414">
                  <a:moveTo>
                    <a:pt x="0" y="390143"/>
                  </a:moveTo>
                  <a:lnTo>
                    <a:pt x="3038" y="341195"/>
                  </a:lnTo>
                  <a:lnTo>
                    <a:pt x="11912" y="294064"/>
                  </a:lnTo>
                  <a:lnTo>
                    <a:pt x="26255" y="249115"/>
                  </a:lnTo>
                  <a:lnTo>
                    <a:pt x="45701" y="206713"/>
                  </a:lnTo>
                  <a:lnTo>
                    <a:pt x="69887" y="167225"/>
                  </a:lnTo>
                  <a:lnTo>
                    <a:pt x="98446" y="131014"/>
                  </a:lnTo>
                  <a:lnTo>
                    <a:pt x="131014" y="98446"/>
                  </a:lnTo>
                  <a:lnTo>
                    <a:pt x="167225" y="69887"/>
                  </a:lnTo>
                  <a:lnTo>
                    <a:pt x="206713" y="45701"/>
                  </a:lnTo>
                  <a:lnTo>
                    <a:pt x="249115" y="26255"/>
                  </a:lnTo>
                  <a:lnTo>
                    <a:pt x="294064" y="11912"/>
                  </a:lnTo>
                  <a:lnTo>
                    <a:pt x="341195" y="3038"/>
                  </a:lnTo>
                  <a:lnTo>
                    <a:pt x="390144" y="0"/>
                  </a:lnTo>
                  <a:lnTo>
                    <a:pt x="439092" y="3038"/>
                  </a:lnTo>
                  <a:lnTo>
                    <a:pt x="486223" y="11912"/>
                  </a:lnTo>
                  <a:lnTo>
                    <a:pt x="531172" y="26255"/>
                  </a:lnTo>
                  <a:lnTo>
                    <a:pt x="573574" y="45701"/>
                  </a:lnTo>
                  <a:lnTo>
                    <a:pt x="613062" y="69887"/>
                  </a:lnTo>
                  <a:lnTo>
                    <a:pt x="649273" y="98446"/>
                  </a:lnTo>
                  <a:lnTo>
                    <a:pt x="681841" y="131014"/>
                  </a:lnTo>
                  <a:lnTo>
                    <a:pt x="710400" y="167225"/>
                  </a:lnTo>
                  <a:lnTo>
                    <a:pt x="734586" y="206713"/>
                  </a:lnTo>
                  <a:lnTo>
                    <a:pt x="754032" y="249115"/>
                  </a:lnTo>
                  <a:lnTo>
                    <a:pt x="768375" y="294064"/>
                  </a:lnTo>
                  <a:lnTo>
                    <a:pt x="777249" y="341195"/>
                  </a:lnTo>
                  <a:lnTo>
                    <a:pt x="780288" y="390143"/>
                  </a:lnTo>
                  <a:lnTo>
                    <a:pt x="777249" y="439092"/>
                  </a:lnTo>
                  <a:lnTo>
                    <a:pt x="768375" y="486223"/>
                  </a:lnTo>
                  <a:lnTo>
                    <a:pt x="754032" y="531172"/>
                  </a:lnTo>
                  <a:lnTo>
                    <a:pt x="734586" y="573574"/>
                  </a:lnTo>
                  <a:lnTo>
                    <a:pt x="710400" y="613062"/>
                  </a:lnTo>
                  <a:lnTo>
                    <a:pt x="681841" y="649273"/>
                  </a:lnTo>
                  <a:lnTo>
                    <a:pt x="649273" y="681841"/>
                  </a:lnTo>
                  <a:lnTo>
                    <a:pt x="613062" y="710400"/>
                  </a:lnTo>
                  <a:lnTo>
                    <a:pt x="573574" y="734586"/>
                  </a:lnTo>
                  <a:lnTo>
                    <a:pt x="531172" y="754032"/>
                  </a:lnTo>
                  <a:lnTo>
                    <a:pt x="486223" y="768375"/>
                  </a:lnTo>
                  <a:lnTo>
                    <a:pt x="439092" y="777249"/>
                  </a:lnTo>
                  <a:lnTo>
                    <a:pt x="390144" y="780287"/>
                  </a:lnTo>
                  <a:lnTo>
                    <a:pt x="341195" y="777249"/>
                  </a:lnTo>
                  <a:lnTo>
                    <a:pt x="294064" y="768375"/>
                  </a:lnTo>
                  <a:lnTo>
                    <a:pt x="249115" y="754032"/>
                  </a:lnTo>
                  <a:lnTo>
                    <a:pt x="206713" y="734586"/>
                  </a:lnTo>
                  <a:lnTo>
                    <a:pt x="167225" y="710400"/>
                  </a:lnTo>
                  <a:lnTo>
                    <a:pt x="131014" y="681841"/>
                  </a:lnTo>
                  <a:lnTo>
                    <a:pt x="98446" y="649273"/>
                  </a:lnTo>
                  <a:lnTo>
                    <a:pt x="69887" y="613062"/>
                  </a:lnTo>
                  <a:lnTo>
                    <a:pt x="45701" y="573574"/>
                  </a:lnTo>
                  <a:lnTo>
                    <a:pt x="26255" y="531172"/>
                  </a:lnTo>
                  <a:lnTo>
                    <a:pt x="11912" y="486223"/>
                  </a:lnTo>
                  <a:lnTo>
                    <a:pt x="3038" y="439092"/>
                  </a:lnTo>
                  <a:lnTo>
                    <a:pt x="0" y="390143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85387" y="3560063"/>
              <a:ext cx="1859914" cy="1092200"/>
            </a:xfrm>
            <a:custGeom>
              <a:avLst/>
              <a:gdLst/>
              <a:ahLst/>
              <a:cxnLst/>
              <a:rect l="l" t="t" r="r" b="b"/>
              <a:pathLst>
                <a:path w="1859914" h="1092200">
                  <a:moveTo>
                    <a:pt x="0" y="1092073"/>
                  </a:moveTo>
                  <a:lnTo>
                    <a:pt x="1859407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92059" y="3305936"/>
            <a:ext cx="114300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15" dirty="0">
                <a:latin typeface="Cambria Math"/>
                <a:cs typeface="Cambria Math"/>
              </a:rPr>
              <a:t>𝑆𝑢</a:t>
            </a:r>
            <a:r>
              <a:rPr sz="2150" spc="10" dirty="0">
                <a:latin typeface="Cambria Math"/>
                <a:cs typeface="Cambria Math"/>
              </a:rPr>
              <a:t>𝑟</a:t>
            </a:r>
            <a:r>
              <a:rPr sz="2150" spc="20" dirty="0">
                <a:latin typeface="Cambria Math"/>
                <a:cs typeface="Cambria Math"/>
              </a:rPr>
              <a:t>𝑣</a:t>
            </a:r>
            <a:r>
              <a:rPr sz="2150" spc="5" dirty="0">
                <a:latin typeface="Cambria Math"/>
                <a:cs typeface="Cambria Math"/>
              </a:rPr>
              <a:t>𝑖</a:t>
            </a:r>
            <a:r>
              <a:rPr sz="2150" spc="20" dirty="0">
                <a:latin typeface="Cambria Math"/>
                <a:cs typeface="Cambria Math"/>
              </a:rPr>
              <a:t>𝑣𝑒𝑑</a:t>
            </a:r>
            <a:endParaRPr sz="21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0219" y="1446657"/>
            <a:ext cx="5078095" cy="1123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Cambria Math"/>
                <a:cs typeface="Cambria Math"/>
              </a:rPr>
              <a:t>𝑓(𝒙)</a:t>
            </a:r>
            <a:r>
              <a:rPr sz="2000" spc="9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spc="-40" dirty="0">
                <a:latin typeface="Cambria Math"/>
                <a:cs typeface="Cambria Math"/>
              </a:rPr>
              <a:t>𝑤</a:t>
            </a:r>
            <a:r>
              <a:rPr sz="2175" spc="-60" baseline="-15325" dirty="0">
                <a:latin typeface="Cambria Math"/>
                <a:cs typeface="Cambria Math"/>
              </a:rPr>
              <a:t>1</a:t>
            </a:r>
            <a:r>
              <a:rPr sz="2175" spc="337" baseline="-15325" dirty="0">
                <a:latin typeface="Cambria Math"/>
                <a:cs typeface="Cambria Math"/>
              </a:rPr>
              <a:t> </a:t>
            </a:r>
            <a:r>
              <a:rPr sz="2000" spc="70" dirty="0">
                <a:latin typeface="Cambria Math"/>
                <a:cs typeface="Cambria Math"/>
              </a:rPr>
              <a:t>∙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𝑨𝒈𝒆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𝑤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r>
              <a:rPr sz="2175" spc="315" baseline="-15325" dirty="0">
                <a:latin typeface="Cambria Math"/>
                <a:cs typeface="Cambria Math"/>
              </a:rPr>
              <a:t> </a:t>
            </a:r>
            <a:r>
              <a:rPr sz="2000" spc="70" dirty="0">
                <a:latin typeface="Cambria Math"/>
                <a:cs typeface="Cambria Math"/>
              </a:rPr>
              <a:t>∙</a:t>
            </a:r>
            <a:r>
              <a:rPr sz="2000" dirty="0">
                <a:latin typeface="Cambria Math"/>
                <a:cs typeface="Cambria Math"/>
              </a:rPr>
              <a:t> 𝑭𝒂𝒓𝒆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𝑤</a:t>
            </a:r>
            <a:r>
              <a:rPr sz="2175" spc="-30" baseline="-15325" dirty="0">
                <a:latin typeface="Cambria Math"/>
                <a:cs typeface="Cambria Math"/>
              </a:rPr>
              <a:t>3</a:t>
            </a:r>
            <a:r>
              <a:rPr sz="2175" spc="322" baseline="-15325" dirty="0">
                <a:latin typeface="Cambria Math"/>
                <a:cs typeface="Cambria Math"/>
              </a:rPr>
              <a:t> </a:t>
            </a:r>
            <a:r>
              <a:rPr sz="2000" spc="70" dirty="0">
                <a:latin typeface="Cambria Math"/>
                <a:cs typeface="Cambria Math"/>
              </a:rPr>
              <a:t>∙</a:t>
            </a:r>
            <a:r>
              <a:rPr sz="2000" dirty="0">
                <a:latin typeface="Cambria Math"/>
                <a:cs typeface="Cambria Math"/>
              </a:rPr>
              <a:t> 𝑺𝒆𝒙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𝑤</a:t>
            </a:r>
            <a:r>
              <a:rPr sz="2175" spc="-30" baseline="-15325" dirty="0">
                <a:latin typeface="Cambria Math"/>
                <a:cs typeface="Cambria Math"/>
              </a:rPr>
              <a:t>0</a:t>
            </a:r>
            <a:endParaRPr sz="2175" baseline="-15325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mbria Math"/>
              <a:cs typeface="Cambria Math"/>
            </a:endParaRPr>
          </a:p>
          <a:p>
            <a:pPr marL="1127125">
              <a:lnSpc>
                <a:spcPct val="100000"/>
              </a:lnSpc>
            </a:pPr>
            <a:r>
              <a:rPr sz="2100" i="1" spc="-60" dirty="0">
                <a:latin typeface="Cambria Math"/>
                <a:cs typeface="Cambria Math"/>
              </a:rPr>
              <a:t>Age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24955" y="3525011"/>
            <a:ext cx="1196975" cy="76200"/>
          </a:xfrm>
          <a:custGeom>
            <a:avLst/>
            <a:gdLst/>
            <a:ahLst/>
            <a:cxnLst/>
            <a:rect l="l" t="t" r="r" b="b"/>
            <a:pathLst>
              <a:path w="1196975" h="76200">
                <a:moveTo>
                  <a:pt x="1120700" y="44415"/>
                </a:moveTo>
                <a:lnTo>
                  <a:pt x="1120648" y="76200"/>
                </a:lnTo>
                <a:lnTo>
                  <a:pt x="1184360" y="44450"/>
                </a:lnTo>
                <a:lnTo>
                  <a:pt x="1133348" y="44450"/>
                </a:lnTo>
                <a:lnTo>
                  <a:pt x="1120700" y="44415"/>
                </a:lnTo>
                <a:close/>
              </a:path>
              <a:path w="1196975" h="76200">
                <a:moveTo>
                  <a:pt x="1120722" y="31716"/>
                </a:moveTo>
                <a:lnTo>
                  <a:pt x="1120700" y="44415"/>
                </a:lnTo>
                <a:lnTo>
                  <a:pt x="1133348" y="44450"/>
                </a:lnTo>
                <a:lnTo>
                  <a:pt x="1133348" y="31750"/>
                </a:lnTo>
                <a:lnTo>
                  <a:pt x="1120722" y="31716"/>
                </a:lnTo>
                <a:close/>
              </a:path>
              <a:path w="1196975" h="76200">
                <a:moveTo>
                  <a:pt x="1120775" y="0"/>
                </a:moveTo>
                <a:lnTo>
                  <a:pt x="1120722" y="31716"/>
                </a:lnTo>
                <a:lnTo>
                  <a:pt x="1133348" y="31750"/>
                </a:lnTo>
                <a:lnTo>
                  <a:pt x="1133348" y="44450"/>
                </a:lnTo>
                <a:lnTo>
                  <a:pt x="1184360" y="44450"/>
                </a:lnTo>
                <a:lnTo>
                  <a:pt x="1196848" y="38226"/>
                </a:lnTo>
                <a:lnTo>
                  <a:pt x="1120775" y="0"/>
                </a:lnTo>
                <a:close/>
              </a:path>
              <a:path w="1196975" h="76200">
                <a:moveTo>
                  <a:pt x="0" y="28701"/>
                </a:moveTo>
                <a:lnTo>
                  <a:pt x="0" y="41401"/>
                </a:lnTo>
                <a:lnTo>
                  <a:pt x="1120700" y="44415"/>
                </a:lnTo>
                <a:lnTo>
                  <a:pt x="1120722" y="31716"/>
                </a:lnTo>
                <a:lnTo>
                  <a:pt x="0" y="28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3516" y="2429255"/>
            <a:ext cx="390525" cy="76200"/>
          </a:xfrm>
          <a:custGeom>
            <a:avLst/>
            <a:gdLst/>
            <a:ahLst/>
            <a:cxnLst/>
            <a:rect l="l" t="t" r="r" b="b"/>
            <a:pathLst>
              <a:path w="390525" h="76200">
                <a:moveTo>
                  <a:pt x="313816" y="0"/>
                </a:moveTo>
                <a:lnTo>
                  <a:pt x="313816" y="76200"/>
                </a:lnTo>
                <a:lnTo>
                  <a:pt x="377316" y="44450"/>
                </a:lnTo>
                <a:lnTo>
                  <a:pt x="326516" y="44450"/>
                </a:lnTo>
                <a:lnTo>
                  <a:pt x="326516" y="31750"/>
                </a:lnTo>
                <a:lnTo>
                  <a:pt x="377316" y="31750"/>
                </a:lnTo>
                <a:lnTo>
                  <a:pt x="313816" y="0"/>
                </a:lnTo>
                <a:close/>
              </a:path>
              <a:path w="390525" h="76200">
                <a:moveTo>
                  <a:pt x="31381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13816" y="44450"/>
                </a:lnTo>
                <a:lnTo>
                  <a:pt x="313816" y="31750"/>
                </a:lnTo>
                <a:close/>
              </a:path>
              <a:path w="390525" h="76200">
                <a:moveTo>
                  <a:pt x="377316" y="31750"/>
                </a:moveTo>
                <a:lnTo>
                  <a:pt x="326516" y="31750"/>
                </a:lnTo>
                <a:lnTo>
                  <a:pt x="326516" y="44450"/>
                </a:lnTo>
                <a:lnTo>
                  <a:pt x="377316" y="44450"/>
                </a:lnTo>
                <a:lnTo>
                  <a:pt x="390016" y="38100"/>
                </a:lnTo>
                <a:lnTo>
                  <a:pt x="37731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04569" y="3314397"/>
            <a:ext cx="50482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-125" dirty="0">
                <a:latin typeface="Cambria Math"/>
                <a:cs typeface="Cambria Math"/>
              </a:rPr>
              <a:t>F</a:t>
            </a:r>
            <a:r>
              <a:rPr sz="2100" i="1" spc="-50" dirty="0">
                <a:latin typeface="Cambria Math"/>
                <a:cs typeface="Cambria Math"/>
              </a:rPr>
              <a:t>a</a:t>
            </a:r>
            <a:r>
              <a:rPr sz="2100" i="1" spc="-70" dirty="0">
                <a:latin typeface="Cambria Math"/>
                <a:cs typeface="Cambria Math"/>
              </a:rPr>
              <a:t>r</a:t>
            </a:r>
            <a:r>
              <a:rPr sz="2100" i="1" spc="-50" dirty="0">
                <a:latin typeface="Cambria Math"/>
                <a:cs typeface="Cambria Math"/>
              </a:rPr>
              <a:t>e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23516" y="3521964"/>
            <a:ext cx="390525" cy="76200"/>
          </a:xfrm>
          <a:custGeom>
            <a:avLst/>
            <a:gdLst/>
            <a:ahLst/>
            <a:cxnLst/>
            <a:rect l="l" t="t" r="r" b="b"/>
            <a:pathLst>
              <a:path w="390525" h="76200">
                <a:moveTo>
                  <a:pt x="313816" y="0"/>
                </a:moveTo>
                <a:lnTo>
                  <a:pt x="313816" y="76200"/>
                </a:lnTo>
                <a:lnTo>
                  <a:pt x="377316" y="44450"/>
                </a:lnTo>
                <a:lnTo>
                  <a:pt x="326516" y="44450"/>
                </a:lnTo>
                <a:lnTo>
                  <a:pt x="326516" y="31750"/>
                </a:lnTo>
                <a:lnTo>
                  <a:pt x="377316" y="31750"/>
                </a:lnTo>
                <a:lnTo>
                  <a:pt x="313816" y="0"/>
                </a:lnTo>
                <a:close/>
              </a:path>
              <a:path w="390525" h="76200">
                <a:moveTo>
                  <a:pt x="31381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13816" y="44450"/>
                </a:lnTo>
                <a:lnTo>
                  <a:pt x="313816" y="31750"/>
                </a:lnTo>
                <a:close/>
              </a:path>
              <a:path w="390525" h="76200">
                <a:moveTo>
                  <a:pt x="377316" y="31750"/>
                </a:moveTo>
                <a:lnTo>
                  <a:pt x="326516" y="31750"/>
                </a:lnTo>
                <a:lnTo>
                  <a:pt x="326516" y="44450"/>
                </a:lnTo>
                <a:lnTo>
                  <a:pt x="377316" y="44450"/>
                </a:lnTo>
                <a:lnTo>
                  <a:pt x="390016" y="38100"/>
                </a:lnTo>
                <a:lnTo>
                  <a:pt x="37731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35049" y="4406530"/>
            <a:ext cx="39560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i="1" spc="-55" dirty="0">
                <a:latin typeface="Cambria Math"/>
                <a:cs typeface="Cambria Math"/>
              </a:rPr>
              <a:t>S</a:t>
            </a:r>
            <a:r>
              <a:rPr sz="2100" i="1" spc="-85" dirty="0">
                <a:latin typeface="Cambria Math"/>
                <a:cs typeface="Cambria Math"/>
              </a:rPr>
              <a:t>e</a:t>
            </a:r>
            <a:r>
              <a:rPr sz="2100" i="1" spc="-50" dirty="0">
                <a:latin typeface="Cambria Math"/>
                <a:cs typeface="Cambria Math"/>
              </a:rPr>
              <a:t>x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23516" y="4613147"/>
            <a:ext cx="390525" cy="76200"/>
          </a:xfrm>
          <a:custGeom>
            <a:avLst/>
            <a:gdLst/>
            <a:ahLst/>
            <a:cxnLst/>
            <a:rect l="l" t="t" r="r" b="b"/>
            <a:pathLst>
              <a:path w="390525" h="76200">
                <a:moveTo>
                  <a:pt x="313816" y="0"/>
                </a:moveTo>
                <a:lnTo>
                  <a:pt x="313816" y="76200"/>
                </a:lnTo>
                <a:lnTo>
                  <a:pt x="377316" y="44450"/>
                </a:lnTo>
                <a:lnTo>
                  <a:pt x="326516" y="44450"/>
                </a:lnTo>
                <a:lnTo>
                  <a:pt x="326516" y="31750"/>
                </a:lnTo>
                <a:lnTo>
                  <a:pt x="377316" y="31750"/>
                </a:lnTo>
                <a:lnTo>
                  <a:pt x="313816" y="0"/>
                </a:lnTo>
                <a:close/>
              </a:path>
              <a:path w="390525" h="76200">
                <a:moveTo>
                  <a:pt x="31381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13816" y="44450"/>
                </a:lnTo>
                <a:lnTo>
                  <a:pt x="313816" y="31750"/>
                </a:lnTo>
                <a:close/>
              </a:path>
              <a:path w="390525" h="76200">
                <a:moveTo>
                  <a:pt x="377316" y="31750"/>
                </a:moveTo>
                <a:lnTo>
                  <a:pt x="326516" y="31750"/>
                </a:lnTo>
                <a:lnTo>
                  <a:pt x="326516" y="44450"/>
                </a:lnTo>
                <a:lnTo>
                  <a:pt x="377316" y="44450"/>
                </a:lnTo>
                <a:lnTo>
                  <a:pt x="390016" y="38100"/>
                </a:lnTo>
                <a:lnTo>
                  <a:pt x="37731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69377" y="3791711"/>
            <a:ext cx="409448" cy="15760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226686" y="2635122"/>
            <a:ext cx="412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625" spc="-75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26686" y="3169665"/>
            <a:ext cx="42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625" spc="-30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26686" y="4096892"/>
            <a:ext cx="42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625" spc="-30" baseline="-15873" dirty="0">
                <a:latin typeface="Cambria Math"/>
                <a:cs typeface="Cambria Math"/>
              </a:rPr>
              <a:t>3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37658" y="2485390"/>
            <a:ext cx="42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625" spc="-37" baseline="-15873" dirty="0">
                <a:latin typeface="Cambria Math"/>
                <a:cs typeface="Cambria Math"/>
              </a:rPr>
              <a:t>0</a:t>
            </a:r>
            <a:endParaRPr sz="2625" baseline="-15873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427471" y="2901695"/>
            <a:ext cx="3848735" cy="3437890"/>
            <a:chOff x="5427471" y="2901695"/>
            <a:chExt cx="3848735" cy="3437890"/>
          </a:xfrm>
        </p:grpSpPr>
        <p:sp>
          <p:nvSpPr>
            <p:cNvPr id="24" name="object 24"/>
            <p:cNvSpPr/>
            <p:nvPr/>
          </p:nvSpPr>
          <p:spPr>
            <a:xfrm>
              <a:off x="5427471" y="2901695"/>
              <a:ext cx="151130" cy="267970"/>
            </a:xfrm>
            <a:custGeom>
              <a:avLst/>
              <a:gdLst/>
              <a:ahLst/>
              <a:cxnLst/>
              <a:rect l="l" t="t" r="r" b="b"/>
              <a:pathLst>
                <a:path w="151129" h="267969">
                  <a:moveTo>
                    <a:pt x="108426" y="204077"/>
                  </a:moveTo>
                  <a:lnTo>
                    <a:pt x="80517" y="219328"/>
                  </a:lnTo>
                  <a:lnTo>
                    <a:pt x="150622" y="267842"/>
                  </a:lnTo>
                  <a:lnTo>
                    <a:pt x="148660" y="215264"/>
                  </a:lnTo>
                  <a:lnTo>
                    <a:pt x="114553" y="215264"/>
                  </a:lnTo>
                  <a:lnTo>
                    <a:pt x="108426" y="204077"/>
                  </a:lnTo>
                  <a:close/>
                </a:path>
                <a:path w="151129" h="267969">
                  <a:moveTo>
                    <a:pt x="119505" y="198022"/>
                  </a:moveTo>
                  <a:lnTo>
                    <a:pt x="108426" y="204077"/>
                  </a:lnTo>
                  <a:lnTo>
                    <a:pt x="114553" y="215264"/>
                  </a:lnTo>
                  <a:lnTo>
                    <a:pt x="125602" y="209168"/>
                  </a:lnTo>
                  <a:lnTo>
                    <a:pt x="119505" y="198022"/>
                  </a:lnTo>
                  <a:close/>
                </a:path>
                <a:path w="151129" h="267969">
                  <a:moveTo>
                    <a:pt x="147447" y="182752"/>
                  </a:moveTo>
                  <a:lnTo>
                    <a:pt x="119505" y="198022"/>
                  </a:lnTo>
                  <a:lnTo>
                    <a:pt x="125602" y="209168"/>
                  </a:lnTo>
                  <a:lnTo>
                    <a:pt x="114553" y="215264"/>
                  </a:lnTo>
                  <a:lnTo>
                    <a:pt x="148660" y="215264"/>
                  </a:lnTo>
                  <a:lnTo>
                    <a:pt x="147447" y="182752"/>
                  </a:lnTo>
                  <a:close/>
                </a:path>
                <a:path w="151129" h="267969">
                  <a:moveTo>
                    <a:pt x="11175" y="0"/>
                  </a:moveTo>
                  <a:lnTo>
                    <a:pt x="0" y="6095"/>
                  </a:lnTo>
                  <a:lnTo>
                    <a:pt x="108426" y="204077"/>
                  </a:lnTo>
                  <a:lnTo>
                    <a:pt x="119505" y="198022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2819" y="4533900"/>
              <a:ext cx="1705355" cy="4389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7010" y="5065775"/>
              <a:ext cx="2128590" cy="127336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549133" y="4202683"/>
            <a:ext cx="137223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10" dirty="0">
                <a:solidFill>
                  <a:srgbClr val="C00000"/>
                </a:solidFill>
                <a:latin typeface="Cambria Math"/>
                <a:cs typeface="Cambria Math"/>
              </a:rPr>
              <a:t>𝑆𝑖𝑔𝑚𝑜𝑖𝑑(𝐿𝑜𝑔𝑖𝑡)</a:t>
            </a:r>
            <a:endParaRPr sz="15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8389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" y="2648711"/>
            <a:ext cx="9784080" cy="3020695"/>
          </a:xfrm>
          <a:custGeom>
            <a:avLst/>
            <a:gdLst/>
            <a:ahLst/>
            <a:cxnLst/>
            <a:rect l="l" t="t" r="r" b="b"/>
            <a:pathLst>
              <a:path w="9784080" h="3020695">
                <a:moveTo>
                  <a:pt x="4864608" y="3020568"/>
                </a:moveTo>
                <a:lnTo>
                  <a:pt x="9784080" y="3020568"/>
                </a:lnTo>
                <a:lnTo>
                  <a:pt x="9784080" y="0"/>
                </a:lnTo>
                <a:lnTo>
                  <a:pt x="4864608" y="0"/>
                </a:lnTo>
                <a:lnTo>
                  <a:pt x="4864608" y="3020568"/>
                </a:lnTo>
                <a:close/>
              </a:path>
              <a:path w="9784080" h="3020695">
                <a:moveTo>
                  <a:pt x="0" y="3020568"/>
                </a:moveTo>
                <a:lnTo>
                  <a:pt x="4844796" y="3020568"/>
                </a:lnTo>
                <a:lnTo>
                  <a:pt x="4844796" y="0"/>
                </a:lnTo>
                <a:lnTo>
                  <a:pt x="0" y="0"/>
                </a:lnTo>
                <a:lnTo>
                  <a:pt x="0" y="3020568"/>
                </a:lnTo>
                <a:close/>
              </a:path>
            </a:pathLst>
          </a:custGeom>
          <a:ln w="12700">
            <a:solidFill>
              <a:srgbClr val="0AD0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5250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latin typeface="Calibri Light"/>
                <a:cs typeface="Calibri Light"/>
              </a:rPr>
              <a:t>Logistic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Regression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50" dirty="0">
                <a:latin typeface="Calibri Light"/>
                <a:cs typeface="Calibri Light"/>
              </a:rPr>
              <a:t>Vs.</a:t>
            </a:r>
            <a:r>
              <a:rPr sz="2800" b="0" spc="-60" dirty="0">
                <a:latin typeface="Calibri Light"/>
                <a:cs typeface="Calibri Light"/>
              </a:rPr>
              <a:t> </a:t>
            </a:r>
            <a:r>
              <a:rPr sz="2800" b="0" spc="-15" dirty="0">
                <a:latin typeface="Calibri Light"/>
                <a:cs typeface="Calibri Light"/>
              </a:rPr>
              <a:t>Deep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Learning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" y="2653995"/>
            <a:ext cx="4842510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350" algn="ctr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ambria Math"/>
                <a:cs typeface="Cambria Math"/>
              </a:rPr>
              <a:t>𝐿𝑜𝑔𝑖𝑠𝑡𝑖𝑐</a:t>
            </a:r>
            <a:r>
              <a:rPr sz="1950" spc="15" dirty="0">
                <a:latin typeface="Cambria Math"/>
                <a:cs typeface="Cambria Math"/>
              </a:rPr>
              <a:t> </a:t>
            </a:r>
            <a:r>
              <a:rPr sz="1950" spc="-5" dirty="0">
                <a:latin typeface="Cambria Math"/>
                <a:cs typeface="Cambria Math"/>
              </a:rPr>
              <a:t>𝑅𝑒𝑔𝑟𝑒𝑠𝑠𝑖𝑜𝑛</a:t>
            </a:r>
            <a:endParaRPr sz="19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22011" y="2653995"/>
            <a:ext cx="4916805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05"/>
              </a:spcBef>
            </a:pPr>
            <a:r>
              <a:rPr sz="1950" spc="-5" dirty="0">
                <a:latin typeface="Cambria Math"/>
                <a:cs typeface="Cambria Math"/>
              </a:rPr>
              <a:t>𝐷𝑒𝑒𝑝</a:t>
            </a:r>
            <a:r>
              <a:rPr sz="1950" spc="-35" dirty="0">
                <a:latin typeface="Cambria Math"/>
                <a:cs typeface="Cambria Math"/>
              </a:rPr>
              <a:t> </a:t>
            </a:r>
            <a:r>
              <a:rPr sz="1950" dirty="0">
                <a:latin typeface="Cambria Math"/>
                <a:cs typeface="Cambria Math"/>
              </a:rPr>
              <a:t>𝐿𝑒𝑎𝑟𝑛𝑖𝑛𝑔</a:t>
            </a:r>
            <a:endParaRPr sz="195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9539" y="3203448"/>
            <a:ext cx="9526905" cy="2072639"/>
            <a:chOff x="129539" y="3203448"/>
            <a:chExt cx="9526905" cy="207263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864" y="5173066"/>
              <a:ext cx="115514" cy="124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816" y="5104765"/>
              <a:ext cx="82079" cy="13093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847" y="5106162"/>
              <a:ext cx="189001" cy="1286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565" y="5212425"/>
              <a:ext cx="18939" cy="217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349" y="5165852"/>
              <a:ext cx="25501" cy="269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803" y="5104765"/>
              <a:ext cx="326847" cy="1713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2517" y="5119370"/>
              <a:ext cx="115570" cy="1206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6539" y="5104765"/>
              <a:ext cx="78740" cy="12941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1314" y="5212425"/>
              <a:ext cx="18939" cy="2175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240" y="5104765"/>
              <a:ext cx="189356" cy="1309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18157" y="5106162"/>
              <a:ext cx="398018" cy="1295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1162" y="5165852"/>
              <a:ext cx="25526" cy="269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7041" y="5173066"/>
              <a:ext cx="115514" cy="124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2588" y="5104765"/>
              <a:ext cx="78739" cy="12941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7363" y="5212425"/>
              <a:ext cx="18939" cy="217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8891" y="5104765"/>
              <a:ext cx="188477" cy="1309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75685" y="5165852"/>
              <a:ext cx="25526" cy="269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60267" y="5100066"/>
              <a:ext cx="792098" cy="1567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21709" y="5119370"/>
              <a:ext cx="115569" cy="1206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11828" y="5104765"/>
              <a:ext cx="74675" cy="1294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030" y="5212425"/>
              <a:ext cx="18940" cy="2175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53611" y="5104765"/>
              <a:ext cx="190448" cy="1309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539" y="3203448"/>
              <a:ext cx="4733544" cy="13266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80431" y="3203448"/>
              <a:ext cx="4675632" cy="10545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798" y="5173066"/>
              <a:ext cx="115514" cy="1247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89372" y="5104765"/>
              <a:ext cx="74549" cy="12941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9574" y="5212425"/>
              <a:ext cx="18939" cy="217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7770" y="5165852"/>
              <a:ext cx="25526" cy="269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1155" y="5100066"/>
              <a:ext cx="186511" cy="13563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69812" y="5104765"/>
              <a:ext cx="326771" cy="17132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65925" y="5119370"/>
              <a:ext cx="115570" cy="1206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6374" y="5212425"/>
              <a:ext cx="18939" cy="2175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46647" y="5105527"/>
              <a:ext cx="91948" cy="12865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02475" y="5104765"/>
              <a:ext cx="184150" cy="13093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56095" y="5165852"/>
              <a:ext cx="25526" cy="2692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43089" y="5106162"/>
              <a:ext cx="396493" cy="12954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11973" y="5173066"/>
              <a:ext cx="115514" cy="1247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97647" y="5104765"/>
              <a:ext cx="78740" cy="12941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2422" y="5212425"/>
              <a:ext cx="18939" cy="2175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48523" y="5104765"/>
              <a:ext cx="186944" cy="13093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00619" y="5165852"/>
              <a:ext cx="25526" cy="269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85200" y="5100066"/>
              <a:ext cx="790575" cy="15671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46642" y="5119370"/>
              <a:ext cx="115569" cy="1206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36887" y="5104765"/>
              <a:ext cx="74548" cy="12941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37091" y="5104765"/>
              <a:ext cx="123570" cy="13093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390887" y="5112130"/>
              <a:ext cx="68325" cy="122047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289547" y="1485900"/>
            <a:ext cx="2537459" cy="653796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486155" y="1425066"/>
            <a:ext cx="5052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Cambria Math"/>
                <a:cs typeface="Cambria Math"/>
              </a:rPr>
              <a:t>𝑓(𝒙)</a:t>
            </a:r>
            <a:r>
              <a:rPr sz="2000" spc="9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spc="-40" dirty="0">
                <a:latin typeface="Cambria Math"/>
                <a:cs typeface="Cambria Math"/>
              </a:rPr>
              <a:t>𝑤</a:t>
            </a:r>
            <a:r>
              <a:rPr sz="2175" spc="-60" baseline="-15325" dirty="0">
                <a:latin typeface="Cambria Math"/>
                <a:cs typeface="Cambria Math"/>
              </a:rPr>
              <a:t>1</a:t>
            </a:r>
            <a:r>
              <a:rPr sz="2175" spc="337" baseline="-15325" dirty="0">
                <a:latin typeface="Cambria Math"/>
                <a:cs typeface="Cambria Math"/>
              </a:rPr>
              <a:t> </a:t>
            </a:r>
            <a:r>
              <a:rPr sz="2000" spc="70" dirty="0">
                <a:latin typeface="Cambria Math"/>
                <a:cs typeface="Cambria Math"/>
              </a:rPr>
              <a:t>∙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𝑨𝒈𝒆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𝑤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r>
              <a:rPr sz="2175" spc="315" baseline="-15325" dirty="0">
                <a:latin typeface="Cambria Math"/>
                <a:cs typeface="Cambria Math"/>
              </a:rPr>
              <a:t> </a:t>
            </a:r>
            <a:r>
              <a:rPr sz="2000" spc="70" dirty="0">
                <a:latin typeface="Cambria Math"/>
                <a:cs typeface="Cambria Math"/>
              </a:rPr>
              <a:t>∙</a:t>
            </a:r>
            <a:r>
              <a:rPr sz="2000" dirty="0">
                <a:latin typeface="Cambria Math"/>
                <a:cs typeface="Cambria Math"/>
              </a:rPr>
              <a:t> 𝑭𝒂𝒓𝒆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1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𝑤</a:t>
            </a:r>
            <a:r>
              <a:rPr sz="2175" spc="-30" baseline="-15325" dirty="0">
                <a:latin typeface="Cambria Math"/>
                <a:cs typeface="Cambria Math"/>
              </a:rPr>
              <a:t>3</a:t>
            </a:r>
            <a:r>
              <a:rPr sz="2175" spc="315" baseline="-15325" dirty="0">
                <a:latin typeface="Cambria Math"/>
                <a:cs typeface="Cambria Math"/>
              </a:rPr>
              <a:t> </a:t>
            </a:r>
            <a:r>
              <a:rPr sz="2000" spc="70" dirty="0">
                <a:latin typeface="Cambria Math"/>
                <a:cs typeface="Cambria Math"/>
              </a:rPr>
              <a:t>∙</a:t>
            </a:r>
            <a:r>
              <a:rPr sz="2000" dirty="0">
                <a:latin typeface="Cambria Math"/>
                <a:cs typeface="Cambria Math"/>
              </a:rPr>
              <a:t> 𝑺𝒆𝒙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𝑤</a:t>
            </a:r>
            <a:r>
              <a:rPr sz="2175" spc="-30" baseline="-15325" dirty="0">
                <a:latin typeface="Cambria Math"/>
                <a:cs typeface="Cambria Math"/>
              </a:rPr>
              <a:t>0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29B08A-E694-406B-81EB-5997EDB006C7}"/>
              </a:ext>
            </a:extLst>
          </p:cNvPr>
          <p:cNvSpPr txBox="1"/>
          <p:nvPr/>
        </p:nvSpPr>
        <p:spPr>
          <a:xfrm>
            <a:off x="432378" y="5791200"/>
            <a:ext cx="9259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Sigmoid</a:t>
            </a:r>
            <a:r>
              <a:rPr lang="ko-KR" altLang="en-US" dirty="0"/>
              <a:t>함수는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사이의 </a:t>
            </a:r>
            <a:r>
              <a:rPr lang="ko-KR" altLang="en-US" dirty="0" err="1"/>
              <a:t>확률값을</a:t>
            </a:r>
            <a:r>
              <a:rPr lang="ko-KR" altLang="en-US" dirty="0"/>
              <a:t> 반환한다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임곗값을</a:t>
            </a:r>
            <a:r>
              <a:rPr lang="ko-KR" altLang="en-US" dirty="0"/>
              <a:t> </a:t>
            </a:r>
            <a:r>
              <a:rPr lang="en-US" altLang="ko-KR" dirty="0"/>
              <a:t>0.5</a:t>
            </a:r>
            <a:r>
              <a:rPr lang="ko-KR" altLang="en-US" dirty="0"/>
              <a:t>로 주고 </a:t>
            </a:r>
            <a:r>
              <a:rPr lang="en-US" altLang="ko-KR" dirty="0"/>
              <a:t>0.5</a:t>
            </a:r>
            <a:r>
              <a:rPr lang="ko-KR" altLang="en-US" dirty="0"/>
              <a:t>이하는 </a:t>
            </a:r>
            <a:r>
              <a:rPr lang="en-US" altLang="ko-KR" dirty="0"/>
              <a:t>0,</a:t>
            </a:r>
          </a:p>
          <a:p>
            <a:r>
              <a:rPr lang="ko-KR" altLang="en-US" dirty="0"/>
              <a:t>이상은 </a:t>
            </a:r>
            <a:r>
              <a:rPr lang="en-US" altLang="ko-KR" dirty="0"/>
              <a:t>1</a:t>
            </a:r>
            <a:r>
              <a:rPr lang="ko-KR" altLang="en-US" dirty="0"/>
              <a:t>로 반환하면 분류가 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8315" y="6536484"/>
            <a:ext cx="102770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4869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 Light"/>
                <a:cs typeface="Calibri Light"/>
              </a:rPr>
              <a:t>Cl</a:t>
            </a:r>
            <a:r>
              <a:rPr sz="2800" b="0" spc="-30" dirty="0">
                <a:latin typeface="Calibri Light"/>
                <a:cs typeface="Calibri Light"/>
              </a:rPr>
              <a:t>a</a:t>
            </a:r>
            <a:r>
              <a:rPr sz="2800" b="0" spc="-20" dirty="0">
                <a:latin typeface="Calibri Light"/>
                <a:cs typeface="Calibri Light"/>
              </a:rPr>
              <a:t>s</a:t>
            </a:r>
            <a:r>
              <a:rPr sz="2800" b="0" spc="-30" dirty="0">
                <a:latin typeface="Calibri Light"/>
                <a:cs typeface="Calibri Light"/>
              </a:rPr>
              <a:t>s</a:t>
            </a:r>
            <a:r>
              <a:rPr sz="2800" b="0" spc="-5" dirty="0">
                <a:latin typeface="Calibri Light"/>
                <a:cs typeface="Calibri Light"/>
              </a:rPr>
              <a:t>i</a:t>
            </a:r>
            <a:r>
              <a:rPr sz="2800" b="0" spc="-20" dirty="0">
                <a:latin typeface="Calibri Light"/>
                <a:cs typeface="Calibri Light"/>
              </a:rPr>
              <a:t>f</a:t>
            </a:r>
            <a:r>
              <a:rPr sz="2800" b="0" spc="-5" dirty="0">
                <a:latin typeface="Calibri Light"/>
                <a:cs typeface="Calibri Light"/>
              </a:rPr>
              <a:t>i</a:t>
            </a:r>
            <a:r>
              <a:rPr sz="2800" b="0" spc="-60" dirty="0">
                <a:latin typeface="Calibri Light"/>
                <a:cs typeface="Calibri Light"/>
              </a:rPr>
              <a:t>c</a:t>
            </a:r>
            <a:r>
              <a:rPr sz="2800" b="0" spc="-50" dirty="0">
                <a:latin typeface="Calibri Light"/>
                <a:cs typeface="Calibri Light"/>
              </a:rPr>
              <a:t>a</a:t>
            </a:r>
            <a:r>
              <a:rPr sz="2800" b="0" spc="-25" dirty="0">
                <a:latin typeface="Calibri Light"/>
                <a:cs typeface="Calibri Light"/>
              </a:rPr>
              <a:t>t</a:t>
            </a:r>
            <a:r>
              <a:rPr sz="2800" b="0" spc="-5" dirty="0">
                <a:latin typeface="Calibri Light"/>
                <a:cs typeface="Calibri Light"/>
              </a:rPr>
              <a:t>i</a:t>
            </a:r>
            <a:r>
              <a:rPr sz="2800" b="0" spc="-40" dirty="0">
                <a:latin typeface="Calibri Light"/>
                <a:cs typeface="Calibri Light"/>
              </a:rPr>
              <a:t>o</a:t>
            </a:r>
            <a:r>
              <a:rPr sz="2800" b="0" spc="-35" dirty="0">
                <a:latin typeface="Calibri Light"/>
                <a:cs typeface="Calibri Light"/>
              </a:rPr>
              <a:t>n</a:t>
            </a:r>
            <a:r>
              <a:rPr sz="2800" spc="310" dirty="0">
                <a:latin typeface="LG Smart UI Bold"/>
                <a:cs typeface="LG Smart UI Bold"/>
              </a:rPr>
              <a:t>코</a:t>
            </a:r>
            <a:r>
              <a:rPr sz="2800" spc="315" dirty="0">
                <a:latin typeface="LG Smart UI Bold"/>
                <a:cs typeface="LG Smart UI Bold"/>
              </a:rPr>
              <a:t>드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이해</a:t>
            </a:r>
            <a:r>
              <a:rPr sz="2800" b="0" spc="-15" dirty="0">
                <a:latin typeface="Calibri Light"/>
                <a:cs typeface="Calibri Light"/>
              </a:rPr>
              <a:t>(</a:t>
            </a:r>
            <a:r>
              <a:rPr sz="2800" b="0" spc="-20" dirty="0">
                <a:latin typeface="Calibri Light"/>
                <a:cs typeface="Calibri Light"/>
              </a:rPr>
              <a:t>2</a:t>
            </a:r>
            <a:r>
              <a:rPr sz="2800" b="0" spc="-10" dirty="0">
                <a:latin typeface="Calibri Light"/>
                <a:cs typeface="Calibri Light"/>
              </a:rPr>
              <a:t>-C</a:t>
            </a:r>
            <a:r>
              <a:rPr sz="2800" b="0" spc="-20" dirty="0">
                <a:latin typeface="Calibri Light"/>
                <a:cs typeface="Calibri Light"/>
              </a:rPr>
              <a:t>l</a:t>
            </a:r>
            <a:r>
              <a:rPr sz="2800" b="0" spc="-25" dirty="0">
                <a:latin typeface="Calibri Light"/>
                <a:cs typeface="Calibri Light"/>
              </a:rPr>
              <a:t>a</a:t>
            </a:r>
            <a:r>
              <a:rPr sz="2800" b="0" spc="-20" dirty="0">
                <a:latin typeface="Calibri Light"/>
                <a:cs typeface="Calibri Light"/>
              </a:rPr>
              <a:t>s</a:t>
            </a:r>
            <a:r>
              <a:rPr sz="2800" b="0" spc="-30" dirty="0">
                <a:latin typeface="Calibri Light"/>
                <a:cs typeface="Calibri Light"/>
              </a:rPr>
              <a:t>s</a:t>
            </a:r>
            <a:r>
              <a:rPr sz="2800" b="0" spc="-5" dirty="0">
                <a:latin typeface="Calibri Light"/>
                <a:cs typeface="Calibri Light"/>
              </a:rPr>
              <a:t>)</a:t>
            </a:r>
            <a:r>
              <a:rPr sz="2800" b="0" spc="-55" dirty="0">
                <a:latin typeface="Calibri Light"/>
                <a:cs typeface="Calibri Light"/>
              </a:rPr>
              <a:t> </a:t>
            </a:r>
            <a:r>
              <a:rPr sz="2800" spc="315" dirty="0">
                <a:latin typeface="LG Smart UI Bold"/>
                <a:cs typeface="LG Smart UI Bold"/>
              </a:rPr>
              <a:t>Ⓒ</a:t>
            </a:r>
            <a:endParaRPr sz="2800">
              <a:latin typeface="LG Smart UI Bold"/>
              <a:cs typeface="LG Smart UI 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0525" y="2193417"/>
            <a:ext cx="3695065" cy="2364105"/>
            <a:chOff x="390525" y="2193417"/>
            <a:chExt cx="3695065" cy="2364105"/>
          </a:xfrm>
        </p:grpSpPr>
        <p:sp>
          <p:nvSpPr>
            <p:cNvPr id="6" name="object 6"/>
            <p:cNvSpPr/>
            <p:nvPr/>
          </p:nvSpPr>
          <p:spPr>
            <a:xfrm>
              <a:off x="400050" y="2202942"/>
              <a:ext cx="1335405" cy="390525"/>
            </a:xfrm>
            <a:custGeom>
              <a:avLst/>
              <a:gdLst/>
              <a:ahLst/>
              <a:cxnLst/>
              <a:rect l="l" t="t" r="r" b="b"/>
              <a:pathLst>
                <a:path w="1335405" h="390525">
                  <a:moveTo>
                    <a:pt x="0" y="195072"/>
                  </a:moveTo>
                  <a:lnTo>
                    <a:pt x="5152" y="150356"/>
                  </a:lnTo>
                  <a:lnTo>
                    <a:pt x="19827" y="109301"/>
                  </a:lnTo>
                  <a:lnTo>
                    <a:pt x="42855" y="73080"/>
                  </a:lnTo>
                  <a:lnTo>
                    <a:pt x="73064" y="42867"/>
                  </a:lnTo>
                  <a:lnTo>
                    <a:pt x="109284" y="19834"/>
                  </a:lnTo>
                  <a:lnTo>
                    <a:pt x="150344" y="5154"/>
                  </a:lnTo>
                  <a:lnTo>
                    <a:pt x="195072" y="0"/>
                  </a:lnTo>
                  <a:lnTo>
                    <a:pt x="239799" y="5154"/>
                  </a:lnTo>
                  <a:lnTo>
                    <a:pt x="280859" y="19834"/>
                  </a:lnTo>
                  <a:lnTo>
                    <a:pt x="317079" y="42867"/>
                  </a:lnTo>
                  <a:lnTo>
                    <a:pt x="347288" y="73080"/>
                  </a:lnTo>
                  <a:lnTo>
                    <a:pt x="370316" y="109301"/>
                  </a:lnTo>
                  <a:lnTo>
                    <a:pt x="384991" y="150356"/>
                  </a:lnTo>
                  <a:lnTo>
                    <a:pt x="390144" y="195072"/>
                  </a:lnTo>
                  <a:lnTo>
                    <a:pt x="384991" y="239787"/>
                  </a:lnTo>
                  <a:lnTo>
                    <a:pt x="370316" y="280842"/>
                  </a:lnTo>
                  <a:lnTo>
                    <a:pt x="347288" y="317063"/>
                  </a:lnTo>
                  <a:lnTo>
                    <a:pt x="317079" y="347276"/>
                  </a:lnTo>
                  <a:lnTo>
                    <a:pt x="280859" y="370309"/>
                  </a:lnTo>
                  <a:lnTo>
                    <a:pt x="239799" y="384989"/>
                  </a:lnTo>
                  <a:lnTo>
                    <a:pt x="195072" y="390144"/>
                  </a:lnTo>
                  <a:lnTo>
                    <a:pt x="150344" y="384989"/>
                  </a:lnTo>
                  <a:lnTo>
                    <a:pt x="109284" y="370309"/>
                  </a:lnTo>
                  <a:lnTo>
                    <a:pt x="73064" y="347276"/>
                  </a:lnTo>
                  <a:lnTo>
                    <a:pt x="42855" y="317063"/>
                  </a:lnTo>
                  <a:lnTo>
                    <a:pt x="19827" y="280842"/>
                  </a:lnTo>
                  <a:lnTo>
                    <a:pt x="5152" y="239787"/>
                  </a:lnTo>
                  <a:lnTo>
                    <a:pt x="0" y="195072"/>
                  </a:lnTo>
                  <a:close/>
                </a:path>
                <a:path w="1335405" h="390525">
                  <a:moveTo>
                    <a:pt x="475488" y="195072"/>
                  </a:moveTo>
                  <a:lnTo>
                    <a:pt x="480640" y="150356"/>
                  </a:lnTo>
                  <a:lnTo>
                    <a:pt x="495315" y="109301"/>
                  </a:lnTo>
                  <a:lnTo>
                    <a:pt x="518343" y="73080"/>
                  </a:lnTo>
                  <a:lnTo>
                    <a:pt x="548552" y="42867"/>
                  </a:lnTo>
                  <a:lnTo>
                    <a:pt x="584772" y="19834"/>
                  </a:lnTo>
                  <a:lnTo>
                    <a:pt x="625832" y="5154"/>
                  </a:lnTo>
                  <a:lnTo>
                    <a:pt x="670560" y="0"/>
                  </a:lnTo>
                  <a:lnTo>
                    <a:pt x="715287" y="5154"/>
                  </a:lnTo>
                  <a:lnTo>
                    <a:pt x="756347" y="19834"/>
                  </a:lnTo>
                  <a:lnTo>
                    <a:pt x="792567" y="42867"/>
                  </a:lnTo>
                  <a:lnTo>
                    <a:pt x="822776" y="73080"/>
                  </a:lnTo>
                  <a:lnTo>
                    <a:pt x="845804" y="109301"/>
                  </a:lnTo>
                  <a:lnTo>
                    <a:pt x="860479" y="150356"/>
                  </a:lnTo>
                  <a:lnTo>
                    <a:pt x="865632" y="195072"/>
                  </a:lnTo>
                  <a:lnTo>
                    <a:pt x="860479" y="239787"/>
                  </a:lnTo>
                  <a:lnTo>
                    <a:pt x="845804" y="280842"/>
                  </a:lnTo>
                  <a:lnTo>
                    <a:pt x="822776" y="317063"/>
                  </a:lnTo>
                  <a:lnTo>
                    <a:pt x="792567" y="347276"/>
                  </a:lnTo>
                  <a:lnTo>
                    <a:pt x="756347" y="370309"/>
                  </a:lnTo>
                  <a:lnTo>
                    <a:pt x="715287" y="384989"/>
                  </a:lnTo>
                  <a:lnTo>
                    <a:pt x="670560" y="390144"/>
                  </a:lnTo>
                  <a:lnTo>
                    <a:pt x="625832" y="384989"/>
                  </a:lnTo>
                  <a:lnTo>
                    <a:pt x="584772" y="370309"/>
                  </a:lnTo>
                  <a:lnTo>
                    <a:pt x="548552" y="347276"/>
                  </a:lnTo>
                  <a:lnTo>
                    <a:pt x="518343" y="317063"/>
                  </a:lnTo>
                  <a:lnTo>
                    <a:pt x="495315" y="280842"/>
                  </a:lnTo>
                  <a:lnTo>
                    <a:pt x="480640" y="239787"/>
                  </a:lnTo>
                  <a:lnTo>
                    <a:pt x="475488" y="195072"/>
                  </a:lnTo>
                  <a:close/>
                </a:path>
                <a:path w="1335405" h="390525">
                  <a:moveTo>
                    <a:pt x="944880" y="195072"/>
                  </a:moveTo>
                  <a:lnTo>
                    <a:pt x="950034" y="150356"/>
                  </a:lnTo>
                  <a:lnTo>
                    <a:pt x="964714" y="109301"/>
                  </a:lnTo>
                  <a:lnTo>
                    <a:pt x="987747" y="73080"/>
                  </a:lnTo>
                  <a:lnTo>
                    <a:pt x="1017960" y="42867"/>
                  </a:lnTo>
                  <a:lnTo>
                    <a:pt x="1054181" y="19834"/>
                  </a:lnTo>
                  <a:lnTo>
                    <a:pt x="1095236" y="5154"/>
                  </a:lnTo>
                  <a:lnTo>
                    <a:pt x="1139952" y="0"/>
                  </a:lnTo>
                  <a:lnTo>
                    <a:pt x="1184667" y="5154"/>
                  </a:lnTo>
                  <a:lnTo>
                    <a:pt x="1225722" y="19834"/>
                  </a:lnTo>
                  <a:lnTo>
                    <a:pt x="1261943" y="42867"/>
                  </a:lnTo>
                  <a:lnTo>
                    <a:pt x="1292156" y="73080"/>
                  </a:lnTo>
                  <a:lnTo>
                    <a:pt x="1315189" y="109301"/>
                  </a:lnTo>
                  <a:lnTo>
                    <a:pt x="1329869" y="150356"/>
                  </a:lnTo>
                  <a:lnTo>
                    <a:pt x="1335024" y="195072"/>
                  </a:lnTo>
                  <a:lnTo>
                    <a:pt x="1329869" y="239787"/>
                  </a:lnTo>
                  <a:lnTo>
                    <a:pt x="1315189" y="280842"/>
                  </a:lnTo>
                  <a:lnTo>
                    <a:pt x="1292156" y="317063"/>
                  </a:lnTo>
                  <a:lnTo>
                    <a:pt x="1261943" y="347276"/>
                  </a:lnTo>
                  <a:lnTo>
                    <a:pt x="1225722" y="370309"/>
                  </a:lnTo>
                  <a:lnTo>
                    <a:pt x="1184667" y="384989"/>
                  </a:lnTo>
                  <a:lnTo>
                    <a:pt x="1139952" y="390144"/>
                  </a:lnTo>
                  <a:lnTo>
                    <a:pt x="1095236" y="384989"/>
                  </a:lnTo>
                  <a:lnTo>
                    <a:pt x="1054181" y="370309"/>
                  </a:lnTo>
                  <a:lnTo>
                    <a:pt x="1017960" y="347276"/>
                  </a:lnTo>
                  <a:lnTo>
                    <a:pt x="987747" y="317063"/>
                  </a:lnTo>
                  <a:lnTo>
                    <a:pt x="964714" y="280842"/>
                  </a:lnTo>
                  <a:lnTo>
                    <a:pt x="950034" y="239787"/>
                  </a:lnTo>
                  <a:lnTo>
                    <a:pt x="94488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0808" y="4050792"/>
              <a:ext cx="1866900" cy="500380"/>
            </a:xfrm>
            <a:custGeom>
              <a:avLst/>
              <a:gdLst/>
              <a:ahLst/>
              <a:cxnLst/>
              <a:rect l="l" t="t" r="r" b="b"/>
              <a:pathLst>
                <a:path w="1866900" h="500379">
                  <a:moveTo>
                    <a:pt x="0" y="499872"/>
                  </a:moveTo>
                  <a:lnTo>
                    <a:pt x="1866900" y="499872"/>
                  </a:lnTo>
                  <a:lnTo>
                    <a:pt x="1866900" y="0"/>
                  </a:lnTo>
                  <a:lnTo>
                    <a:pt x="0" y="0"/>
                  </a:lnTo>
                  <a:lnTo>
                    <a:pt x="0" y="499872"/>
                  </a:lnTo>
                  <a:close/>
                </a:path>
              </a:pathLst>
            </a:custGeom>
            <a:ln w="12699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98141" y="4106418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1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1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4" y="195071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1" y="390143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1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359" y="2592324"/>
              <a:ext cx="1498600" cy="1514475"/>
            </a:xfrm>
            <a:custGeom>
              <a:avLst/>
              <a:gdLst/>
              <a:ahLst/>
              <a:cxnLst/>
              <a:rect l="l" t="t" r="r" b="b"/>
              <a:pathLst>
                <a:path w="1498600" h="1514475">
                  <a:moveTo>
                    <a:pt x="0" y="0"/>
                  </a:moveTo>
                  <a:lnTo>
                    <a:pt x="1498473" y="1514348"/>
                  </a:lnTo>
                </a:path>
                <a:path w="1498600" h="1514475">
                  <a:moveTo>
                    <a:pt x="475488" y="0"/>
                  </a:moveTo>
                  <a:lnTo>
                    <a:pt x="1497965" y="1514348"/>
                  </a:lnTo>
                </a:path>
                <a:path w="1498600" h="1514475">
                  <a:moveTo>
                    <a:pt x="944880" y="0"/>
                  </a:moveTo>
                  <a:lnTo>
                    <a:pt x="1497838" y="151434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83101" y="220294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2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2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4" y="195072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2" y="390144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92451" y="2592324"/>
              <a:ext cx="1584960" cy="1514475"/>
            </a:xfrm>
            <a:custGeom>
              <a:avLst/>
              <a:gdLst/>
              <a:ahLst/>
              <a:cxnLst/>
              <a:rect l="l" t="t" r="r" b="b"/>
              <a:pathLst>
                <a:path w="1584960" h="1514475">
                  <a:moveTo>
                    <a:pt x="1584960" y="0"/>
                  </a:moveTo>
                  <a:lnTo>
                    <a:pt x="0" y="151434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1948" y="2336292"/>
              <a:ext cx="117347" cy="1173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732" y="2336292"/>
              <a:ext cx="115824" cy="1173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0088" y="2336292"/>
              <a:ext cx="115824" cy="1173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26513" y="220294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2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2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4" y="195072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2" y="390144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20823" y="2592324"/>
              <a:ext cx="71755" cy="1514475"/>
            </a:xfrm>
            <a:custGeom>
              <a:avLst/>
              <a:gdLst/>
              <a:ahLst/>
              <a:cxnLst/>
              <a:rect l="l" t="t" r="r" b="b"/>
              <a:pathLst>
                <a:path w="71755" h="1514475">
                  <a:moveTo>
                    <a:pt x="0" y="0"/>
                  </a:moveTo>
                  <a:lnTo>
                    <a:pt x="71246" y="151434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976" y="3069590"/>
              <a:ext cx="253796" cy="1662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581" y="2323846"/>
              <a:ext cx="211112" cy="1682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056" y="2323846"/>
              <a:ext cx="124929" cy="119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2004" y="2377440"/>
              <a:ext cx="76682" cy="11468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1671" y="2323846"/>
              <a:ext cx="124840" cy="1198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1371" y="2377440"/>
              <a:ext cx="74929" cy="1162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5541" y="2323846"/>
              <a:ext cx="222503" cy="1682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32885" y="2323846"/>
              <a:ext cx="219328" cy="17030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208" y="3069590"/>
              <a:ext cx="257428" cy="1662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7250" y="3069590"/>
              <a:ext cx="257301" cy="1677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3894" y="3069590"/>
              <a:ext cx="257556" cy="1662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7730" y="3069590"/>
              <a:ext cx="262000" cy="16840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522220" y="3118103"/>
              <a:ext cx="203200" cy="50800"/>
            </a:xfrm>
            <a:custGeom>
              <a:avLst/>
              <a:gdLst/>
              <a:ahLst/>
              <a:cxnLst/>
              <a:rect l="l" t="t" r="r" b="b"/>
              <a:pathLst>
                <a:path w="203200" h="50800">
                  <a:moveTo>
                    <a:pt x="50292" y="25146"/>
                  </a:moveTo>
                  <a:lnTo>
                    <a:pt x="48298" y="15379"/>
                  </a:lnTo>
                  <a:lnTo>
                    <a:pt x="42900" y="7391"/>
                  </a:lnTo>
                  <a:lnTo>
                    <a:pt x="34912" y="1993"/>
                  </a:lnTo>
                  <a:lnTo>
                    <a:pt x="25146" y="0"/>
                  </a:lnTo>
                  <a:lnTo>
                    <a:pt x="15367" y="1993"/>
                  </a:lnTo>
                  <a:lnTo>
                    <a:pt x="7378" y="7391"/>
                  </a:lnTo>
                  <a:lnTo>
                    <a:pt x="1981" y="15379"/>
                  </a:lnTo>
                  <a:lnTo>
                    <a:pt x="0" y="25146"/>
                  </a:lnTo>
                  <a:lnTo>
                    <a:pt x="1981" y="34925"/>
                  </a:lnTo>
                  <a:lnTo>
                    <a:pt x="7378" y="42913"/>
                  </a:lnTo>
                  <a:lnTo>
                    <a:pt x="15367" y="48310"/>
                  </a:lnTo>
                  <a:lnTo>
                    <a:pt x="25146" y="50292"/>
                  </a:lnTo>
                  <a:lnTo>
                    <a:pt x="34912" y="48310"/>
                  </a:lnTo>
                  <a:lnTo>
                    <a:pt x="42900" y="42913"/>
                  </a:lnTo>
                  <a:lnTo>
                    <a:pt x="48298" y="34925"/>
                  </a:lnTo>
                  <a:lnTo>
                    <a:pt x="50292" y="25146"/>
                  </a:lnTo>
                  <a:close/>
                </a:path>
                <a:path w="203200" h="50800">
                  <a:moveTo>
                    <a:pt x="124968" y="25146"/>
                  </a:moveTo>
                  <a:lnTo>
                    <a:pt x="123050" y="15379"/>
                  </a:lnTo>
                  <a:lnTo>
                    <a:pt x="117817" y="7391"/>
                  </a:lnTo>
                  <a:lnTo>
                    <a:pt x="110070" y="1993"/>
                  </a:lnTo>
                  <a:lnTo>
                    <a:pt x="100584" y="0"/>
                  </a:lnTo>
                  <a:lnTo>
                    <a:pt x="91084" y="1993"/>
                  </a:lnTo>
                  <a:lnTo>
                    <a:pt x="83337" y="7391"/>
                  </a:lnTo>
                  <a:lnTo>
                    <a:pt x="78105" y="15379"/>
                  </a:lnTo>
                  <a:lnTo>
                    <a:pt x="76200" y="25146"/>
                  </a:lnTo>
                  <a:lnTo>
                    <a:pt x="78105" y="34925"/>
                  </a:lnTo>
                  <a:lnTo>
                    <a:pt x="83337" y="42913"/>
                  </a:lnTo>
                  <a:lnTo>
                    <a:pt x="91084" y="48310"/>
                  </a:lnTo>
                  <a:lnTo>
                    <a:pt x="100584" y="50292"/>
                  </a:lnTo>
                  <a:lnTo>
                    <a:pt x="110070" y="48310"/>
                  </a:lnTo>
                  <a:lnTo>
                    <a:pt x="117817" y="42913"/>
                  </a:lnTo>
                  <a:lnTo>
                    <a:pt x="123050" y="34925"/>
                  </a:lnTo>
                  <a:lnTo>
                    <a:pt x="124968" y="25146"/>
                  </a:lnTo>
                  <a:close/>
                </a:path>
                <a:path w="203200" h="50800">
                  <a:moveTo>
                    <a:pt x="202692" y="25146"/>
                  </a:moveTo>
                  <a:lnTo>
                    <a:pt x="200698" y="15379"/>
                  </a:lnTo>
                  <a:lnTo>
                    <a:pt x="195300" y="7391"/>
                  </a:lnTo>
                  <a:lnTo>
                    <a:pt x="187312" y="1993"/>
                  </a:lnTo>
                  <a:lnTo>
                    <a:pt x="177546" y="0"/>
                  </a:lnTo>
                  <a:lnTo>
                    <a:pt x="167767" y="1993"/>
                  </a:lnTo>
                  <a:lnTo>
                    <a:pt x="159778" y="7391"/>
                  </a:lnTo>
                  <a:lnTo>
                    <a:pt x="154381" y="15379"/>
                  </a:lnTo>
                  <a:lnTo>
                    <a:pt x="152400" y="25146"/>
                  </a:lnTo>
                  <a:lnTo>
                    <a:pt x="154381" y="34925"/>
                  </a:lnTo>
                  <a:lnTo>
                    <a:pt x="159778" y="42913"/>
                  </a:lnTo>
                  <a:lnTo>
                    <a:pt x="167767" y="48310"/>
                  </a:lnTo>
                  <a:lnTo>
                    <a:pt x="177546" y="50292"/>
                  </a:lnTo>
                  <a:lnTo>
                    <a:pt x="187312" y="48310"/>
                  </a:lnTo>
                  <a:lnTo>
                    <a:pt x="195300" y="42913"/>
                  </a:lnTo>
                  <a:lnTo>
                    <a:pt x="200698" y="34925"/>
                  </a:lnTo>
                  <a:lnTo>
                    <a:pt x="202692" y="25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31135" y="3316224"/>
              <a:ext cx="1650364" cy="847725"/>
            </a:xfrm>
            <a:custGeom>
              <a:avLst/>
              <a:gdLst/>
              <a:ahLst/>
              <a:cxnLst/>
              <a:rect l="l" t="t" r="r" b="b"/>
              <a:pathLst>
                <a:path w="1650364" h="847725">
                  <a:moveTo>
                    <a:pt x="1650238" y="0"/>
                  </a:moveTo>
                  <a:lnTo>
                    <a:pt x="0" y="847598"/>
                  </a:lnTo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85794" y="292684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195072"/>
                  </a:moveTo>
                  <a:lnTo>
                    <a:pt x="5154" y="150356"/>
                  </a:lnTo>
                  <a:lnTo>
                    <a:pt x="19834" y="109301"/>
                  </a:lnTo>
                  <a:lnTo>
                    <a:pt x="42867" y="73080"/>
                  </a:lnTo>
                  <a:lnTo>
                    <a:pt x="73080" y="42867"/>
                  </a:lnTo>
                  <a:lnTo>
                    <a:pt x="109301" y="19834"/>
                  </a:lnTo>
                  <a:lnTo>
                    <a:pt x="150356" y="5154"/>
                  </a:lnTo>
                  <a:lnTo>
                    <a:pt x="195071" y="0"/>
                  </a:lnTo>
                  <a:lnTo>
                    <a:pt x="239787" y="5154"/>
                  </a:lnTo>
                  <a:lnTo>
                    <a:pt x="280842" y="19834"/>
                  </a:lnTo>
                  <a:lnTo>
                    <a:pt x="317063" y="42867"/>
                  </a:lnTo>
                  <a:lnTo>
                    <a:pt x="347276" y="73080"/>
                  </a:lnTo>
                  <a:lnTo>
                    <a:pt x="370309" y="109301"/>
                  </a:lnTo>
                  <a:lnTo>
                    <a:pt x="384989" y="150356"/>
                  </a:lnTo>
                  <a:lnTo>
                    <a:pt x="390143" y="195072"/>
                  </a:lnTo>
                  <a:lnTo>
                    <a:pt x="384989" y="239787"/>
                  </a:lnTo>
                  <a:lnTo>
                    <a:pt x="370309" y="280842"/>
                  </a:lnTo>
                  <a:lnTo>
                    <a:pt x="347276" y="317063"/>
                  </a:lnTo>
                  <a:lnTo>
                    <a:pt x="317063" y="347276"/>
                  </a:lnTo>
                  <a:lnTo>
                    <a:pt x="280842" y="370309"/>
                  </a:lnTo>
                  <a:lnTo>
                    <a:pt x="239787" y="384989"/>
                  </a:lnTo>
                  <a:lnTo>
                    <a:pt x="195071" y="390144"/>
                  </a:lnTo>
                  <a:lnTo>
                    <a:pt x="150356" y="384989"/>
                  </a:lnTo>
                  <a:lnTo>
                    <a:pt x="109301" y="370309"/>
                  </a:lnTo>
                  <a:lnTo>
                    <a:pt x="73080" y="347276"/>
                  </a:lnTo>
                  <a:lnTo>
                    <a:pt x="42867" y="317063"/>
                  </a:lnTo>
                  <a:lnTo>
                    <a:pt x="19834" y="280842"/>
                  </a:lnTo>
                  <a:lnTo>
                    <a:pt x="5154" y="239787"/>
                  </a:lnTo>
                  <a:lnTo>
                    <a:pt x="0" y="19507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31767" y="2993593"/>
            <a:ext cx="2984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i="1" spc="-5" dirty="0">
                <a:latin typeface="Calibri"/>
                <a:cs typeface="Calibri"/>
              </a:rPr>
              <a:t>bi</a:t>
            </a:r>
            <a:r>
              <a:rPr sz="1300" i="1" dirty="0">
                <a:latin typeface="Calibri"/>
                <a:cs typeface="Calibri"/>
              </a:rPr>
              <a:t>a</a:t>
            </a:r>
            <a:r>
              <a:rPr sz="1300" i="1" spc="-5" dirty="0">
                <a:latin typeface="Calibri"/>
                <a:cs typeface="Calibri"/>
              </a:rPr>
              <a:t>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83660" y="3630167"/>
            <a:ext cx="260858" cy="168148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481063" y="5360542"/>
            <a:ext cx="364490" cy="177800"/>
            <a:chOff x="481063" y="5360542"/>
            <a:chExt cx="364490" cy="177800"/>
          </a:xfrm>
        </p:grpSpPr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1063" y="5361304"/>
              <a:ext cx="105575" cy="17665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0603" y="5360542"/>
              <a:ext cx="161759" cy="1778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6257" y="5360542"/>
              <a:ext cx="59258" cy="177800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929258" y="5415407"/>
            <a:ext cx="115570" cy="51435"/>
            <a:chOff x="929258" y="5415407"/>
            <a:chExt cx="115570" cy="51435"/>
          </a:xfrm>
        </p:grpSpPr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9258" y="5454396"/>
              <a:ext cx="115506" cy="1244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9258" y="5415407"/>
              <a:ext cx="115506" cy="12573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15847" y="5257800"/>
            <a:ext cx="235305" cy="366649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1405127" y="5404739"/>
            <a:ext cx="340360" cy="132080"/>
            <a:chOff x="1405127" y="5404739"/>
            <a:chExt cx="340360" cy="132080"/>
          </a:xfrm>
        </p:grpSpPr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5127" y="5406390"/>
              <a:ext cx="133984" cy="9105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46947" y="5404739"/>
              <a:ext cx="152058" cy="1320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1539" y="5438775"/>
              <a:ext cx="33821" cy="98043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861947" y="5380990"/>
            <a:ext cx="115569" cy="12065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083307" y="5406390"/>
            <a:ext cx="201803" cy="130682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4092321" y="2219325"/>
            <a:ext cx="50355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i="1" spc="10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973070" y="4164533"/>
            <a:ext cx="1862455" cy="10623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46125">
              <a:lnSpc>
                <a:spcPct val="100000"/>
              </a:lnSpc>
              <a:spcBef>
                <a:spcPts val="130"/>
              </a:spcBef>
            </a:pPr>
            <a:r>
              <a:rPr sz="1700" b="1" i="1" spc="10" dirty="0">
                <a:solidFill>
                  <a:srgbClr val="FF0000"/>
                </a:solidFill>
                <a:latin typeface="Calibri"/>
                <a:cs typeface="Calibri"/>
              </a:rPr>
              <a:t>Dense</a:t>
            </a:r>
            <a:r>
              <a:rPr sz="1700" b="1" i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00" b="1" i="1" spc="5" dirty="0">
                <a:solidFill>
                  <a:srgbClr val="FF0000"/>
                </a:solidFill>
                <a:latin typeface="Calibri"/>
                <a:cs typeface="Calibri"/>
              </a:rPr>
              <a:t>Layer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b="1" spc="10" dirty="0">
                <a:latin typeface="맑은 고딕"/>
                <a:cs typeface="맑은 고딕"/>
              </a:rPr>
              <a:t>변환</a:t>
            </a:r>
            <a:r>
              <a:rPr sz="1500" b="1" spc="-195" dirty="0">
                <a:latin typeface="맑은 고딕"/>
                <a:cs typeface="맑은 고딕"/>
              </a:rPr>
              <a:t> </a:t>
            </a:r>
            <a:r>
              <a:rPr sz="1500" b="1" dirty="0">
                <a:latin typeface="Calibri"/>
                <a:cs typeface="Calibri"/>
              </a:rPr>
              <a:t>:</a:t>
            </a:r>
            <a:r>
              <a:rPr sz="1500" b="1" spc="-5" dirty="0"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FF0000"/>
                </a:solidFill>
                <a:latin typeface="Calibri"/>
                <a:cs typeface="Calibri"/>
              </a:rPr>
              <a:t>Sig</a:t>
            </a:r>
            <a:r>
              <a:rPr sz="1500" b="1" spc="1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1500" b="1" spc="5" dirty="0">
                <a:solidFill>
                  <a:srgbClr val="FF0000"/>
                </a:solidFill>
                <a:latin typeface="Calibri"/>
                <a:cs typeface="Calibri"/>
              </a:rPr>
              <a:t>oid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234439" y="5677699"/>
            <a:ext cx="53340" cy="8726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89215" y="5114544"/>
            <a:ext cx="61277" cy="89788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5108447" y="1484375"/>
            <a:ext cx="0" cy="4986655"/>
          </a:xfrm>
          <a:custGeom>
            <a:avLst/>
            <a:gdLst/>
            <a:ahLst/>
            <a:cxnLst/>
            <a:rect l="l" t="t" r="r" b="b"/>
            <a:pathLst>
              <a:path h="4986655">
                <a:moveTo>
                  <a:pt x="0" y="0"/>
                </a:moveTo>
                <a:lnTo>
                  <a:pt x="0" y="4986388"/>
                </a:lnTo>
              </a:path>
            </a:pathLst>
          </a:custGeom>
          <a:ln w="635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5449570" y="1501539"/>
            <a:ext cx="3862704" cy="3158490"/>
            <a:chOff x="5449570" y="1501539"/>
            <a:chExt cx="3862704" cy="3158490"/>
          </a:xfrm>
        </p:grpSpPr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78800" y="1501539"/>
              <a:ext cx="3752382" cy="315807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455920" y="2970275"/>
              <a:ext cx="3850004" cy="463550"/>
            </a:xfrm>
            <a:custGeom>
              <a:avLst/>
              <a:gdLst/>
              <a:ahLst/>
              <a:cxnLst/>
              <a:rect l="l" t="t" r="r" b="b"/>
              <a:pathLst>
                <a:path w="3850004" h="463550">
                  <a:moveTo>
                    <a:pt x="0" y="463296"/>
                  </a:moveTo>
                  <a:lnTo>
                    <a:pt x="3849624" y="463296"/>
                  </a:lnTo>
                  <a:lnTo>
                    <a:pt x="3849624" y="0"/>
                  </a:lnTo>
                  <a:lnTo>
                    <a:pt x="0" y="0"/>
                  </a:lnTo>
                  <a:lnTo>
                    <a:pt x="0" y="463296"/>
                  </a:lnTo>
                  <a:close/>
                </a:path>
              </a:pathLst>
            </a:custGeom>
            <a:ln w="12700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2414016" y="4896611"/>
            <a:ext cx="0" cy="1262380"/>
          </a:xfrm>
          <a:custGeom>
            <a:avLst/>
            <a:gdLst/>
            <a:ahLst/>
            <a:cxnLst/>
            <a:rect l="l" t="t" r="r" b="b"/>
            <a:pathLst>
              <a:path h="1262379">
                <a:moveTo>
                  <a:pt x="0" y="0"/>
                </a:moveTo>
                <a:lnTo>
                  <a:pt x="0" y="1262024"/>
                </a:lnTo>
              </a:path>
            </a:pathLst>
          </a:custGeom>
          <a:ln w="6350">
            <a:solidFill>
              <a:srgbClr val="009D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656332" y="5350764"/>
            <a:ext cx="1987295" cy="51206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92942" y="5007130"/>
            <a:ext cx="3609686" cy="121031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8389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35938" y="3225863"/>
            <a:ext cx="7008495" cy="1835785"/>
            <a:chOff x="1035938" y="3225863"/>
            <a:chExt cx="7008495" cy="183578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463" y="3235452"/>
              <a:ext cx="6989064" cy="18166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0701" y="3230626"/>
              <a:ext cx="6998970" cy="1826260"/>
            </a:xfrm>
            <a:custGeom>
              <a:avLst/>
              <a:gdLst/>
              <a:ahLst/>
              <a:cxnLst/>
              <a:rect l="l" t="t" r="r" b="b"/>
              <a:pathLst>
                <a:path w="6998970" h="1826260">
                  <a:moveTo>
                    <a:pt x="0" y="1826133"/>
                  </a:moveTo>
                  <a:lnTo>
                    <a:pt x="6998589" y="1826133"/>
                  </a:lnTo>
                  <a:lnTo>
                    <a:pt x="6998589" y="0"/>
                  </a:lnTo>
                  <a:lnTo>
                    <a:pt x="0" y="0"/>
                  </a:lnTo>
                  <a:lnTo>
                    <a:pt x="0" y="1826133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08904" y="3759708"/>
              <a:ext cx="2207260" cy="276225"/>
            </a:xfrm>
            <a:custGeom>
              <a:avLst/>
              <a:gdLst/>
              <a:ahLst/>
              <a:cxnLst/>
              <a:rect l="l" t="t" r="r" b="b"/>
              <a:pathLst>
                <a:path w="2207259" h="276225">
                  <a:moveTo>
                    <a:pt x="2206752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2206752" y="275844"/>
                  </a:lnTo>
                  <a:lnTo>
                    <a:pt x="2206752" y="0"/>
                  </a:lnTo>
                  <a:close/>
                </a:path>
              </a:pathLst>
            </a:custGeom>
            <a:solidFill>
              <a:srgbClr val="FF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4949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Classification</a:t>
            </a:r>
            <a:r>
              <a:rPr sz="2800" b="0" spc="-100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코드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45" dirty="0">
                <a:latin typeface="LG Smart UI Bold"/>
                <a:cs typeface="LG Smart UI Bold"/>
              </a:rPr>
              <a:t>이해</a:t>
            </a:r>
            <a:r>
              <a:rPr sz="2800" b="0" spc="45" dirty="0">
                <a:latin typeface="Calibri Light"/>
                <a:cs typeface="Calibri Light"/>
              </a:rPr>
              <a:t>(2-Class)</a:t>
            </a:r>
            <a:r>
              <a:rPr sz="2800" b="0" spc="-80" dirty="0">
                <a:latin typeface="Calibri Light"/>
                <a:cs typeface="Calibri Light"/>
              </a:rPr>
              <a:t> </a:t>
            </a:r>
            <a:r>
              <a:rPr sz="2800" spc="315" dirty="0">
                <a:latin typeface="LG Smart UI Bold"/>
                <a:cs typeface="LG Smart UI Bold"/>
              </a:rPr>
              <a:t>Ⓒ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8319" y="1259857"/>
            <a:ext cx="6547484" cy="16414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Calibri"/>
                <a:cs typeface="Calibri"/>
              </a:rPr>
              <a:t>Loss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10" dirty="0">
                <a:latin typeface="Calibri"/>
                <a:cs typeface="Calibri"/>
              </a:rPr>
              <a:t>Regression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mse</a:t>
            </a:r>
            <a:endParaRPr sz="18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29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10" dirty="0">
                <a:latin typeface="Calibri"/>
                <a:cs typeface="Calibri"/>
              </a:rPr>
              <a:t>Classification</a:t>
            </a:r>
            <a:endParaRPr sz="180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45795" algn="l"/>
              </a:tabLst>
            </a:pPr>
            <a:r>
              <a:rPr sz="1600" spc="-5" dirty="0">
                <a:latin typeface="Calibri"/>
                <a:cs typeface="Calibri"/>
              </a:rPr>
              <a:t>2-Class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alibri"/>
                <a:cs typeface="Calibri"/>
              </a:rPr>
              <a:t>binary_crossentropy</a:t>
            </a:r>
            <a:endParaRPr sz="160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45795" algn="l"/>
              </a:tabLst>
            </a:pPr>
            <a:r>
              <a:rPr sz="1600" spc="-5" dirty="0">
                <a:latin typeface="Calibri"/>
                <a:cs typeface="Calibri"/>
              </a:rPr>
              <a:t>Multi-Class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categorical_crossentropy,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sparse_categorical_crossentropy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5118" y="5331078"/>
            <a:ext cx="3737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𝑙𝑜𝑔</a:t>
            </a:r>
            <a:r>
              <a:rPr sz="1800" spc="3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𝑙𝑜</a:t>
            </a:r>
            <a:r>
              <a:rPr sz="1800" spc="-10" dirty="0">
                <a:latin typeface="Cambria Math"/>
                <a:cs typeface="Cambria Math"/>
              </a:rPr>
              <a:t>𝑠</a:t>
            </a:r>
            <a:r>
              <a:rPr sz="1800" dirty="0">
                <a:latin typeface="Cambria Math"/>
                <a:cs typeface="Cambria Math"/>
              </a:rPr>
              <a:t>𝑠</a:t>
            </a:r>
            <a:r>
              <a:rPr sz="1800" spc="55" dirty="0">
                <a:latin typeface="Cambria Math"/>
                <a:cs typeface="Cambria Math"/>
              </a:rPr>
              <a:t> </a:t>
            </a:r>
            <a:r>
              <a:rPr sz="1800" dirty="0">
                <a:latin typeface="맑은 고딕"/>
                <a:cs typeface="맑은 고딕"/>
              </a:rPr>
              <a:t>혹은</a:t>
            </a:r>
            <a:r>
              <a:rPr sz="1800" spc="-24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𝑏</a:t>
            </a:r>
            <a:r>
              <a:rPr sz="1800" spc="10" dirty="0">
                <a:latin typeface="Cambria Math"/>
                <a:cs typeface="Cambria Math"/>
              </a:rPr>
              <a:t>𝑖</a:t>
            </a:r>
            <a:r>
              <a:rPr sz="1800" dirty="0">
                <a:latin typeface="Cambria Math"/>
                <a:cs typeface="Cambria Math"/>
              </a:rPr>
              <a:t>𝑛</a:t>
            </a:r>
            <a:r>
              <a:rPr sz="1800" spc="5" dirty="0">
                <a:latin typeface="Cambria Math"/>
                <a:cs typeface="Cambria Math"/>
              </a:rPr>
              <a:t>𝑎</a:t>
            </a:r>
            <a:r>
              <a:rPr sz="1800" dirty="0">
                <a:latin typeface="Cambria Math"/>
                <a:cs typeface="Cambria Math"/>
              </a:rPr>
              <a:t>𝑟𝑦</a:t>
            </a:r>
            <a:r>
              <a:rPr sz="1800" spc="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𝑐𝑟𝑜</a:t>
            </a:r>
            <a:r>
              <a:rPr sz="1800" spc="-10" dirty="0">
                <a:latin typeface="Cambria Math"/>
                <a:cs typeface="Cambria Math"/>
              </a:rPr>
              <a:t>𝑠</a:t>
            </a:r>
            <a:r>
              <a:rPr sz="1800" spc="5" dirty="0">
                <a:latin typeface="Cambria Math"/>
                <a:cs typeface="Cambria Math"/>
              </a:rPr>
              <a:t>𝑠</a:t>
            </a:r>
            <a:r>
              <a:rPr sz="1800" spc="-5" dirty="0">
                <a:latin typeface="Cambria Math"/>
                <a:cs typeface="Cambria Math"/>
              </a:rPr>
              <a:t>𝑒</a:t>
            </a:r>
            <a:r>
              <a:rPr sz="1800" spc="-10" dirty="0">
                <a:latin typeface="Cambria Math"/>
                <a:cs typeface="Cambria Math"/>
              </a:rPr>
              <a:t>𝑛</a:t>
            </a:r>
            <a:r>
              <a:rPr sz="1800" dirty="0">
                <a:latin typeface="Cambria Math"/>
                <a:cs typeface="Cambria Math"/>
              </a:rPr>
              <a:t>𝑡</a:t>
            </a:r>
            <a:r>
              <a:rPr sz="1800" spc="-10" dirty="0">
                <a:latin typeface="Cambria Math"/>
                <a:cs typeface="Cambria Math"/>
              </a:rPr>
              <a:t>𝑟</a:t>
            </a:r>
            <a:r>
              <a:rPr sz="1800" dirty="0">
                <a:latin typeface="Cambria Math"/>
                <a:cs typeface="Cambria Math"/>
              </a:rPr>
              <a:t>𝑜𝑝𝑦</a:t>
            </a:r>
            <a:r>
              <a:rPr sz="1800" spc="1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58847" y="6022073"/>
            <a:ext cx="129539" cy="15240"/>
          </a:xfrm>
          <a:custGeom>
            <a:avLst/>
            <a:gdLst/>
            <a:ahLst/>
            <a:cxnLst/>
            <a:rect l="l" t="t" r="r" b="b"/>
            <a:pathLst>
              <a:path w="129539" h="15239">
                <a:moveTo>
                  <a:pt x="129539" y="0"/>
                </a:moveTo>
                <a:lnTo>
                  <a:pt x="0" y="0"/>
                </a:lnTo>
                <a:lnTo>
                  <a:pt x="0" y="15240"/>
                </a:lnTo>
                <a:lnTo>
                  <a:pt x="129539" y="15240"/>
                </a:lnTo>
                <a:lnTo>
                  <a:pt x="129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46401" y="6030569"/>
            <a:ext cx="152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60" dirty="0">
                <a:latin typeface="Cambria Math"/>
                <a:cs typeface="Cambria Math"/>
              </a:rPr>
              <a:t>𝑁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94125" y="5924791"/>
            <a:ext cx="344805" cy="212090"/>
          </a:xfrm>
          <a:custGeom>
            <a:avLst/>
            <a:gdLst/>
            <a:ahLst/>
            <a:cxnLst/>
            <a:rect l="l" t="t" r="r" b="b"/>
            <a:pathLst>
              <a:path w="344804" h="212089">
                <a:moveTo>
                  <a:pt x="276733" y="0"/>
                </a:moveTo>
                <a:lnTo>
                  <a:pt x="273685" y="8585"/>
                </a:lnTo>
                <a:lnTo>
                  <a:pt x="285970" y="13904"/>
                </a:lnTo>
                <a:lnTo>
                  <a:pt x="296529" y="21269"/>
                </a:lnTo>
                <a:lnTo>
                  <a:pt x="317920" y="55401"/>
                </a:lnTo>
                <a:lnTo>
                  <a:pt x="324992" y="104800"/>
                </a:lnTo>
                <a:lnTo>
                  <a:pt x="324207" y="123478"/>
                </a:lnTo>
                <a:lnTo>
                  <a:pt x="312420" y="169214"/>
                </a:lnTo>
                <a:lnTo>
                  <a:pt x="286113" y="197800"/>
                </a:lnTo>
                <a:lnTo>
                  <a:pt x="274065" y="203149"/>
                </a:lnTo>
                <a:lnTo>
                  <a:pt x="276733" y="211734"/>
                </a:lnTo>
                <a:lnTo>
                  <a:pt x="317202" y="187702"/>
                </a:lnTo>
                <a:lnTo>
                  <a:pt x="339931" y="143329"/>
                </a:lnTo>
                <a:lnTo>
                  <a:pt x="344297" y="105917"/>
                </a:lnTo>
                <a:lnTo>
                  <a:pt x="343201" y="86508"/>
                </a:lnTo>
                <a:lnTo>
                  <a:pt x="326771" y="37109"/>
                </a:lnTo>
                <a:lnTo>
                  <a:pt x="292088" y="5541"/>
                </a:lnTo>
                <a:lnTo>
                  <a:pt x="276733" y="0"/>
                </a:lnTo>
                <a:close/>
              </a:path>
              <a:path w="344804" h="212089">
                <a:moveTo>
                  <a:pt x="67563" y="0"/>
                </a:moveTo>
                <a:lnTo>
                  <a:pt x="27166" y="24095"/>
                </a:lnTo>
                <a:lnTo>
                  <a:pt x="4381" y="68570"/>
                </a:lnTo>
                <a:lnTo>
                  <a:pt x="0" y="105917"/>
                </a:lnTo>
                <a:lnTo>
                  <a:pt x="1093" y="125372"/>
                </a:lnTo>
                <a:lnTo>
                  <a:pt x="17399" y="174739"/>
                </a:lnTo>
                <a:lnTo>
                  <a:pt x="52153" y="206200"/>
                </a:lnTo>
                <a:lnTo>
                  <a:pt x="67563" y="211734"/>
                </a:lnTo>
                <a:lnTo>
                  <a:pt x="70230" y="203149"/>
                </a:lnTo>
                <a:lnTo>
                  <a:pt x="58183" y="197800"/>
                </a:lnTo>
                <a:lnTo>
                  <a:pt x="47767" y="190363"/>
                </a:lnTo>
                <a:lnTo>
                  <a:pt x="26376" y="155687"/>
                </a:lnTo>
                <a:lnTo>
                  <a:pt x="19303" y="104800"/>
                </a:lnTo>
                <a:lnTo>
                  <a:pt x="20089" y="86738"/>
                </a:lnTo>
                <a:lnTo>
                  <a:pt x="31876" y="42125"/>
                </a:lnTo>
                <a:lnTo>
                  <a:pt x="58344" y="13904"/>
                </a:lnTo>
                <a:lnTo>
                  <a:pt x="70612" y="858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71109" y="5924791"/>
            <a:ext cx="746760" cy="212090"/>
          </a:xfrm>
          <a:custGeom>
            <a:avLst/>
            <a:gdLst/>
            <a:ahLst/>
            <a:cxnLst/>
            <a:rect l="l" t="t" r="r" b="b"/>
            <a:pathLst>
              <a:path w="746760" h="212089">
                <a:moveTo>
                  <a:pt x="679068" y="0"/>
                </a:moveTo>
                <a:lnTo>
                  <a:pt x="676020" y="8585"/>
                </a:lnTo>
                <a:lnTo>
                  <a:pt x="688306" y="13904"/>
                </a:lnTo>
                <a:lnTo>
                  <a:pt x="698865" y="21269"/>
                </a:lnTo>
                <a:lnTo>
                  <a:pt x="720256" y="55401"/>
                </a:lnTo>
                <a:lnTo>
                  <a:pt x="727328" y="104800"/>
                </a:lnTo>
                <a:lnTo>
                  <a:pt x="726543" y="123478"/>
                </a:lnTo>
                <a:lnTo>
                  <a:pt x="714755" y="169214"/>
                </a:lnTo>
                <a:lnTo>
                  <a:pt x="688449" y="197800"/>
                </a:lnTo>
                <a:lnTo>
                  <a:pt x="676401" y="203149"/>
                </a:lnTo>
                <a:lnTo>
                  <a:pt x="679068" y="211734"/>
                </a:lnTo>
                <a:lnTo>
                  <a:pt x="719538" y="187702"/>
                </a:lnTo>
                <a:lnTo>
                  <a:pt x="742267" y="143329"/>
                </a:lnTo>
                <a:lnTo>
                  <a:pt x="746632" y="105917"/>
                </a:lnTo>
                <a:lnTo>
                  <a:pt x="745537" y="86508"/>
                </a:lnTo>
                <a:lnTo>
                  <a:pt x="729106" y="37109"/>
                </a:lnTo>
                <a:lnTo>
                  <a:pt x="694424" y="5541"/>
                </a:lnTo>
                <a:lnTo>
                  <a:pt x="679068" y="0"/>
                </a:lnTo>
                <a:close/>
              </a:path>
              <a:path w="746760" h="212089">
                <a:moveTo>
                  <a:pt x="67563" y="0"/>
                </a:moveTo>
                <a:lnTo>
                  <a:pt x="27166" y="24095"/>
                </a:lnTo>
                <a:lnTo>
                  <a:pt x="4381" y="68570"/>
                </a:lnTo>
                <a:lnTo>
                  <a:pt x="0" y="105917"/>
                </a:lnTo>
                <a:lnTo>
                  <a:pt x="1093" y="125372"/>
                </a:lnTo>
                <a:lnTo>
                  <a:pt x="17399" y="174739"/>
                </a:lnTo>
                <a:lnTo>
                  <a:pt x="52153" y="206200"/>
                </a:lnTo>
                <a:lnTo>
                  <a:pt x="67563" y="211734"/>
                </a:lnTo>
                <a:lnTo>
                  <a:pt x="70230" y="203149"/>
                </a:lnTo>
                <a:lnTo>
                  <a:pt x="58183" y="197800"/>
                </a:lnTo>
                <a:lnTo>
                  <a:pt x="47767" y="190363"/>
                </a:lnTo>
                <a:lnTo>
                  <a:pt x="26376" y="155687"/>
                </a:lnTo>
                <a:lnTo>
                  <a:pt x="19303" y="104800"/>
                </a:lnTo>
                <a:lnTo>
                  <a:pt x="20089" y="86738"/>
                </a:lnTo>
                <a:lnTo>
                  <a:pt x="31876" y="42125"/>
                </a:lnTo>
                <a:lnTo>
                  <a:pt x="58344" y="13904"/>
                </a:lnTo>
                <a:lnTo>
                  <a:pt x="70612" y="858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53561" y="5963513"/>
            <a:ext cx="288607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35635" algn="l"/>
                <a:tab pos="1694814" algn="l"/>
                <a:tab pos="2813685" algn="l"/>
              </a:tabLst>
            </a:pPr>
            <a:r>
              <a:rPr sz="1300" spc="160" dirty="0">
                <a:latin typeface="Cambria Math"/>
                <a:cs typeface="Cambria Math"/>
              </a:rPr>
              <a:t>𝑖	𝑖	𝑖	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10841" y="5855308"/>
            <a:ext cx="513295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1799589" algn="l"/>
                <a:tab pos="3977640" algn="l"/>
              </a:tabLst>
            </a:pPr>
            <a:r>
              <a:rPr sz="1950" spc="60" baseline="44871" dirty="0">
                <a:latin typeface="Cambria Math"/>
                <a:cs typeface="Cambria Math"/>
              </a:rPr>
              <a:t>1</a:t>
            </a:r>
            <a:r>
              <a:rPr sz="1950" spc="225" baseline="44871" dirty="0">
                <a:latin typeface="Cambria Math"/>
                <a:cs typeface="Cambria Math"/>
              </a:rPr>
              <a:t> </a:t>
            </a:r>
            <a:r>
              <a:rPr sz="2700" spc="179" baseline="1543" dirty="0">
                <a:latin typeface="Cambria Math"/>
                <a:cs typeface="Cambria Math"/>
              </a:rPr>
              <a:t>σ</a:t>
            </a:r>
            <a:r>
              <a:rPr sz="1800" spc="120" dirty="0">
                <a:latin typeface="Cambria Math"/>
                <a:cs typeface="Cambria Math"/>
              </a:rPr>
              <a:t>{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5" dirty="0">
                <a:latin typeface="Cambria Math"/>
                <a:cs typeface="Cambria Math"/>
              </a:rPr>
              <a:t>−(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434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log</a:t>
            </a:r>
            <a:r>
              <a:rPr sz="1800" spc="330" dirty="0">
                <a:latin typeface="Cambria Math"/>
                <a:cs typeface="Cambria Math"/>
              </a:rPr>
              <a:t> </a:t>
            </a:r>
            <a:r>
              <a:rPr sz="1800" spc="-735" dirty="0">
                <a:latin typeface="Cambria Math"/>
                <a:cs typeface="Cambria Math"/>
              </a:rPr>
              <a:t>𝑦ො	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5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(1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13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log</a:t>
            </a:r>
            <a:r>
              <a:rPr sz="1800" spc="3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15" dirty="0">
                <a:latin typeface="Cambria Math"/>
                <a:cs typeface="Cambria Math"/>
              </a:rPr>
              <a:t> </a:t>
            </a:r>
            <a:r>
              <a:rPr sz="1800" spc="-735" dirty="0">
                <a:latin typeface="Cambria Math"/>
                <a:cs typeface="Cambria Math"/>
              </a:rPr>
              <a:t>𝑦ො	</a:t>
            </a:r>
            <a:r>
              <a:rPr sz="180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libri"/>
                <a:cs typeface="Calibri"/>
              </a:rPr>
              <a:t>}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23"/>
            <a:ext cx="5990082" cy="8176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75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01BCB6"/>
                </a:solidFill>
                <a:latin typeface="Arial"/>
                <a:cs typeface="Arial"/>
              </a:rPr>
              <a:t>6.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8248" y="6536484"/>
            <a:ext cx="101312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522721" y="1514234"/>
            <a:ext cx="4039235" cy="3296920"/>
            <a:chOff x="5522721" y="1514234"/>
            <a:chExt cx="4039235" cy="32969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1789" y="1514234"/>
              <a:ext cx="3917125" cy="32963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29071" y="3035808"/>
              <a:ext cx="4026535" cy="463550"/>
            </a:xfrm>
            <a:custGeom>
              <a:avLst/>
              <a:gdLst/>
              <a:ahLst/>
              <a:cxnLst/>
              <a:rect l="l" t="t" r="r" b="b"/>
              <a:pathLst>
                <a:path w="4026534" h="463550">
                  <a:moveTo>
                    <a:pt x="0" y="463296"/>
                  </a:moveTo>
                  <a:lnTo>
                    <a:pt x="4026408" y="463296"/>
                  </a:lnTo>
                  <a:lnTo>
                    <a:pt x="4026408" y="0"/>
                  </a:lnTo>
                  <a:lnTo>
                    <a:pt x="0" y="0"/>
                  </a:lnTo>
                  <a:lnTo>
                    <a:pt x="0" y="463296"/>
                  </a:lnTo>
                  <a:close/>
                </a:path>
              </a:pathLst>
            </a:custGeom>
            <a:ln w="12700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68084" y="3060204"/>
              <a:ext cx="1990725" cy="413384"/>
            </a:xfrm>
            <a:custGeom>
              <a:avLst/>
              <a:gdLst/>
              <a:ahLst/>
              <a:cxnLst/>
              <a:rect l="l" t="t" r="r" b="b"/>
              <a:pathLst>
                <a:path w="1990725" h="413385">
                  <a:moveTo>
                    <a:pt x="164592" y="0"/>
                  </a:moveTo>
                  <a:lnTo>
                    <a:pt x="0" y="0"/>
                  </a:lnTo>
                  <a:lnTo>
                    <a:pt x="0" y="187439"/>
                  </a:lnTo>
                  <a:lnTo>
                    <a:pt x="164592" y="187439"/>
                  </a:lnTo>
                  <a:lnTo>
                    <a:pt x="164592" y="0"/>
                  </a:lnTo>
                  <a:close/>
                </a:path>
                <a:path w="1990725" h="413385">
                  <a:moveTo>
                    <a:pt x="1990344" y="225539"/>
                  </a:moveTo>
                  <a:lnTo>
                    <a:pt x="1211580" y="225539"/>
                  </a:lnTo>
                  <a:lnTo>
                    <a:pt x="1211580" y="412991"/>
                  </a:lnTo>
                  <a:lnTo>
                    <a:pt x="1990344" y="412991"/>
                  </a:lnTo>
                  <a:lnTo>
                    <a:pt x="1990344" y="225539"/>
                  </a:lnTo>
                  <a:close/>
                </a:path>
              </a:pathLst>
            </a:custGeom>
            <a:solidFill>
              <a:srgbClr val="FF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560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Classification</a:t>
            </a:r>
            <a:r>
              <a:rPr sz="2800" b="0" spc="-8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코드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이해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30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Multi-Class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spc="315" dirty="0">
                <a:latin typeface="LG Smart UI Bold"/>
                <a:cs typeface="LG Smart UI Bold"/>
              </a:rPr>
              <a:t>Ⓒ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8447" y="1484375"/>
            <a:ext cx="0" cy="4986655"/>
          </a:xfrm>
          <a:custGeom>
            <a:avLst/>
            <a:gdLst/>
            <a:ahLst/>
            <a:cxnLst/>
            <a:rect l="l" t="t" r="r" b="b"/>
            <a:pathLst>
              <a:path h="4986655">
                <a:moveTo>
                  <a:pt x="0" y="0"/>
                </a:moveTo>
                <a:lnTo>
                  <a:pt x="0" y="4986388"/>
                </a:lnTo>
              </a:path>
            </a:pathLst>
          </a:custGeom>
          <a:ln w="635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045844" y="2399157"/>
            <a:ext cx="2631440" cy="2138045"/>
            <a:chOff x="1045844" y="2399157"/>
            <a:chExt cx="2631440" cy="2138045"/>
          </a:xfrm>
        </p:grpSpPr>
        <p:sp>
          <p:nvSpPr>
            <p:cNvPr id="11" name="object 11"/>
            <p:cNvSpPr/>
            <p:nvPr/>
          </p:nvSpPr>
          <p:spPr>
            <a:xfrm>
              <a:off x="1760981" y="2408682"/>
              <a:ext cx="350520" cy="352425"/>
            </a:xfrm>
            <a:custGeom>
              <a:avLst/>
              <a:gdLst/>
              <a:ahLst/>
              <a:cxnLst/>
              <a:rect l="l" t="t" r="r" b="b"/>
              <a:pathLst>
                <a:path w="350519" h="352425">
                  <a:moveTo>
                    <a:pt x="0" y="176021"/>
                  </a:moveTo>
                  <a:lnTo>
                    <a:pt x="6261" y="129248"/>
                  </a:lnTo>
                  <a:lnTo>
                    <a:pt x="23932" y="87206"/>
                  </a:lnTo>
                  <a:lnTo>
                    <a:pt x="51339" y="51577"/>
                  </a:lnTo>
                  <a:lnTo>
                    <a:pt x="86811" y="24045"/>
                  </a:lnTo>
                  <a:lnTo>
                    <a:pt x="128675" y="6291"/>
                  </a:lnTo>
                  <a:lnTo>
                    <a:pt x="175260" y="0"/>
                  </a:lnTo>
                  <a:lnTo>
                    <a:pt x="221844" y="6291"/>
                  </a:lnTo>
                  <a:lnTo>
                    <a:pt x="263708" y="24045"/>
                  </a:lnTo>
                  <a:lnTo>
                    <a:pt x="299180" y="51577"/>
                  </a:lnTo>
                  <a:lnTo>
                    <a:pt x="326587" y="87206"/>
                  </a:lnTo>
                  <a:lnTo>
                    <a:pt x="344258" y="129248"/>
                  </a:lnTo>
                  <a:lnTo>
                    <a:pt x="350519" y="176021"/>
                  </a:lnTo>
                  <a:lnTo>
                    <a:pt x="344258" y="222795"/>
                  </a:lnTo>
                  <a:lnTo>
                    <a:pt x="326587" y="264837"/>
                  </a:lnTo>
                  <a:lnTo>
                    <a:pt x="299180" y="300466"/>
                  </a:lnTo>
                  <a:lnTo>
                    <a:pt x="263708" y="327998"/>
                  </a:lnTo>
                  <a:lnTo>
                    <a:pt x="221844" y="345752"/>
                  </a:lnTo>
                  <a:lnTo>
                    <a:pt x="175260" y="352043"/>
                  </a:lnTo>
                  <a:lnTo>
                    <a:pt x="128675" y="345752"/>
                  </a:lnTo>
                  <a:lnTo>
                    <a:pt x="86811" y="327998"/>
                  </a:lnTo>
                  <a:lnTo>
                    <a:pt x="51339" y="300466"/>
                  </a:lnTo>
                  <a:lnTo>
                    <a:pt x="23932" y="264837"/>
                  </a:lnTo>
                  <a:lnTo>
                    <a:pt x="6261" y="222795"/>
                  </a:lnTo>
                  <a:lnTo>
                    <a:pt x="0" y="176021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7383" y="4079748"/>
              <a:ext cx="1948180" cy="451484"/>
            </a:xfrm>
            <a:custGeom>
              <a:avLst/>
              <a:gdLst/>
              <a:ahLst/>
              <a:cxnLst/>
              <a:rect l="l" t="t" r="r" b="b"/>
              <a:pathLst>
                <a:path w="1948180" h="451485">
                  <a:moveTo>
                    <a:pt x="0" y="451103"/>
                  </a:moveTo>
                  <a:lnTo>
                    <a:pt x="1947672" y="451103"/>
                  </a:lnTo>
                  <a:lnTo>
                    <a:pt x="1947672" y="0"/>
                  </a:lnTo>
                  <a:lnTo>
                    <a:pt x="0" y="0"/>
                  </a:lnTo>
                  <a:lnTo>
                    <a:pt x="0" y="451103"/>
                  </a:lnTo>
                  <a:close/>
                </a:path>
              </a:pathLst>
            </a:custGeom>
            <a:ln w="12700">
              <a:solidFill>
                <a:srgbClr val="0FC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60625" y="4129277"/>
              <a:ext cx="350520" cy="352425"/>
            </a:xfrm>
            <a:custGeom>
              <a:avLst/>
              <a:gdLst/>
              <a:ahLst/>
              <a:cxnLst/>
              <a:rect l="l" t="t" r="r" b="b"/>
              <a:pathLst>
                <a:path w="350519" h="352425">
                  <a:moveTo>
                    <a:pt x="0" y="176022"/>
                  </a:moveTo>
                  <a:lnTo>
                    <a:pt x="6261" y="129248"/>
                  </a:lnTo>
                  <a:lnTo>
                    <a:pt x="23932" y="87206"/>
                  </a:lnTo>
                  <a:lnTo>
                    <a:pt x="51339" y="51577"/>
                  </a:lnTo>
                  <a:lnTo>
                    <a:pt x="86811" y="24045"/>
                  </a:lnTo>
                  <a:lnTo>
                    <a:pt x="128675" y="6291"/>
                  </a:lnTo>
                  <a:lnTo>
                    <a:pt x="175260" y="0"/>
                  </a:lnTo>
                  <a:lnTo>
                    <a:pt x="221844" y="6291"/>
                  </a:lnTo>
                  <a:lnTo>
                    <a:pt x="263708" y="24045"/>
                  </a:lnTo>
                  <a:lnTo>
                    <a:pt x="299180" y="51577"/>
                  </a:lnTo>
                  <a:lnTo>
                    <a:pt x="326587" y="87206"/>
                  </a:lnTo>
                  <a:lnTo>
                    <a:pt x="344258" y="129248"/>
                  </a:lnTo>
                  <a:lnTo>
                    <a:pt x="350519" y="176022"/>
                  </a:lnTo>
                  <a:lnTo>
                    <a:pt x="344258" y="222795"/>
                  </a:lnTo>
                  <a:lnTo>
                    <a:pt x="326587" y="264837"/>
                  </a:lnTo>
                  <a:lnTo>
                    <a:pt x="299180" y="300466"/>
                  </a:lnTo>
                  <a:lnTo>
                    <a:pt x="263708" y="327998"/>
                  </a:lnTo>
                  <a:lnTo>
                    <a:pt x="221844" y="345752"/>
                  </a:lnTo>
                  <a:lnTo>
                    <a:pt x="175260" y="352044"/>
                  </a:lnTo>
                  <a:lnTo>
                    <a:pt x="128675" y="345752"/>
                  </a:lnTo>
                  <a:lnTo>
                    <a:pt x="86811" y="327998"/>
                  </a:lnTo>
                  <a:lnTo>
                    <a:pt x="51339" y="300466"/>
                  </a:lnTo>
                  <a:lnTo>
                    <a:pt x="23932" y="264837"/>
                  </a:lnTo>
                  <a:lnTo>
                    <a:pt x="6261" y="222795"/>
                  </a:lnTo>
                  <a:lnTo>
                    <a:pt x="0" y="17602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9867" y="2759964"/>
              <a:ext cx="2041525" cy="1368425"/>
            </a:xfrm>
            <a:custGeom>
              <a:avLst/>
              <a:gdLst/>
              <a:ahLst/>
              <a:cxnLst/>
              <a:rect l="l" t="t" r="r" b="b"/>
              <a:pathLst>
                <a:path w="2041525" h="1368425">
                  <a:moveTo>
                    <a:pt x="0" y="0"/>
                  </a:moveTo>
                  <a:lnTo>
                    <a:pt x="905763" y="1368044"/>
                  </a:lnTo>
                </a:path>
                <a:path w="2041525" h="1368425">
                  <a:moveTo>
                    <a:pt x="705612" y="0"/>
                  </a:moveTo>
                  <a:lnTo>
                    <a:pt x="906018" y="1368044"/>
                  </a:lnTo>
                </a:path>
                <a:path w="2041525" h="1368425">
                  <a:moveTo>
                    <a:pt x="1397381" y="0"/>
                  </a:moveTo>
                  <a:lnTo>
                    <a:pt x="905256" y="1368044"/>
                  </a:lnTo>
                </a:path>
                <a:path w="2041525" h="1368425">
                  <a:moveTo>
                    <a:pt x="2041524" y="0"/>
                  </a:moveTo>
                  <a:lnTo>
                    <a:pt x="905256" y="136804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5369" y="2408682"/>
              <a:ext cx="350520" cy="352425"/>
            </a:xfrm>
            <a:custGeom>
              <a:avLst/>
              <a:gdLst/>
              <a:ahLst/>
              <a:cxnLst/>
              <a:rect l="l" t="t" r="r" b="b"/>
              <a:pathLst>
                <a:path w="350519" h="352425">
                  <a:moveTo>
                    <a:pt x="0" y="176021"/>
                  </a:moveTo>
                  <a:lnTo>
                    <a:pt x="6260" y="129248"/>
                  </a:lnTo>
                  <a:lnTo>
                    <a:pt x="23926" y="87206"/>
                  </a:lnTo>
                  <a:lnTo>
                    <a:pt x="51330" y="51577"/>
                  </a:lnTo>
                  <a:lnTo>
                    <a:pt x="86800" y="24045"/>
                  </a:lnTo>
                  <a:lnTo>
                    <a:pt x="128666" y="6291"/>
                  </a:lnTo>
                  <a:lnTo>
                    <a:pt x="175260" y="0"/>
                  </a:lnTo>
                  <a:lnTo>
                    <a:pt x="221844" y="6291"/>
                  </a:lnTo>
                  <a:lnTo>
                    <a:pt x="263708" y="24045"/>
                  </a:lnTo>
                  <a:lnTo>
                    <a:pt x="299180" y="51577"/>
                  </a:lnTo>
                  <a:lnTo>
                    <a:pt x="326587" y="87206"/>
                  </a:lnTo>
                  <a:lnTo>
                    <a:pt x="344258" y="129248"/>
                  </a:lnTo>
                  <a:lnTo>
                    <a:pt x="350520" y="176021"/>
                  </a:lnTo>
                  <a:lnTo>
                    <a:pt x="344258" y="222795"/>
                  </a:lnTo>
                  <a:lnTo>
                    <a:pt x="326587" y="264837"/>
                  </a:lnTo>
                  <a:lnTo>
                    <a:pt x="299180" y="300466"/>
                  </a:lnTo>
                  <a:lnTo>
                    <a:pt x="263708" y="327998"/>
                  </a:lnTo>
                  <a:lnTo>
                    <a:pt x="221844" y="345752"/>
                  </a:lnTo>
                  <a:lnTo>
                    <a:pt x="175260" y="352043"/>
                  </a:lnTo>
                  <a:lnTo>
                    <a:pt x="128666" y="345752"/>
                  </a:lnTo>
                  <a:lnTo>
                    <a:pt x="86800" y="327998"/>
                  </a:lnTo>
                  <a:lnTo>
                    <a:pt x="51330" y="300466"/>
                  </a:lnTo>
                  <a:lnTo>
                    <a:pt x="23926" y="264837"/>
                  </a:lnTo>
                  <a:lnTo>
                    <a:pt x="6260" y="222795"/>
                  </a:lnTo>
                  <a:lnTo>
                    <a:pt x="0" y="176021"/>
                  </a:lnTo>
                  <a:close/>
                </a:path>
              </a:pathLst>
            </a:custGeom>
            <a:ln w="19049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890" y="2525395"/>
              <a:ext cx="196862" cy="1558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7054" y="2525395"/>
              <a:ext cx="114934" cy="1103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5325" y="2575306"/>
              <a:ext cx="70866" cy="10591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52877" y="2408682"/>
              <a:ext cx="350520" cy="352425"/>
            </a:xfrm>
            <a:custGeom>
              <a:avLst/>
              <a:gdLst/>
              <a:ahLst/>
              <a:cxnLst/>
              <a:rect l="l" t="t" r="r" b="b"/>
              <a:pathLst>
                <a:path w="350519" h="352425">
                  <a:moveTo>
                    <a:pt x="0" y="176021"/>
                  </a:moveTo>
                  <a:lnTo>
                    <a:pt x="6261" y="129248"/>
                  </a:lnTo>
                  <a:lnTo>
                    <a:pt x="23932" y="87206"/>
                  </a:lnTo>
                  <a:lnTo>
                    <a:pt x="51339" y="51577"/>
                  </a:lnTo>
                  <a:lnTo>
                    <a:pt x="86811" y="24045"/>
                  </a:lnTo>
                  <a:lnTo>
                    <a:pt x="128675" y="6291"/>
                  </a:lnTo>
                  <a:lnTo>
                    <a:pt x="175260" y="0"/>
                  </a:lnTo>
                  <a:lnTo>
                    <a:pt x="221844" y="6291"/>
                  </a:lnTo>
                  <a:lnTo>
                    <a:pt x="263708" y="24045"/>
                  </a:lnTo>
                  <a:lnTo>
                    <a:pt x="299180" y="51577"/>
                  </a:lnTo>
                  <a:lnTo>
                    <a:pt x="326587" y="87206"/>
                  </a:lnTo>
                  <a:lnTo>
                    <a:pt x="344258" y="129248"/>
                  </a:lnTo>
                  <a:lnTo>
                    <a:pt x="350520" y="176021"/>
                  </a:lnTo>
                  <a:lnTo>
                    <a:pt x="344258" y="222795"/>
                  </a:lnTo>
                  <a:lnTo>
                    <a:pt x="326587" y="264837"/>
                  </a:lnTo>
                  <a:lnTo>
                    <a:pt x="299180" y="300466"/>
                  </a:lnTo>
                  <a:lnTo>
                    <a:pt x="263708" y="327998"/>
                  </a:lnTo>
                  <a:lnTo>
                    <a:pt x="221844" y="345752"/>
                  </a:lnTo>
                  <a:lnTo>
                    <a:pt x="175260" y="352043"/>
                  </a:lnTo>
                  <a:lnTo>
                    <a:pt x="128675" y="345752"/>
                  </a:lnTo>
                  <a:lnTo>
                    <a:pt x="86811" y="327998"/>
                  </a:lnTo>
                  <a:lnTo>
                    <a:pt x="51339" y="300466"/>
                  </a:lnTo>
                  <a:lnTo>
                    <a:pt x="23932" y="264837"/>
                  </a:lnTo>
                  <a:lnTo>
                    <a:pt x="6261" y="222795"/>
                  </a:lnTo>
                  <a:lnTo>
                    <a:pt x="0" y="176021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7808" y="2525395"/>
              <a:ext cx="114935" cy="1103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7728" y="2575306"/>
              <a:ext cx="69214" cy="1073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97530" y="2408682"/>
              <a:ext cx="350520" cy="35242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0" y="176021"/>
                  </a:moveTo>
                  <a:lnTo>
                    <a:pt x="6261" y="129248"/>
                  </a:lnTo>
                  <a:lnTo>
                    <a:pt x="23932" y="87206"/>
                  </a:lnTo>
                  <a:lnTo>
                    <a:pt x="51339" y="51577"/>
                  </a:lnTo>
                  <a:lnTo>
                    <a:pt x="86811" y="24045"/>
                  </a:lnTo>
                  <a:lnTo>
                    <a:pt x="128675" y="6291"/>
                  </a:lnTo>
                  <a:lnTo>
                    <a:pt x="175259" y="0"/>
                  </a:lnTo>
                  <a:lnTo>
                    <a:pt x="221844" y="6291"/>
                  </a:lnTo>
                  <a:lnTo>
                    <a:pt x="263708" y="24045"/>
                  </a:lnTo>
                  <a:lnTo>
                    <a:pt x="299180" y="51577"/>
                  </a:lnTo>
                  <a:lnTo>
                    <a:pt x="326587" y="87206"/>
                  </a:lnTo>
                  <a:lnTo>
                    <a:pt x="344258" y="129248"/>
                  </a:lnTo>
                  <a:lnTo>
                    <a:pt x="350519" y="176021"/>
                  </a:lnTo>
                  <a:lnTo>
                    <a:pt x="344258" y="222795"/>
                  </a:lnTo>
                  <a:lnTo>
                    <a:pt x="326587" y="264837"/>
                  </a:lnTo>
                  <a:lnTo>
                    <a:pt x="299180" y="300466"/>
                  </a:lnTo>
                  <a:lnTo>
                    <a:pt x="263708" y="327998"/>
                  </a:lnTo>
                  <a:lnTo>
                    <a:pt x="221844" y="345752"/>
                  </a:lnTo>
                  <a:lnTo>
                    <a:pt x="175259" y="352043"/>
                  </a:lnTo>
                  <a:lnTo>
                    <a:pt x="128675" y="345752"/>
                  </a:lnTo>
                  <a:lnTo>
                    <a:pt x="86811" y="327998"/>
                  </a:lnTo>
                  <a:lnTo>
                    <a:pt x="51339" y="300466"/>
                  </a:lnTo>
                  <a:lnTo>
                    <a:pt x="23932" y="264837"/>
                  </a:lnTo>
                  <a:lnTo>
                    <a:pt x="6261" y="222795"/>
                  </a:lnTo>
                  <a:lnTo>
                    <a:pt x="0" y="176021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3856" y="2525395"/>
              <a:ext cx="206375" cy="15582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135123" y="3552444"/>
              <a:ext cx="1356360" cy="576580"/>
            </a:xfrm>
            <a:custGeom>
              <a:avLst/>
              <a:gdLst/>
              <a:ahLst/>
              <a:cxnLst/>
              <a:rect l="l" t="t" r="r" b="b"/>
              <a:pathLst>
                <a:path w="1356360" h="576579">
                  <a:moveTo>
                    <a:pt x="1356105" y="0"/>
                  </a:moveTo>
                  <a:lnTo>
                    <a:pt x="0" y="57607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16986" y="3201162"/>
              <a:ext cx="350520" cy="35242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0" y="176022"/>
                  </a:moveTo>
                  <a:lnTo>
                    <a:pt x="6261" y="129248"/>
                  </a:lnTo>
                  <a:lnTo>
                    <a:pt x="23932" y="87206"/>
                  </a:lnTo>
                  <a:lnTo>
                    <a:pt x="51339" y="51577"/>
                  </a:lnTo>
                  <a:lnTo>
                    <a:pt x="86811" y="24045"/>
                  </a:lnTo>
                  <a:lnTo>
                    <a:pt x="128675" y="6291"/>
                  </a:lnTo>
                  <a:lnTo>
                    <a:pt x="175260" y="0"/>
                  </a:lnTo>
                  <a:lnTo>
                    <a:pt x="221844" y="6291"/>
                  </a:lnTo>
                  <a:lnTo>
                    <a:pt x="263708" y="24045"/>
                  </a:lnTo>
                  <a:lnTo>
                    <a:pt x="299180" y="51577"/>
                  </a:lnTo>
                  <a:lnTo>
                    <a:pt x="326587" y="87206"/>
                  </a:lnTo>
                  <a:lnTo>
                    <a:pt x="344258" y="129248"/>
                  </a:lnTo>
                  <a:lnTo>
                    <a:pt x="350519" y="176022"/>
                  </a:lnTo>
                  <a:lnTo>
                    <a:pt x="344258" y="222795"/>
                  </a:lnTo>
                  <a:lnTo>
                    <a:pt x="326587" y="264837"/>
                  </a:lnTo>
                  <a:lnTo>
                    <a:pt x="299180" y="300466"/>
                  </a:lnTo>
                  <a:lnTo>
                    <a:pt x="263708" y="327998"/>
                  </a:lnTo>
                  <a:lnTo>
                    <a:pt x="221844" y="345752"/>
                  </a:lnTo>
                  <a:lnTo>
                    <a:pt x="175260" y="352043"/>
                  </a:lnTo>
                  <a:lnTo>
                    <a:pt x="128675" y="345752"/>
                  </a:lnTo>
                  <a:lnTo>
                    <a:pt x="86811" y="327998"/>
                  </a:lnTo>
                  <a:lnTo>
                    <a:pt x="51339" y="300466"/>
                  </a:lnTo>
                  <a:lnTo>
                    <a:pt x="23932" y="264837"/>
                  </a:lnTo>
                  <a:lnTo>
                    <a:pt x="6261" y="222795"/>
                  </a:lnTo>
                  <a:lnTo>
                    <a:pt x="0" y="17602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366008" y="3266059"/>
            <a:ext cx="275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Calibri"/>
                <a:cs typeface="Calibri"/>
              </a:rPr>
              <a:t>b</a:t>
            </a:r>
            <a:r>
              <a:rPr sz="1200" i="1" dirty="0">
                <a:latin typeface="Calibri"/>
                <a:cs typeface="Calibri"/>
              </a:rPr>
              <a:t>i</a:t>
            </a:r>
            <a:r>
              <a:rPr sz="1200" i="1" spc="-5" dirty="0">
                <a:latin typeface="Calibri"/>
                <a:cs typeface="Calibri"/>
              </a:rPr>
              <a:t>a</a:t>
            </a:r>
            <a:r>
              <a:rPr sz="1200" i="1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8319" y="1234568"/>
            <a:ext cx="3838575" cy="146050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83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spc="-5" dirty="0">
                <a:latin typeface="Calibri"/>
                <a:cs typeface="Calibri"/>
              </a:rPr>
              <a:t>Outp</a:t>
            </a:r>
            <a:r>
              <a:rPr sz="2000" b="1" spc="5" dirty="0">
                <a:latin typeface="Calibri"/>
                <a:cs typeface="Calibri"/>
              </a:rPr>
              <a:t>u</a:t>
            </a:r>
            <a:r>
              <a:rPr sz="2000" b="1" dirty="0">
                <a:latin typeface="Calibri"/>
                <a:cs typeface="Calibri"/>
              </a:rPr>
              <a:t>t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노</a:t>
            </a:r>
            <a:r>
              <a:rPr sz="2000" b="1" spc="5" dirty="0">
                <a:latin typeface="맑은 고딕"/>
                <a:cs typeface="맑은 고딕"/>
              </a:rPr>
              <a:t>드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수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Calibri"/>
                <a:cs typeface="Calibri"/>
              </a:rPr>
              <a:t>: 3 </a:t>
            </a:r>
            <a:r>
              <a:rPr sz="2000" b="1" spc="-10" dirty="0">
                <a:latin typeface="Calibri"/>
                <a:cs typeface="Calibri"/>
              </a:rPr>
              <a:t>(</a:t>
            </a:r>
            <a:r>
              <a:rPr sz="2000" b="1" spc="-5" dirty="0">
                <a:latin typeface="Calibri"/>
                <a:cs typeface="Calibri"/>
              </a:rPr>
              <a:t>y</a:t>
            </a:r>
            <a:r>
              <a:rPr sz="2000" b="1" spc="5" dirty="0">
                <a:latin typeface="맑은 고딕"/>
                <a:cs typeface="맑은 고딕"/>
              </a:rPr>
              <a:t>의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범</a:t>
            </a:r>
            <a:r>
              <a:rPr sz="2000" b="1" spc="5" dirty="0">
                <a:latin typeface="맑은 고딕"/>
                <a:cs typeface="맑은 고딕"/>
              </a:rPr>
              <a:t>주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수</a:t>
            </a:r>
            <a:r>
              <a:rPr sz="2000" b="1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73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spc="-5" dirty="0">
                <a:latin typeface="Calibri"/>
                <a:cs typeface="Calibri"/>
              </a:rPr>
              <a:t>Activation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Function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softmax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600" b="1" i="1" spc="-5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26692" y="2756789"/>
            <a:ext cx="3075305" cy="1734185"/>
            <a:chOff x="1226692" y="2756789"/>
            <a:chExt cx="3075305" cy="1734185"/>
          </a:xfrm>
        </p:grpSpPr>
        <p:sp>
          <p:nvSpPr>
            <p:cNvPr id="29" name="object 29"/>
            <p:cNvSpPr/>
            <p:nvPr/>
          </p:nvSpPr>
          <p:spPr>
            <a:xfrm>
              <a:off x="1299209" y="4129278"/>
              <a:ext cx="1659889" cy="352425"/>
            </a:xfrm>
            <a:custGeom>
              <a:avLst/>
              <a:gdLst/>
              <a:ahLst/>
              <a:cxnLst/>
              <a:rect l="l" t="t" r="r" b="b"/>
              <a:pathLst>
                <a:path w="1659889" h="352425">
                  <a:moveTo>
                    <a:pt x="0" y="176022"/>
                  </a:moveTo>
                  <a:lnTo>
                    <a:pt x="6261" y="129248"/>
                  </a:lnTo>
                  <a:lnTo>
                    <a:pt x="23932" y="87206"/>
                  </a:lnTo>
                  <a:lnTo>
                    <a:pt x="51339" y="51577"/>
                  </a:lnTo>
                  <a:lnTo>
                    <a:pt x="86811" y="24045"/>
                  </a:lnTo>
                  <a:lnTo>
                    <a:pt x="128675" y="6291"/>
                  </a:lnTo>
                  <a:lnTo>
                    <a:pt x="175259" y="0"/>
                  </a:lnTo>
                  <a:lnTo>
                    <a:pt x="221844" y="6291"/>
                  </a:lnTo>
                  <a:lnTo>
                    <a:pt x="263708" y="24045"/>
                  </a:lnTo>
                  <a:lnTo>
                    <a:pt x="299180" y="51577"/>
                  </a:lnTo>
                  <a:lnTo>
                    <a:pt x="326587" y="87206"/>
                  </a:lnTo>
                  <a:lnTo>
                    <a:pt x="344258" y="129248"/>
                  </a:lnTo>
                  <a:lnTo>
                    <a:pt x="350520" y="176022"/>
                  </a:lnTo>
                  <a:lnTo>
                    <a:pt x="344258" y="222795"/>
                  </a:lnTo>
                  <a:lnTo>
                    <a:pt x="326587" y="264837"/>
                  </a:lnTo>
                  <a:lnTo>
                    <a:pt x="299180" y="300466"/>
                  </a:lnTo>
                  <a:lnTo>
                    <a:pt x="263708" y="327998"/>
                  </a:lnTo>
                  <a:lnTo>
                    <a:pt x="221844" y="345752"/>
                  </a:lnTo>
                  <a:lnTo>
                    <a:pt x="175259" y="352044"/>
                  </a:lnTo>
                  <a:lnTo>
                    <a:pt x="128675" y="345752"/>
                  </a:lnTo>
                  <a:lnTo>
                    <a:pt x="86811" y="327998"/>
                  </a:lnTo>
                  <a:lnTo>
                    <a:pt x="51339" y="300466"/>
                  </a:lnTo>
                  <a:lnTo>
                    <a:pt x="23932" y="264837"/>
                  </a:lnTo>
                  <a:lnTo>
                    <a:pt x="6261" y="222795"/>
                  </a:lnTo>
                  <a:lnTo>
                    <a:pt x="0" y="176022"/>
                  </a:lnTo>
                  <a:close/>
                </a:path>
                <a:path w="1659889" h="352425">
                  <a:moveTo>
                    <a:pt x="1309116" y="176022"/>
                  </a:moveTo>
                  <a:lnTo>
                    <a:pt x="1315377" y="129248"/>
                  </a:lnTo>
                  <a:lnTo>
                    <a:pt x="1333048" y="87206"/>
                  </a:lnTo>
                  <a:lnTo>
                    <a:pt x="1360455" y="51577"/>
                  </a:lnTo>
                  <a:lnTo>
                    <a:pt x="1395927" y="24045"/>
                  </a:lnTo>
                  <a:lnTo>
                    <a:pt x="1437791" y="6291"/>
                  </a:lnTo>
                  <a:lnTo>
                    <a:pt x="1484376" y="0"/>
                  </a:lnTo>
                  <a:lnTo>
                    <a:pt x="1530960" y="6291"/>
                  </a:lnTo>
                  <a:lnTo>
                    <a:pt x="1572824" y="24045"/>
                  </a:lnTo>
                  <a:lnTo>
                    <a:pt x="1608296" y="51577"/>
                  </a:lnTo>
                  <a:lnTo>
                    <a:pt x="1635703" y="87206"/>
                  </a:lnTo>
                  <a:lnTo>
                    <a:pt x="1653374" y="129248"/>
                  </a:lnTo>
                  <a:lnTo>
                    <a:pt x="1659636" y="176022"/>
                  </a:lnTo>
                  <a:lnTo>
                    <a:pt x="1653374" y="222795"/>
                  </a:lnTo>
                  <a:lnTo>
                    <a:pt x="1635703" y="264837"/>
                  </a:lnTo>
                  <a:lnTo>
                    <a:pt x="1608296" y="300466"/>
                  </a:lnTo>
                  <a:lnTo>
                    <a:pt x="1572824" y="327998"/>
                  </a:lnTo>
                  <a:lnTo>
                    <a:pt x="1530960" y="345752"/>
                  </a:lnTo>
                  <a:lnTo>
                    <a:pt x="1484376" y="352044"/>
                  </a:lnTo>
                  <a:lnTo>
                    <a:pt x="1437791" y="345752"/>
                  </a:lnTo>
                  <a:lnTo>
                    <a:pt x="1395927" y="327998"/>
                  </a:lnTo>
                  <a:lnTo>
                    <a:pt x="1360455" y="300466"/>
                  </a:lnTo>
                  <a:lnTo>
                    <a:pt x="1333048" y="264837"/>
                  </a:lnTo>
                  <a:lnTo>
                    <a:pt x="1315377" y="222795"/>
                  </a:lnTo>
                  <a:lnTo>
                    <a:pt x="1309116" y="17602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29867" y="2759964"/>
              <a:ext cx="2886710" cy="1369060"/>
            </a:xfrm>
            <a:custGeom>
              <a:avLst/>
              <a:gdLst/>
              <a:ahLst/>
              <a:cxnLst/>
              <a:rect l="l" t="t" r="r" b="b"/>
              <a:pathLst>
                <a:path w="2886710" h="1369060">
                  <a:moveTo>
                    <a:pt x="2042414" y="0"/>
                  </a:moveTo>
                  <a:lnTo>
                    <a:pt x="243840" y="1368044"/>
                  </a:lnTo>
                </a:path>
                <a:path w="2886710" h="1369060">
                  <a:moveTo>
                    <a:pt x="0" y="0"/>
                  </a:moveTo>
                  <a:lnTo>
                    <a:pt x="243459" y="1368044"/>
                  </a:lnTo>
                </a:path>
                <a:path w="2886710" h="1369060">
                  <a:moveTo>
                    <a:pt x="705738" y="0"/>
                  </a:moveTo>
                  <a:lnTo>
                    <a:pt x="243840" y="1368044"/>
                  </a:lnTo>
                </a:path>
                <a:path w="2886710" h="1369060">
                  <a:moveTo>
                    <a:pt x="1398270" y="0"/>
                  </a:moveTo>
                  <a:lnTo>
                    <a:pt x="243840" y="1368044"/>
                  </a:lnTo>
                </a:path>
                <a:path w="2886710" h="1369060">
                  <a:moveTo>
                    <a:pt x="705612" y="0"/>
                  </a:moveTo>
                  <a:lnTo>
                    <a:pt x="1553083" y="1368044"/>
                  </a:lnTo>
                </a:path>
                <a:path w="2886710" h="1369060">
                  <a:moveTo>
                    <a:pt x="1397508" y="0"/>
                  </a:moveTo>
                  <a:lnTo>
                    <a:pt x="1552575" y="1368044"/>
                  </a:lnTo>
                </a:path>
                <a:path w="2886710" h="1369060">
                  <a:moveTo>
                    <a:pt x="2042033" y="0"/>
                  </a:moveTo>
                  <a:lnTo>
                    <a:pt x="1552956" y="1368044"/>
                  </a:lnTo>
                </a:path>
                <a:path w="2886710" h="1369060">
                  <a:moveTo>
                    <a:pt x="0" y="0"/>
                  </a:moveTo>
                  <a:lnTo>
                    <a:pt x="1552956" y="1368044"/>
                  </a:lnTo>
                </a:path>
                <a:path w="2886710" h="1369060">
                  <a:moveTo>
                    <a:pt x="2886583" y="792480"/>
                  </a:moveTo>
                  <a:lnTo>
                    <a:pt x="1552956" y="136855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41825" y="3201162"/>
              <a:ext cx="350520" cy="35242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0" y="176022"/>
                  </a:moveTo>
                  <a:lnTo>
                    <a:pt x="6261" y="129248"/>
                  </a:lnTo>
                  <a:lnTo>
                    <a:pt x="23932" y="87206"/>
                  </a:lnTo>
                  <a:lnTo>
                    <a:pt x="51339" y="51577"/>
                  </a:lnTo>
                  <a:lnTo>
                    <a:pt x="86811" y="24045"/>
                  </a:lnTo>
                  <a:lnTo>
                    <a:pt x="128675" y="6291"/>
                  </a:lnTo>
                  <a:lnTo>
                    <a:pt x="175260" y="0"/>
                  </a:lnTo>
                  <a:lnTo>
                    <a:pt x="221844" y="6291"/>
                  </a:lnTo>
                  <a:lnTo>
                    <a:pt x="263708" y="24045"/>
                  </a:lnTo>
                  <a:lnTo>
                    <a:pt x="299180" y="51577"/>
                  </a:lnTo>
                  <a:lnTo>
                    <a:pt x="326587" y="87206"/>
                  </a:lnTo>
                  <a:lnTo>
                    <a:pt x="344258" y="129248"/>
                  </a:lnTo>
                  <a:lnTo>
                    <a:pt x="350520" y="176022"/>
                  </a:lnTo>
                  <a:lnTo>
                    <a:pt x="344258" y="222795"/>
                  </a:lnTo>
                  <a:lnTo>
                    <a:pt x="326587" y="264837"/>
                  </a:lnTo>
                  <a:lnTo>
                    <a:pt x="299180" y="300466"/>
                  </a:lnTo>
                  <a:lnTo>
                    <a:pt x="263708" y="327998"/>
                  </a:lnTo>
                  <a:lnTo>
                    <a:pt x="221844" y="345752"/>
                  </a:lnTo>
                  <a:lnTo>
                    <a:pt x="175260" y="352043"/>
                  </a:lnTo>
                  <a:lnTo>
                    <a:pt x="128675" y="345752"/>
                  </a:lnTo>
                  <a:lnTo>
                    <a:pt x="86811" y="327998"/>
                  </a:lnTo>
                  <a:lnTo>
                    <a:pt x="51339" y="300466"/>
                  </a:lnTo>
                  <a:lnTo>
                    <a:pt x="23932" y="264837"/>
                  </a:lnTo>
                  <a:lnTo>
                    <a:pt x="6261" y="222795"/>
                  </a:lnTo>
                  <a:lnTo>
                    <a:pt x="0" y="17602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990847" y="3266059"/>
            <a:ext cx="275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Calibri"/>
                <a:cs typeface="Calibri"/>
              </a:rPr>
              <a:t>b</a:t>
            </a:r>
            <a:r>
              <a:rPr sz="1200" i="1" dirty="0">
                <a:latin typeface="Calibri"/>
                <a:cs typeface="Calibri"/>
              </a:rPr>
              <a:t>i</a:t>
            </a:r>
            <a:r>
              <a:rPr sz="1200" i="1" spc="-5" dirty="0">
                <a:latin typeface="Calibri"/>
                <a:cs typeface="Calibri"/>
              </a:rPr>
              <a:t>a</a:t>
            </a:r>
            <a:r>
              <a:rPr sz="1200" i="1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67893" y="3214497"/>
            <a:ext cx="808990" cy="917575"/>
            <a:chOff x="667893" y="3214497"/>
            <a:chExt cx="808990" cy="917575"/>
          </a:xfrm>
        </p:grpSpPr>
        <p:sp>
          <p:nvSpPr>
            <p:cNvPr id="34" name="object 34"/>
            <p:cNvSpPr/>
            <p:nvPr/>
          </p:nvSpPr>
          <p:spPr>
            <a:xfrm>
              <a:off x="851915" y="3575304"/>
              <a:ext cx="621665" cy="553085"/>
            </a:xfrm>
            <a:custGeom>
              <a:avLst/>
              <a:gdLst/>
              <a:ahLst/>
              <a:cxnLst/>
              <a:rect l="l" t="t" r="r" b="b"/>
              <a:pathLst>
                <a:path w="621665" h="553085">
                  <a:moveTo>
                    <a:pt x="0" y="0"/>
                  </a:moveTo>
                  <a:lnTo>
                    <a:pt x="621284" y="55308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7418" y="3224022"/>
              <a:ext cx="350520" cy="352425"/>
            </a:xfrm>
            <a:custGeom>
              <a:avLst/>
              <a:gdLst/>
              <a:ahLst/>
              <a:cxnLst/>
              <a:rect l="l" t="t" r="r" b="b"/>
              <a:pathLst>
                <a:path w="350519" h="352425">
                  <a:moveTo>
                    <a:pt x="0" y="176022"/>
                  </a:moveTo>
                  <a:lnTo>
                    <a:pt x="6260" y="129248"/>
                  </a:lnTo>
                  <a:lnTo>
                    <a:pt x="23926" y="87206"/>
                  </a:lnTo>
                  <a:lnTo>
                    <a:pt x="51330" y="51577"/>
                  </a:lnTo>
                  <a:lnTo>
                    <a:pt x="86800" y="24045"/>
                  </a:lnTo>
                  <a:lnTo>
                    <a:pt x="128666" y="6291"/>
                  </a:lnTo>
                  <a:lnTo>
                    <a:pt x="175259" y="0"/>
                  </a:lnTo>
                  <a:lnTo>
                    <a:pt x="221853" y="6291"/>
                  </a:lnTo>
                  <a:lnTo>
                    <a:pt x="263719" y="24045"/>
                  </a:lnTo>
                  <a:lnTo>
                    <a:pt x="299189" y="51577"/>
                  </a:lnTo>
                  <a:lnTo>
                    <a:pt x="326593" y="87206"/>
                  </a:lnTo>
                  <a:lnTo>
                    <a:pt x="344259" y="129248"/>
                  </a:lnTo>
                  <a:lnTo>
                    <a:pt x="350519" y="176022"/>
                  </a:lnTo>
                  <a:lnTo>
                    <a:pt x="344259" y="222795"/>
                  </a:lnTo>
                  <a:lnTo>
                    <a:pt x="326593" y="264837"/>
                  </a:lnTo>
                  <a:lnTo>
                    <a:pt x="299189" y="300466"/>
                  </a:lnTo>
                  <a:lnTo>
                    <a:pt x="263719" y="327998"/>
                  </a:lnTo>
                  <a:lnTo>
                    <a:pt x="221853" y="345752"/>
                  </a:lnTo>
                  <a:lnTo>
                    <a:pt x="175259" y="352043"/>
                  </a:lnTo>
                  <a:lnTo>
                    <a:pt x="128666" y="345752"/>
                  </a:lnTo>
                  <a:lnTo>
                    <a:pt x="86800" y="327998"/>
                  </a:lnTo>
                  <a:lnTo>
                    <a:pt x="51330" y="300466"/>
                  </a:lnTo>
                  <a:lnTo>
                    <a:pt x="23926" y="264837"/>
                  </a:lnTo>
                  <a:lnTo>
                    <a:pt x="6260" y="222795"/>
                  </a:lnTo>
                  <a:lnTo>
                    <a:pt x="0" y="176022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11809" y="3280917"/>
            <a:ext cx="275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Calibri"/>
                <a:cs typeface="Calibri"/>
              </a:rPr>
              <a:t>b</a:t>
            </a:r>
            <a:r>
              <a:rPr sz="1200" i="1" dirty="0">
                <a:latin typeface="Calibri"/>
                <a:cs typeface="Calibri"/>
              </a:rPr>
              <a:t>i</a:t>
            </a:r>
            <a:r>
              <a:rPr sz="1200" i="1" spc="-5" dirty="0">
                <a:latin typeface="Calibri"/>
                <a:cs typeface="Calibri"/>
              </a:rPr>
              <a:t>a</a:t>
            </a:r>
            <a:r>
              <a:rPr sz="1200" i="1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00988" y="4183760"/>
            <a:ext cx="3298825" cy="789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solidFill>
                  <a:srgbClr val="FF0000"/>
                </a:solidFill>
                <a:latin typeface="Calibri"/>
                <a:cs typeface="Calibri"/>
              </a:rPr>
              <a:t>Dense</a:t>
            </a:r>
            <a:r>
              <a:rPr sz="1600" b="1" i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b="1" i="1" spc="-10" dirty="0">
                <a:solidFill>
                  <a:srgbClr val="FF0000"/>
                </a:solidFill>
                <a:latin typeface="Calibri"/>
                <a:cs typeface="Calibri"/>
              </a:rPr>
              <a:t>Layer</a:t>
            </a:r>
            <a:endParaRPr sz="1600">
              <a:latin typeface="Calibri"/>
              <a:cs typeface="Calibri"/>
            </a:endParaRPr>
          </a:p>
          <a:p>
            <a:pPr marR="1529715" algn="ctr">
              <a:lnSpc>
                <a:spcPct val="100000"/>
              </a:lnSpc>
              <a:spcBef>
                <a:spcPts val="865"/>
              </a:spcBef>
              <a:tabLst>
                <a:tab pos="611505" algn="l"/>
                <a:tab pos="1276350" algn="l"/>
              </a:tabLst>
            </a:pPr>
            <a:r>
              <a:rPr sz="1050" i="1" spc="-5" dirty="0">
                <a:latin typeface="Calibri"/>
                <a:cs typeface="Calibri"/>
              </a:rPr>
              <a:t>setosa	</a:t>
            </a:r>
            <a:r>
              <a:rPr sz="1050" i="1" dirty="0">
                <a:latin typeface="Calibri"/>
                <a:cs typeface="Calibri"/>
              </a:rPr>
              <a:t>versicolor	</a:t>
            </a:r>
            <a:r>
              <a:rPr sz="1050" i="1" spc="-5" dirty="0">
                <a:latin typeface="Calibri"/>
                <a:cs typeface="Calibri"/>
              </a:rPr>
              <a:t>virginica</a:t>
            </a:r>
            <a:endParaRPr sz="1050">
              <a:latin typeface="Calibri"/>
              <a:cs typeface="Calibri"/>
            </a:endParaRPr>
          </a:p>
          <a:p>
            <a:pPr marR="1543050" algn="ctr">
              <a:lnSpc>
                <a:spcPct val="100000"/>
              </a:lnSpc>
              <a:spcBef>
                <a:spcPts val="170"/>
              </a:spcBef>
            </a:pPr>
            <a:r>
              <a:rPr sz="1500" spc="5" dirty="0">
                <a:solidFill>
                  <a:srgbClr val="C00000"/>
                </a:solidFill>
                <a:latin typeface="Cambria Math"/>
                <a:cs typeface="Cambria Math"/>
              </a:rPr>
              <a:t>𝑆𝑜𝑓𝑡𝑚𝑎𝑥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51556" y="4959040"/>
            <a:ext cx="4126476" cy="1358311"/>
          </a:xfrm>
          <a:prstGeom prst="rect">
            <a:avLst/>
          </a:prstGeom>
        </p:spPr>
      </p:pic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1052144" y="5015865"/>
          <a:ext cx="2177414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0.3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0.2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0.5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0.1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0.7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0.2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0.6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0.1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0.3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9AD79CFC-2719-462F-95EF-0C74767BD244}"/>
              </a:ext>
            </a:extLst>
          </p:cNvPr>
          <p:cNvSpPr txBox="1"/>
          <p:nvPr/>
        </p:nvSpPr>
        <p:spPr>
          <a:xfrm>
            <a:off x="6248400" y="609600"/>
            <a:ext cx="393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멀티클래스분류에서</a:t>
            </a:r>
            <a:r>
              <a:rPr lang="ko-KR" altLang="en-US" dirty="0"/>
              <a:t> </a:t>
            </a:r>
            <a:r>
              <a:rPr lang="en-US" altLang="ko-KR" dirty="0"/>
              <a:t>output </a:t>
            </a:r>
            <a:r>
              <a:rPr lang="ko-KR" altLang="en-US" dirty="0"/>
              <a:t>레이어의</a:t>
            </a:r>
            <a:endParaRPr lang="en-US" altLang="ko-KR" dirty="0"/>
          </a:p>
          <a:p>
            <a:r>
              <a:rPr lang="ko-KR" altLang="en-US" dirty="0" err="1"/>
              <a:t>노드수는</a:t>
            </a:r>
            <a:r>
              <a:rPr lang="ko-KR" altLang="en-US" dirty="0"/>
              <a:t> 클래스 개수가 되어야함 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75F2B5-1EB7-4455-9911-660E4032F791}"/>
              </a:ext>
            </a:extLst>
          </p:cNvPr>
          <p:cNvSpPr txBox="1"/>
          <p:nvPr/>
        </p:nvSpPr>
        <p:spPr>
          <a:xfrm>
            <a:off x="2803397" y="4810613"/>
            <a:ext cx="2431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각각의 </a:t>
            </a:r>
            <a:r>
              <a:rPr lang="ko-KR" altLang="en-US" dirty="0" err="1"/>
              <a:t>확률값을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반환하는 </a:t>
            </a:r>
            <a:r>
              <a:rPr lang="en-US" altLang="ko-KR" dirty="0" err="1"/>
              <a:t>softmax</a:t>
            </a:r>
            <a:r>
              <a:rPr lang="ko-KR" altLang="en-US" dirty="0"/>
              <a:t>함수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8315" y="6536580"/>
            <a:ext cx="102770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560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Classification</a:t>
            </a:r>
            <a:r>
              <a:rPr sz="2800" b="0" spc="-8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코드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이해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30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Multi-Class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spc="315" dirty="0">
                <a:latin typeface="LG Smart UI Bold"/>
                <a:cs typeface="LG Smart UI Bold"/>
              </a:rPr>
              <a:t>Ⓒ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55789"/>
            <a:ext cx="6054090" cy="1701164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6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5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시그모이드로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부터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유도된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식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5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지수로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바꾸면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큰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값은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더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크게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만드는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효과가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있음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29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5" dirty="0">
                <a:latin typeface="Calibri"/>
                <a:cs typeface="Calibri"/>
              </a:rPr>
              <a:t>[</a:t>
            </a:r>
            <a:r>
              <a:rPr sz="1800" spc="-5" dirty="0">
                <a:latin typeface="맑은 고딕"/>
                <a:cs typeface="맑은 고딕"/>
              </a:rPr>
              <a:t>지수</a:t>
            </a:r>
            <a:r>
              <a:rPr sz="1800" dirty="0">
                <a:latin typeface="맑은 고딕"/>
                <a:cs typeface="맑은 고딕"/>
              </a:rPr>
              <a:t>로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변환</a:t>
            </a:r>
            <a:r>
              <a:rPr sz="1800" dirty="0">
                <a:latin typeface="맑은 고딕"/>
                <a:cs typeface="맑은 고딕"/>
              </a:rPr>
              <a:t>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값</a:t>
            </a:r>
            <a:r>
              <a:rPr sz="1800" dirty="0">
                <a:latin typeface="맑은 고딕"/>
                <a:cs typeface="맑은 고딕"/>
              </a:rPr>
              <a:t>의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합</a:t>
            </a:r>
            <a:r>
              <a:rPr sz="1800" spc="-5" dirty="0">
                <a:latin typeface="Calibri"/>
                <a:cs typeface="Calibri"/>
              </a:rPr>
              <a:t>]</a:t>
            </a:r>
            <a:r>
              <a:rPr sz="1800" spc="-5" dirty="0">
                <a:latin typeface="맑은 고딕"/>
                <a:cs typeface="맑은 고딕"/>
              </a:rPr>
              <a:t>으</a:t>
            </a:r>
            <a:r>
              <a:rPr sz="1800" dirty="0">
                <a:latin typeface="맑은 고딕"/>
                <a:cs typeface="맑은 고딕"/>
              </a:rPr>
              <a:t>로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나눠주므로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비율</a:t>
            </a:r>
            <a:r>
              <a:rPr sz="1800" dirty="0">
                <a:latin typeface="맑은 고딕"/>
                <a:cs typeface="맑은 고딕"/>
              </a:rPr>
              <a:t>로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변환</a:t>
            </a:r>
            <a:r>
              <a:rPr sz="1800" dirty="0">
                <a:latin typeface="맑은 고딕"/>
                <a:cs typeface="맑은 고딕"/>
              </a:rPr>
              <a:t>됨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8576" y="3489972"/>
            <a:ext cx="933450" cy="51128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824227" y="3489972"/>
            <a:ext cx="2277745" cy="511809"/>
            <a:chOff x="1824227" y="3489972"/>
            <a:chExt cx="2277745" cy="51180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4227" y="3489972"/>
              <a:ext cx="1138427" cy="5112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4847" y="3489972"/>
              <a:ext cx="1126998" cy="511289"/>
            </a:xfrm>
            <a:prstGeom prst="rect">
              <a:avLst/>
            </a:prstGeom>
          </p:spPr>
        </p:pic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81418" y="3515105"/>
          <a:ext cx="3411854" cy="1852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7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Setosa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D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Versicolor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D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Virginica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D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86655" y="1530450"/>
            <a:ext cx="1981200" cy="62830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577840" y="3491496"/>
            <a:ext cx="3415029" cy="773430"/>
            <a:chOff x="5577840" y="3491496"/>
            <a:chExt cx="3415029" cy="773430"/>
          </a:xfrm>
        </p:grpSpPr>
        <p:sp>
          <p:nvSpPr>
            <p:cNvPr id="13" name="object 13"/>
            <p:cNvSpPr/>
            <p:nvPr/>
          </p:nvSpPr>
          <p:spPr>
            <a:xfrm>
              <a:off x="5577840" y="3523106"/>
              <a:ext cx="3411220" cy="370840"/>
            </a:xfrm>
            <a:custGeom>
              <a:avLst/>
              <a:gdLst/>
              <a:ahLst/>
              <a:cxnLst/>
              <a:rect l="l" t="t" r="r" b="b"/>
              <a:pathLst>
                <a:path w="3411220" h="370839">
                  <a:moveTo>
                    <a:pt x="2273922" y="0"/>
                  </a:moveTo>
                  <a:lnTo>
                    <a:pt x="1137018" y="0"/>
                  </a:lnTo>
                  <a:lnTo>
                    <a:pt x="0" y="0"/>
                  </a:lnTo>
                  <a:lnTo>
                    <a:pt x="0" y="370840"/>
                  </a:lnTo>
                  <a:lnTo>
                    <a:pt x="1136904" y="370840"/>
                  </a:lnTo>
                  <a:lnTo>
                    <a:pt x="2273922" y="370840"/>
                  </a:lnTo>
                  <a:lnTo>
                    <a:pt x="2273922" y="0"/>
                  </a:lnTo>
                  <a:close/>
                </a:path>
                <a:path w="3411220" h="370839">
                  <a:moveTo>
                    <a:pt x="3410953" y="0"/>
                  </a:moveTo>
                  <a:lnTo>
                    <a:pt x="2273935" y="0"/>
                  </a:lnTo>
                  <a:lnTo>
                    <a:pt x="2273935" y="370840"/>
                  </a:lnTo>
                  <a:lnTo>
                    <a:pt x="3410953" y="370840"/>
                  </a:lnTo>
                  <a:lnTo>
                    <a:pt x="3410953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77840" y="3893946"/>
              <a:ext cx="3411220" cy="370840"/>
            </a:xfrm>
            <a:custGeom>
              <a:avLst/>
              <a:gdLst/>
              <a:ahLst/>
              <a:cxnLst/>
              <a:rect l="l" t="t" r="r" b="b"/>
              <a:pathLst>
                <a:path w="3411220" h="370839">
                  <a:moveTo>
                    <a:pt x="2273922" y="0"/>
                  </a:moveTo>
                  <a:lnTo>
                    <a:pt x="1137018" y="0"/>
                  </a:lnTo>
                  <a:lnTo>
                    <a:pt x="0" y="0"/>
                  </a:lnTo>
                  <a:lnTo>
                    <a:pt x="0" y="370840"/>
                  </a:lnTo>
                  <a:lnTo>
                    <a:pt x="1136904" y="370840"/>
                  </a:lnTo>
                  <a:lnTo>
                    <a:pt x="2273922" y="370840"/>
                  </a:lnTo>
                  <a:lnTo>
                    <a:pt x="2273922" y="0"/>
                  </a:lnTo>
                  <a:close/>
                </a:path>
                <a:path w="3411220" h="370839">
                  <a:moveTo>
                    <a:pt x="3410953" y="0"/>
                  </a:moveTo>
                  <a:lnTo>
                    <a:pt x="2273935" y="0"/>
                  </a:lnTo>
                  <a:lnTo>
                    <a:pt x="2273935" y="370840"/>
                  </a:lnTo>
                  <a:lnTo>
                    <a:pt x="3410953" y="370840"/>
                  </a:lnTo>
                  <a:lnTo>
                    <a:pt x="3410953" y="0"/>
                  </a:lnTo>
                  <a:close/>
                </a:path>
              </a:pathLst>
            </a:custGeom>
            <a:solidFill>
              <a:srgbClr val="CAD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9092" y="3491496"/>
              <a:ext cx="933450" cy="5112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4744" y="3491496"/>
              <a:ext cx="1138427" cy="5112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5364" y="3491496"/>
              <a:ext cx="1126998" cy="511289"/>
            </a:xfrm>
            <a:prstGeom prst="rect">
              <a:avLst/>
            </a:prstGeom>
          </p:spPr>
        </p:pic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485066" y="3516757"/>
          <a:ext cx="4164965" cy="185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4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0C9B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Setosa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Versicolor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Virginica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0C9B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C9B74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0C9B74"/>
                      </a:solidFill>
                      <a:prstDash val="solid"/>
                    </a:lnT>
                    <a:lnB w="28575">
                      <a:solidFill>
                        <a:srgbClr val="0C9B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C9B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C9B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0.04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C9B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b="1" dirty="0">
                          <a:latin typeface="맑은 고딕"/>
                          <a:cs typeface="맑은 고딕"/>
                        </a:rPr>
                        <a:t>합</a:t>
                      </a:r>
                      <a:r>
                        <a:rPr sz="1600" b="1" spc="-1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0C9B74"/>
                      </a:solidFill>
                      <a:prstDash val="solid"/>
                    </a:lnR>
                    <a:lnT w="28575">
                      <a:solidFill>
                        <a:srgbClr val="0C9B74"/>
                      </a:solidFill>
                      <a:prstDash val="solid"/>
                    </a:lnT>
                    <a:lnB w="28575">
                      <a:solidFill>
                        <a:srgbClr val="0C9B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0C9B7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0.09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0C9B74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0.67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0C9B74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0C9B74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0C9B7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0C9B7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0.05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0C9B7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4232147" y="4204461"/>
            <a:ext cx="1192530" cy="633095"/>
            <a:chOff x="4232147" y="4204461"/>
            <a:chExt cx="1192530" cy="633095"/>
          </a:xfrm>
        </p:grpSpPr>
        <p:sp>
          <p:nvSpPr>
            <p:cNvPr id="20" name="object 20"/>
            <p:cNvSpPr/>
            <p:nvPr/>
          </p:nvSpPr>
          <p:spPr>
            <a:xfrm>
              <a:off x="4258055" y="4210811"/>
              <a:ext cx="1160145" cy="620395"/>
            </a:xfrm>
            <a:custGeom>
              <a:avLst/>
              <a:gdLst/>
              <a:ahLst/>
              <a:cxnLst/>
              <a:rect l="l" t="t" r="r" b="b"/>
              <a:pathLst>
                <a:path w="1160145" h="620395">
                  <a:moveTo>
                    <a:pt x="849630" y="0"/>
                  </a:moveTo>
                  <a:lnTo>
                    <a:pt x="849630" y="155067"/>
                  </a:lnTo>
                  <a:lnTo>
                    <a:pt x="0" y="155067"/>
                  </a:lnTo>
                  <a:lnTo>
                    <a:pt x="0" y="465200"/>
                  </a:lnTo>
                  <a:lnTo>
                    <a:pt x="849630" y="465200"/>
                  </a:lnTo>
                  <a:lnTo>
                    <a:pt x="849630" y="620268"/>
                  </a:lnTo>
                  <a:lnTo>
                    <a:pt x="1159764" y="310133"/>
                  </a:lnTo>
                  <a:lnTo>
                    <a:pt x="84963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8055" y="4210811"/>
              <a:ext cx="1160145" cy="620395"/>
            </a:xfrm>
            <a:custGeom>
              <a:avLst/>
              <a:gdLst/>
              <a:ahLst/>
              <a:cxnLst/>
              <a:rect l="l" t="t" r="r" b="b"/>
              <a:pathLst>
                <a:path w="1160145" h="620395">
                  <a:moveTo>
                    <a:pt x="0" y="155067"/>
                  </a:moveTo>
                  <a:lnTo>
                    <a:pt x="849630" y="155067"/>
                  </a:lnTo>
                  <a:lnTo>
                    <a:pt x="849630" y="0"/>
                  </a:lnTo>
                  <a:lnTo>
                    <a:pt x="1159764" y="310133"/>
                  </a:lnTo>
                  <a:lnTo>
                    <a:pt x="849630" y="620268"/>
                  </a:lnTo>
                  <a:lnTo>
                    <a:pt x="849630" y="465200"/>
                  </a:lnTo>
                  <a:lnTo>
                    <a:pt x="0" y="465200"/>
                  </a:lnTo>
                  <a:lnTo>
                    <a:pt x="0" y="155067"/>
                  </a:lnTo>
                  <a:close/>
                </a:path>
              </a:pathLst>
            </a:custGeom>
            <a:ln w="12700">
              <a:solidFill>
                <a:srgbClr val="788E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2147" y="4306836"/>
              <a:ext cx="1073658" cy="51128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364228" y="4356607"/>
            <a:ext cx="793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3966E7-1412-455B-8FE9-69A605AB5E05}"/>
              </a:ext>
            </a:extLst>
          </p:cNvPr>
          <p:cNvSpPr txBox="1"/>
          <p:nvPr/>
        </p:nvSpPr>
        <p:spPr>
          <a:xfrm>
            <a:off x="4364228" y="4831206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함수를</a:t>
            </a:r>
            <a:endParaRPr lang="en-US" altLang="ko-KR" dirty="0"/>
          </a:p>
          <a:p>
            <a:r>
              <a:rPr lang="ko-KR" altLang="en-US" dirty="0"/>
              <a:t>통하면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8248" y="6536580"/>
            <a:ext cx="10131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560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Classification</a:t>
            </a:r>
            <a:r>
              <a:rPr sz="2800" b="0" spc="-8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코드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이해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30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Multi-Class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spc="315" dirty="0">
                <a:latin typeface="LG Smart UI Bold"/>
                <a:cs typeface="LG Smart UI Bold"/>
              </a:rPr>
              <a:t>Ⓒ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5702" y="4927219"/>
            <a:ext cx="3041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91135" algn="l"/>
              </a:tabLst>
            </a:pPr>
            <a:r>
              <a:rPr sz="1800" spc="-5" dirty="0">
                <a:latin typeface="Calibri"/>
                <a:cs typeface="Calibri"/>
              </a:rPr>
              <a:t>loss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cs typeface="Calibri"/>
              </a:rPr>
              <a:t>categorical_crossentropy</a:t>
            </a:r>
            <a:endParaRPr sz="1800" dirty="0">
              <a:highlight>
                <a:srgbClr val="FFFF00"/>
              </a:highlight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0432" y="2340864"/>
            <a:ext cx="0" cy="4052570"/>
          </a:xfrm>
          <a:custGeom>
            <a:avLst/>
            <a:gdLst/>
            <a:ahLst/>
            <a:cxnLst/>
            <a:rect l="l" t="t" r="r" b="b"/>
            <a:pathLst>
              <a:path h="4052570">
                <a:moveTo>
                  <a:pt x="0" y="0"/>
                </a:moveTo>
                <a:lnTo>
                  <a:pt x="0" y="4052011"/>
                </a:lnTo>
              </a:path>
            </a:pathLst>
          </a:custGeom>
          <a:ln w="635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3163" y="1248716"/>
            <a:ext cx="4584065" cy="211899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495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spc="5" dirty="0">
                <a:latin typeface="Calibri"/>
                <a:cs typeface="Calibri"/>
              </a:rPr>
              <a:t>Y</a:t>
            </a:r>
            <a:r>
              <a:rPr sz="2150" b="1" spc="20" dirty="0">
                <a:latin typeface="맑은 고딕"/>
                <a:cs typeface="맑은 고딕"/>
              </a:rPr>
              <a:t>가</a:t>
            </a:r>
            <a:r>
              <a:rPr sz="2150" b="1" spc="-28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범주이</a:t>
            </a:r>
            <a:r>
              <a:rPr sz="2150" b="1" spc="5" dirty="0">
                <a:latin typeface="맑은 고딕"/>
                <a:cs typeface="맑은 고딕"/>
              </a:rPr>
              <a:t>고</a:t>
            </a:r>
            <a:r>
              <a:rPr sz="2150" b="1" spc="5" dirty="0">
                <a:latin typeface="Calibri"/>
                <a:cs typeface="Calibri"/>
              </a:rPr>
              <a:t>,</a:t>
            </a:r>
            <a:r>
              <a:rPr sz="2150" b="1" spc="-25" dirty="0">
                <a:latin typeface="Calibri"/>
                <a:cs typeface="Calibri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범주가</a:t>
            </a:r>
            <a:r>
              <a:rPr sz="2150" b="1" spc="-300" dirty="0">
                <a:latin typeface="맑은 고딕"/>
                <a:cs typeface="맑은 고딕"/>
              </a:rPr>
              <a:t> </a:t>
            </a:r>
            <a:r>
              <a:rPr sz="2150" b="1" spc="10" dirty="0">
                <a:latin typeface="Calibri"/>
                <a:cs typeface="Calibri"/>
              </a:rPr>
              <a:t>3</a:t>
            </a:r>
            <a:r>
              <a:rPr sz="2150" b="1" spc="20" dirty="0">
                <a:latin typeface="맑은 고딕"/>
                <a:cs typeface="맑은 고딕"/>
              </a:rPr>
              <a:t>개</a:t>
            </a:r>
            <a:r>
              <a:rPr sz="2150" b="1" spc="-28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이상일</a:t>
            </a:r>
            <a:r>
              <a:rPr sz="2150" b="1" spc="-30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때</a:t>
            </a:r>
            <a:r>
              <a:rPr sz="2150" b="1" spc="5" dirty="0">
                <a:latin typeface="Calibri"/>
                <a:cs typeface="Calibri"/>
              </a:rPr>
              <a:t>,</a:t>
            </a:r>
            <a:endParaRPr sz="215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1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값에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대한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전처리</a:t>
            </a:r>
          </a:p>
          <a:p>
            <a:pPr marL="442595" lvl="1" indent="-179070">
              <a:lnSpc>
                <a:spcPct val="100000"/>
              </a:lnSpc>
              <a:spcBef>
                <a:spcPts val="27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그때의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los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nc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ion</a:t>
            </a:r>
            <a:endParaRPr sz="18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Wingdings"/>
              <a:buChar char=""/>
            </a:pPr>
            <a:endParaRPr sz="2900" dirty="0">
              <a:latin typeface="Calibri"/>
              <a:cs typeface="Calibri"/>
            </a:endParaRPr>
          </a:p>
          <a:p>
            <a:pPr marL="814705" lvl="2" indent="-252095">
              <a:lnSpc>
                <a:spcPct val="100000"/>
              </a:lnSpc>
              <a:buFont typeface="Wingdings"/>
              <a:buChar char=""/>
              <a:tabLst>
                <a:tab pos="815340" algn="l"/>
              </a:tabLst>
            </a:pPr>
            <a:r>
              <a:rPr sz="2150" b="1" spc="15" dirty="0">
                <a:latin typeface="맑은 고딕"/>
                <a:cs typeface="맑은 고딕"/>
              </a:rPr>
              <a:t>방법</a:t>
            </a:r>
            <a:r>
              <a:rPr sz="2150" b="1" spc="15" dirty="0">
                <a:latin typeface="Calibri"/>
                <a:cs typeface="Calibri"/>
              </a:rPr>
              <a:t>1</a:t>
            </a:r>
            <a:endParaRPr sz="2150" dirty="0">
              <a:latin typeface="Calibri"/>
              <a:cs typeface="Calibri"/>
            </a:endParaRPr>
          </a:p>
          <a:p>
            <a:pPr marL="993140" lvl="3" indent="-179070">
              <a:lnSpc>
                <a:spcPct val="100000"/>
              </a:lnSpc>
              <a:spcBef>
                <a:spcPts val="315"/>
              </a:spcBef>
              <a:buFont typeface="Wingdings"/>
              <a:buChar char=""/>
              <a:tabLst>
                <a:tab pos="993775" algn="l"/>
              </a:tabLst>
            </a:pPr>
            <a:r>
              <a:rPr sz="1800" dirty="0">
                <a:latin typeface="Calibri"/>
                <a:cs typeface="Calibri"/>
              </a:rPr>
              <a:t>y 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highlight>
                  <a:srgbClr val="FFFF00"/>
                </a:highlight>
                <a:latin typeface="맑은 고딕"/>
                <a:cs typeface="맑은 고딕"/>
              </a:rPr>
              <a:t>가변수화</a:t>
            </a:r>
            <a:r>
              <a:rPr sz="1800" spc="-225" dirty="0">
                <a:highlight>
                  <a:srgbClr val="FFFF00"/>
                </a:highlight>
                <a:latin typeface="맑은 고딕"/>
                <a:cs typeface="맑은 고딕"/>
              </a:rPr>
              <a:t> </a:t>
            </a:r>
            <a:r>
              <a:rPr sz="1800" spc="-5" dirty="0">
                <a:highlight>
                  <a:srgbClr val="FFFF00"/>
                </a:highlight>
                <a:latin typeface="Calibri"/>
                <a:cs typeface="Calibri"/>
              </a:rPr>
              <a:t>on</a:t>
            </a:r>
            <a:r>
              <a:rPr sz="1800" spc="5" dirty="0">
                <a:highlight>
                  <a:srgbClr val="FFFF00"/>
                </a:highlight>
                <a:latin typeface="Calibri"/>
                <a:cs typeface="Calibri"/>
              </a:rPr>
              <a:t>e</a:t>
            </a:r>
            <a:r>
              <a:rPr sz="1800" dirty="0">
                <a:highlight>
                  <a:srgbClr val="FFFF00"/>
                </a:highlight>
                <a:latin typeface="Calibri"/>
                <a:cs typeface="Calibri"/>
              </a:rPr>
              <a:t>-</a:t>
            </a:r>
            <a:r>
              <a:rPr sz="1800" spc="-5" dirty="0">
                <a:highlight>
                  <a:srgbClr val="FFFF00"/>
                </a:highlight>
                <a:latin typeface="Calibri"/>
                <a:cs typeface="Calibri"/>
              </a:rPr>
              <a:t>ho</a:t>
            </a:r>
            <a:r>
              <a:rPr sz="1800" dirty="0">
                <a:highlight>
                  <a:srgbClr val="FFFF00"/>
                </a:highlight>
                <a:latin typeface="Calibri"/>
                <a:cs typeface="Calibri"/>
              </a:rPr>
              <a:t>t</a:t>
            </a:r>
            <a:r>
              <a:rPr sz="1800" spc="5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800" dirty="0">
                <a:highlight>
                  <a:srgbClr val="FFFF00"/>
                </a:highlight>
                <a:latin typeface="Calibri"/>
                <a:cs typeface="Calibri"/>
              </a:rPr>
              <a:t>e</a:t>
            </a:r>
            <a:r>
              <a:rPr sz="1800" spc="5" dirty="0">
                <a:highlight>
                  <a:srgbClr val="FFFF00"/>
                </a:highlight>
                <a:latin typeface="Calibri"/>
                <a:cs typeface="Calibri"/>
              </a:rPr>
              <a:t>n</a:t>
            </a:r>
            <a:r>
              <a:rPr sz="1800" spc="-20" dirty="0">
                <a:highlight>
                  <a:srgbClr val="FFFF00"/>
                </a:highlight>
                <a:latin typeface="Calibri"/>
                <a:cs typeface="Calibri"/>
              </a:rPr>
              <a:t>c</a:t>
            </a:r>
            <a:r>
              <a:rPr sz="1800" spc="-5" dirty="0">
                <a:highlight>
                  <a:srgbClr val="FFFF00"/>
                </a:highlight>
                <a:latin typeface="Calibri"/>
                <a:cs typeface="Calibri"/>
              </a:rPr>
              <a:t>oding</a:t>
            </a:r>
            <a:endParaRPr sz="1800" dirty="0">
              <a:highlight>
                <a:srgbClr val="FFFF00"/>
              </a:highlight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7000" y="3616188"/>
            <a:ext cx="1039984" cy="10414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11064" y="2770123"/>
            <a:ext cx="168275" cy="1597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73319" y="2724785"/>
            <a:ext cx="486536" cy="2586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196" y="2781807"/>
            <a:ext cx="108330" cy="1785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63413" y="3181548"/>
            <a:ext cx="64317" cy="643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6989" y="3178175"/>
            <a:ext cx="211709" cy="1600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36234" y="3081908"/>
            <a:ext cx="458850" cy="22783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63413" y="5141412"/>
            <a:ext cx="64317" cy="643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41466" y="5084953"/>
            <a:ext cx="465455" cy="17132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170421" y="4993894"/>
            <a:ext cx="331152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10" dirty="0">
                <a:solidFill>
                  <a:srgbClr val="FF0000"/>
                </a:solidFill>
                <a:latin typeface="Calibri"/>
                <a:cs typeface="Calibri"/>
              </a:rPr>
              <a:t>sparse_categorical_crossentropy</a:t>
            </a:r>
            <a:endParaRPr sz="1950" dirty="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22925" y="5441315"/>
            <a:ext cx="43052" cy="4305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806821" y="5359400"/>
            <a:ext cx="2858135" cy="405765"/>
            <a:chOff x="5806821" y="5359400"/>
            <a:chExt cx="2858135" cy="40576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06821" y="5359400"/>
              <a:ext cx="155575" cy="1752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91631" y="5480050"/>
              <a:ext cx="114046" cy="53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62294" y="5451856"/>
              <a:ext cx="167766" cy="127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92520" y="5365750"/>
              <a:ext cx="112775" cy="609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07075" y="5434076"/>
              <a:ext cx="523239" cy="31302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69939" y="5599429"/>
              <a:ext cx="34289" cy="1653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99657" y="5359653"/>
              <a:ext cx="550671" cy="1808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66458" y="5400548"/>
              <a:ext cx="273615" cy="15036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6520" y="5568441"/>
              <a:ext cx="344424" cy="1786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0883" y="5599429"/>
              <a:ext cx="34163" cy="1653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01992" y="5359653"/>
              <a:ext cx="744092" cy="1808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18071" y="5568441"/>
              <a:ext cx="550290" cy="18091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14665" y="5359653"/>
              <a:ext cx="550163" cy="1774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35164" y="5565902"/>
              <a:ext cx="555370" cy="18345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11998" y="5711469"/>
              <a:ext cx="20193" cy="21843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471665" y="3634626"/>
            <a:ext cx="78866" cy="104111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B8D097E-F3D3-4739-9942-3A9989188528}"/>
              </a:ext>
            </a:extLst>
          </p:cNvPr>
          <p:cNvSpPr txBox="1"/>
          <p:nvPr/>
        </p:nvSpPr>
        <p:spPr>
          <a:xfrm>
            <a:off x="5379339" y="1248716"/>
            <a:ext cx="32608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일단은 비슷한 의미로 </a:t>
            </a:r>
            <a:r>
              <a:rPr lang="ko-KR" altLang="en-US" sz="1400" dirty="0" err="1"/>
              <a:t>이해하셈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사실 깊이 들어가면 방법</a:t>
            </a:r>
            <a:r>
              <a:rPr lang="en-US" altLang="ko-KR" sz="1400" dirty="0"/>
              <a:t>1</a:t>
            </a:r>
            <a:r>
              <a:rPr lang="ko-KR" altLang="en-US" sz="1400" dirty="0"/>
              <a:t>과 </a:t>
            </a:r>
            <a:r>
              <a:rPr lang="en-US" altLang="ko-KR" sz="1400" dirty="0"/>
              <a:t>2</a:t>
            </a:r>
            <a:r>
              <a:rPr lang="ko-KR" altLang="en-US" sz="1400" dirty="0"/>
              <a:t>를 써야할</a:t>
            </a:r>
            <a:endParaRPr lang="en-US" altLang="ko-KR" sz="1400" dirty="0"/>
          </a:p>
          <a:p>
            <a:r>
              <a:rPr lang="ko-KR" altLang="en-US" sz="1400" dirty="0"/>
              <a:t>상황이 각각 다름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2C92F3-BBD9-4002-B61E-EDD5DBF188D0}"/>
              </a:ext>
            </a:extLst>
          </p:cNvPr>
          <p:cNvSpPr txBox="1"/>
          <p:nvPr/>
        </p:nvSpPr>
        <p:spPr>
          <a:xfrm>
            <a:off x="6492620" y="307173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가변수화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4832" y="6538008"/>
            <a:ext cx="43205" cy="6929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9811" y="1251165"/>
            <a:ext cx="9892665" cy="5386705"/>
            <a:chOff x="-19811" y="1251165"/>
            <a:chExt cx="9892665" cy="53867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519671"/>
              <a:ext cx="995934" cy="1181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80" y="1406651"/>
              <a:ext cx="4387596" cy="51175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51165"/>
              <a:ext cx="387133" cy="4221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61846"/>
              <a:ext cx="367334" cy="4496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761" y="1323593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40" h="281940">
                  <a:moveTo>
                    <a:pt x="140970" y="0"/>
                  </a:moveTo>
                  <a:lnTo>
                    <a:pt x="96412" y="7187"/>
                  </a:lnTo>
                  <a:lnTo>
                    <a:pt x="57714" y="27200"/>
                  </a:lnTo>
                  <a:lnTo>
                    <a:pt x="27198" y="57716"/>
                  </a:lnTo>
                  <a:lnTo>
                    <a:pt x="7186" y="96414"/>
                  </a:lnTo>
                  <a:lnTo>
                    <a:pt x="0" y="140969"/>
                  </a:lnTo>
                  <a:lnTo>
                    <a:pt x="7186" y="185525"/>
                  </a:lnTo>
                  <a:lnTo>
                    <a:pt x="27198" y="224223"/>
                  </a:lnTo>
                  <a:lnTo>
                    <a:pt x="57714" y="254739"/>
                  </a:lnTo>
                  <a:lnTo>
                    <a:pt x="96412" y="274752"/>
                  </a:lnTo>
                  <a:lnTo>
                    <a:pt x="140970" y="281939"/>
                  </a:lnTo>
                  <a:lnTo>
                    <a:pt x="185525" y="274752"/>
                  </a:lnTo>
                  <a:lnTo>
                    <a:pt x="224223" y="254739"/>
                  </a:lnTo>
                  <a:lnTo>
                    <a:pt x="254739" y="224223"/>
                  </a:lnTo>
                  <a:lnTo>
                    <a:pt x="274752" y="185525"/>
                  </a:lnTo>
                  <a:lnTo>
                    <a:pt x="281940" y="140969"/>
                  </a:lnTo>
                  <a:lnTo>
                    <a:pt x="274752" y="96414"/>
                  </a:lnTo>
                  <a:lnTo>
                    <a:pt x="254739" y="57716"/>
                  </a:lnTo>
                  <a:lnTo>
                    <a:pt x="224223" y="27200"/>
                  </a:lnTo>
                  <a:lnTo>
                    <a:pt x="185525" y="7187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761" y="1323593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40" h="281940">
                  <a:moveTo>
                    <a:pt x="0" y="140969"/>
                  </a:moveTo>
                  <a:lnTo>
                    <a:pt x="7186" y="96414"/>
                  </a:lnTo>
                  <a:lnTo>
                    <a:pt x="27198" y="57716"/>
                  </a:lnTo>
                  <a:lnTo>
                    <a:pt x="57714" y="27200"/>
                  </a:lnTo>
                  <a:lnTo>
                    <a:pt x="96412" y="7187"/>
                  </a:lnTo>
                  <a:lnTo>
                    <a:pt x="140970" y="0"/>
                  </a:lnTo>
                  <a:lnTo>
                    <a:pt x="185525" y="7187"/>
                  </a:lnTo>
                  <a:lnTo>
                    <a:pt x="224223" y="27200"/>
                  </a:lnTo>
                  <a:lnTo>
                    <a:pt x="254739" y="57716"/>
                  </a:lnTo>
                  <a:lnTo>
                    <a:pt x="274752" y="96414"/>
                  </a:lnTo>
                  <a:lnTo>
                    <a:pt x="281940" y="140969"/>
                  </a:lnTo>
                  <a:lnTo>
                    <a:pt x="274752" y="185525"/>
                  </a:lnTo>
                  <a:lnTo>
                    <a:pt x="254739" y="224223"/>
                  </a:lnTo>
                  <a:lnTo>
                    <a:pt x="224223" y="254739"/>
                  </a:lnTo>
                  <a:lnTo>
                    <a:pt x="185525" y="274752"/>
                  </a:lnTo>
                  <a:lnTo>
                    <a:pt x="140970" y="281939"/>
                  </a:lnTo>
                  <a:lnTo>
                    <a:pt x="96412" y="274752"/>
                  </a:lnTo>
                  <a:lnTo>
                    <a:pt x="57714" y="254739"/>
                  </a:lnTo>
                  <a:lnTo>
                    <a:pt x="27198" y="224223"/>
                  </a:lnTo>
                  <a:lnTo>
                    <a:pt x="7186" y="185525"/>
                  </a:lnTo>
                  <a:lnTo>
                    <a:pt x="0" y="140969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8679" y="1406651"/>
              <a:ext cx="5193791" cy="511759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223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Regression</a:t>
            </a:r>
            <a:r>
              <a:rPr sz="2800" b="0" spc="-85" dirty="0">
                <a:latin typeface="Calibri Light"/>
                <a:cs typeface="Calibri Light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-</a:t>
            </a:r>
            <a:r>
              <a:rPr sz="2800" b="0" spc="-4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코드</a:t>
            </a:r>
            <a:r>
              <a:rPr sz="2800" spc="-15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구조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226" y="1341881"/>
            <a:ext cx="109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2B79AE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26279" y="1335011"/>
            <a:ext cx="422275" cy="460375"/>
            <a:chOff x="4526279" y="1335011"/>
            <a:chExt cx="422275" cy="46037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6279" y="1335011"/>
              <a:ext cx="422186" cy="4236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3043" y="1345666"/>
              <a:ext cx="384098" cy="44960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60569" y="1407414"/>
              <a:ext cx="281940" cy="283845"/>
            </a:xfrm>
            <a:custGeom>
              <a:avLst/>
              <a:gdLst/>
              <a:ahLst/>
              <a:cxnLst/>
              <a:rect l="l" t="t" r="r" b="b"/>
              <a:pathLst>
                <a:path w="281939" h="283844">
                  <a:moveTo>
                    <a:pt x="140969" y="0"/>
                  </a:moveTo>
                  <a:lnTo>
                    <a:pt x="96414" y="7229"/>
                  </a:lnTo>
                  <a:lnTo>
                    <a:pt x="57716" y="27358"/>
                  </a:lnTo>
                  <a:lnTo>
                    <a:pt x="27200" y="58046"/>
                  </a:lnTo>
                  <a:lnTo>
                    <a:pt x="7187" y="96950"/>
                  </a:lnTo>
                  <a:lnTo>
                    <a:pt x="0" y="141732"/>
                  </a:lnTo>
                  <a:lnTo>
                    <a:pt x="7187" y="186513"/>
                  </a:lnTo>
                  <a:lnTo>
                    <a:pt x="27200" y="225417"/>
                  </a:lnTo>
                  <a:lnTo>
                    <a:pt x="57716" y="256105"/>
                  </a:lnTo>
                  <a:lnTo>
                    <a:pt x="96414" y="276234"/>
                  </a:lnTo>
                  <a:lnTo>
                    <a:pt x="140969" y="283463"/>
                  </a:lnTo>
                  <a:lnTo>
                    <a:pt x="185525" y="276234"/>
                  </a:lnTo>
                  <a:lnTo>
                    <a:pt x="224223" y="256105"/>
                  </a:lnTo>
                  <a:lnTo>
                    <a:pt x="254739" y="225417"/>
                  </a:lnTo>
                  <a:lnTo>
                    <a:pt x="274752" y="186513"/>
                  </a:lnTo>
                  <a:lnTo>
                    <a:pt x="281939" y="141732"/>
                  </a:lnTo>
                  <a:lnTo>
                    <a:pt x="274752" y="96950"/>
                  </a:lnTo>
                  <a:lnTo>
                    <a:pt x="254739" y="58046"/>
                  </a:lnTo>
                  <a:lnTo>
                    <a:pt x="224223" y="27358"/>
                  </a:lnTo>
                  <a:lnTo>
                    <a:pt x="185525" y="7229"/>
                  </a:lnTo>
                  <a:lnTo>
                    <a:pt x="140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60569" y="1407414"/>
              <a:ext cx="281940" cy="283845"/>
            </a:xfrm>
            <a:custGeom>
              <a:avLst/>
              <a:gdLst/>
              <a:ahLst/>
              <a:cxnLst/>
              <a:rect l="l" t="t" r="r" b="b"/>
              <a:pathLst>
                <a:path w="281939" h="283844">
                  <a:moveTo>
                    <a:pt x="0" y="141732"/>
                  </a:moveTo>
                  <a:lnTo>
                    <a:pt x="7187" y="96950"/>
                  </a:lnTo>
                  <a:lnTo>
                    <a:pt x="27200" y="58046"/>
                  </a:lnTo>
                  <a:lnTo>
                    <a:pt x="57716" y="27358"/>
                  </a:lnTo>
                  <a:lnTo>
                    <a:pt x="96414" y="7229"/>
                  </a:lnTo>
                  <a:lnTo>
                    <a:pt x="140969" y="0"/>
                  </a:lnTo>
                  <a:lnTo>
                    <a:pt x="185525" y="7229"/>
                  </a:lnTo>
                  <a:lnTo>
                    <a:pt x="224223" y="27358"/>
                  </a:lnTo>
                  <a:lnTo>
                    <a:pt x="254739" y="58046"/>
                  </a:lnTo>
                  <a:lnTo>
                    <a:pt x="274752" y="96950"/>
                  </a:lnTo>
                  <a:lnTo>
                    <a:pt x="281939" y="141732"/>
                  </a:lnTo>
                  <a:lnTo>
                    <a:pt x="274752" y="186513"/>
                  </a:lnTo>
                  <a:lnTo>
                    <a:pt x="254739" y="225417"/>
                  </a:lnTo>
                  <a:lnTo>
                    <a:pt x="224223" y="256105"/>
                  </a:lnTo>
                  <a:lnTo>
                    <a:pt x="185525" y="276234"/>
                  </a:lnTo>
                  <a:lnTo>
                    <a:pt x="140969" y="283463"/>
                  </a:lnTo>
                  <a:lnTo>
                    <a:pt x="96414" y="276234"/>
                  </a:lnTo>
                  <a:lnTo>
                    <a:pt x="57716" y="256105"/>
                  </a:lnTo>
                  <a:lnTo>
                    <a:pt x="27200" y="225417"/>
                  </a:lnTo>
                  <a:lnTo>
                    <a:pt x="7187" y="186513"/>
                  </a:lnTo>
                  <a:lnTo>
                    <a:pt x="0" y="141732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45914" y="1426210"/>
            <a:ext cx="109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2B79AE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526279" y="1732749"/>
            <a:ext cx="422275" cy="460375"/>
            <a:chOff x="4526279" y="1732749"/>
            <a:chExt cx="422275" cy="46037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6279" y="1732749"/>
              <a:ext cx="422186" cy="4221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3043" y="1743430"/>
              <a:ext cx="384098" cy="44960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60569" y="1805177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39" h="281939">
                  <a:moveTo>
                    <a:pt x="140969" y="0"/>
                  </a:move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70"/>
                  </a:lnTo>
                  <a:lnTo>
                    <a:pt x="7187" y="185525"/>
                  </a:lnTo>
                  <a:lnTo>
                    <a:pt x="27200" y="224223"/>
                  </a:lnTo>
                  <a:lnTo>
                    <a:pt x="57716" y="254739"/>
                  </a:lnTo>
                  <a:lnTo>
                    <a:pt x="96414" y="274752"/>
                  </a:lnTo>
                  <a:lnTo>
                    <a:pt x="140969" y="281939"/>
                  </a:lnTo>
                  <a:lnTo>
                    <a:pt x="185525" y="274752"/>
                  </a:lnTo>
                  <a:lnTo>
                    <a:pt x="224223" y="254739"/>
                  </a:lnTo>
                  <a:lnTo>
                    <a:pt x="254739" y="224223"/>
                  </a:lnTo>
                  <a:lnTo>
                    <a:pt x="274752" y="185525"/>
                  </a:lnTo>
                  <a:lnTo>
                    <a:pt x="281939" y="140970"/>
                  </a:lnTo>
                  <a:lnTo>
                    <a:pt x="274752" y="96414"/>
                  </a:lnTo>
                  <a:lnTo>
                    <a:pt x="254739" y="57716"/>
                  </a:lnTo>
                  <a:lnTo>
                    <a:pt x="224223" y="27200"/>
                  </a:lnTo>
                  <a:lnTo>
                    <a:pt x="185525" y="7187"/>
                  </a:lnTo>
                  <a:lnTo>
                    <a:pt x="140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60569" y="1805177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39" h="281939">
                  <a:moveTo>
                    <a:pt x="0" y="140970"/>
                  </a:moveTo>
                  <a:lnTo>
                    <a:pt x="7187" y="96414"/>
                  </a:lnTo>
                  <a:lnTo>
                    <a:pt x="27200" y="57716"/>
                  </a:lnTo>
                  <a:lnTo>
                    <a:pt x="57716" y="27200"/>
                  </a:lnTo>
                  <a:lnTo>
                    <a:pt x="96414" y="7187"/>
                  </a:lnTo>
                  <a:lnTo>
                    <a:pt x="140969" y="0"/>
                  </a:lnTo>
                  <a:lnTo>
                    <a:pt x="185525" y="7187"/>
                  </a:lnTo>
                  <a:lnTo>
                    <a:pt x="224223" y="27200"/>
                  </a:lnTo>
                  <a:lnTo>
                    <a:pt x="254739" y="57716"/>
                  </a:lnTo>
                  <a:lnTo>
                    <a:pt x="274752" y="96414"/>
                  </a:lnTo>
                  <a:lnTo>
                    <a:pt x="281939" y="140970"/>
                  </a:lnTo>
                  <a:lnTo>
                    <a:pt x="274752" y="185525"/>
                  </a:lnTo>
                  <a:lnTo>
                    <a:pt x="254739" y="224223"/>
                  </a:lnTo>
                  <a:lnTo>
                    <a:pt x="224223" y="254739"/>
                  </a:lnTo>
                  <a:lnTo>
                    <a:pt x="185525" y="274752"/>
                  </a:lnTo>
                  <a:lnTo>
                    <a:pt x="140969" y="281939"/>
                  </a:lnTo>
                  <a:lnTo>
                    <a:pt x="96414" y="274752"/>
                  </a:lnTo>
                  <a:lnTo>
                    <a:pt x="57716" y="254739"/>
                  </a:lnTo>
                  <a:lnTo>
                    <a:pt x="27200" y="224223"/>
                  </a:lnTo>
                  <a:lnTo>
                    <a:pt x="7187" y="185525"/>
                  </a:lnTo>
                  <a:lnTo>
                    <a:pt x="0" y="140970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645914" y="1823466"/>
            <a:ext cx="109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2B79AE"/>
                </a:solidFill>
                <a:latin typeface="Calibri"/>
                <a:cs typeface="Calibri"/>
              </a:rPr>
              <a:t>3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26279" y="2545041"/>
            <a:ext cx="422275" cy="460375"/>
            <a:chOff x="4526279" y="2545041"/>
            <a:chExt cx="422275" cy="460375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6279" y="2545041"/>
              <a:ext cx="422186" cy="4221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43043" y="2555722"/>
              <a:ext cx="384098" cy="44960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60569" y="2617470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39" h="281939">
                  <a:moveTo>
                    <a:pt x="140969" y="0"/>
                  </a:move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69"/>
                  </a:lnTo>
                  <a:lnTo>
                    <a:pt x="7187" y="185525"/>
                  </a:lnTo>
                  <a:lnTo>
                    <a:pt x="27200" y="224223"/>
                  </a:lnTo>
                  <a:lnTo>
                    <a:pt x="57716" y="254739"/>
                  </a:lnTo>
                  <a:lnTo>
                    <a:pt x="96414" y="274752"/>
                  </a:lnTo>
                  <a:lnTo>
                    <a:pt x="140969" y="281939"/>
                  </a:lnTo>
                  <a:lnTo>
                    <a:pt x="185525" y="274752"/>
                  </a:lnTo>
                  <a:lnTo>
                    <a:pt x="224223" y="254739"/>
                  </a:lnTo>
                  <a:lnTo>
                    <a:pt x="254739" y="224223"/>
                  </a:lnTo>
                  <a:lnTo>
                    <a:pt x="274752" y="185525"/>
                  </a:lnTo>
                  <a:lnTo>
                    <a:pt x="281939" y="140969"/>
                  </a:lnTo>
                  <a:lnTo>
                    <a:pt x="274752" y="96414"/>
                  </a:lnTo>
                  <a:lnTo>
                    <a:pt x="254739" y="57716"/>
                  </a:lnTo>
                  <a:lnTo>
                    <a:pt x="224223" y="27200"/>
                  </a:lnTo>
                  <a:lnTo>
                    <a:pt x="185525" y="7187"/>
                  </a:lnTo>
                  <a:lnTo>
                    <a:pt x="140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60569" y="2617470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39" h="281939">
                  <a:moveTo>
                    <a:pt x="0" y="140969"/>
                  </a:moveTo>
                  <a:lnTo>
                    <a:pt x="7187" y="96414"/>
                  </a:lnTo>
                  <a:lnTo>
                    <a:pt x="27200" y="57716"/>
                  </a:lnTo>
                  <a:lnTo>
                    <a:pt x="57716" y="27200"/>
                  </a:lnTo>
                  <a:lnTo>
                    <a:pt x="96414" y="7187"/>
                  </a:lnTo>
                  <a:lnTo>
                    <a:pt x="140969" y="0"/>
                  </a:lnTo>
                  <a:lnTo>
                    <a:pt x="185525" y="7187"/>
                  </a:lnTo>
                  <a:lnTo>
                    <a:pt x="224223" y="27200"/>
                  </a:lnTo>
                  <a:lnTo>
                    <a:pt x="254739" y="57716"/>
                  </a:lnTo>
                  <a:lnTo>
                    <a:pt x="274752" y="96414"/>
                  </a:lnTo>
                  <a:lnTo>
                    <a:pt x="281939" y="140969"/>
                  </a:lnTo>
                  <a:lnTo>
                    <a:pt x="274752" y="185525"/>
                  </a:lnTo>
                  <a:lnTo>
                    <a:pt x="254739" y="224223"/>
                  </a:lnTo>
                  <a:lnTo>
                    <a:pt x="224223" y="254739"/>
                  </a:lnTo>
                  <a:lnTo>
                    <a:pt x="185525" y="274752"/>
                  </a:lnTo>
                  <a:lnTo>
                    <a:pt x="140969" y="281939"/>
                  </a:lnTo>
                  <a:lnTo>
                    <a:pt x="96414" y="274752"/>
                  </a:lnTo>
                  <a:lnTo>
                    <a:pt x="57716" y="254739"/>
                  </a:lnTo>
                  <a:lnTo>
                    <a:pt x="27200" y="224223"/>
                  </a:lnTo>
                  <a:lnTo>
                    <a:pt x="7187" y="185525"/>
                  </a:lnTo>
                  <a:lnTo>
                    <a:pt x="0" y="140969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645914" y="2636011"/>
            <a:ext cx="109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2B79AE"/>
                </a:solidFill>
                <a:latin typeface="Calibri"/>
                <a:cs typeface="Calibri"/>
              </a:rPr>
              <a:t>4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41623" y="1400047"/>
            <a:ext cx="79375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10" dirty="0">
                <a:solidFill>
                  <a:srgbClr val="C00000"/>
                </a:solidFill>
                <a:latin typeface="맑은 고딕"/>
                <a:cs typeface="맑은 고딕"/>
              </a:rPr>
              <a:t>모델설계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80754" y="1381455"/>
            <a:ext cx="601980" cy="6540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5"/>
              </a:spcBef>
            </a:pPr>
            <a:r>
              <a:rPr sz="1500" b="1" spc="5" dirty="0">
                <a:solidFill>
                  <a:srgbClr val="C00000"/>
                </a:solidFill>
                <a:latin typeface="맑은 고딕"/>
                <a:cs typeface="맑은 고딕"/>
              </a:rPr>
              <a:t>컴파일</a:t>
            </a:r>
            <a:endParaRPr sz="1500">
              <a:latin typeface="맑은 고딕"/>
              <a:cs typeface="맑은 고딕"/>
            </a:endParaRPr>
          </a:p>
          <a:p>
            <a:pPr marR="66675" algn="r">
              <a:lnSpc>
                <a:spcPct val="100000"/>
              </a:lnSpc>
              <a:spcBef>
                <a:spcPts val="1330"/>
              </a:spcBef>
            </a:pPr>
            <a:r>
              <a:rPr sz="1500" b="1" spc="10" dirty="0">
                <a:solidFill>
                  <a:srgbClr val="C00000"/>
                </a:solidFill>
                <a:latin typeface="맑은 고딕"/>
                <a:cs typeface="맑은 고딕"/>
              </a:rPr>
              <a:t>학습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849614" y="2609850"/>
            <a:ext cx="985519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10" dirty="0">
                <a:solidFill>
                  <a:srgbClr val="C00000"/>
                </a:solidFill>
                <a:latin typeface="맑은 고딕"/>
                <a:cs typeface="맑은 고딕"/>
              </a:rPr>
              <a:t>학습그래프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FE20F0-604A-4EED-97F0-5B26B4B5C347}"/>
              </a:ext>
            </a:extLst>
          </p:cNvPr>
          <p:cNvSpPr txBox="1"/>
          <p:nvPr/>
        </p:nvSpPr>
        <p:spPr>
          <a:xfrm>
            <a:off x="3584068" y="45025"/>
            <a:ext cx="51742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전처리</a:t>
            </a:r>
            <a:r>
              <a:rPr lang="ko-KR" altLang="en-US" sz="1200" dirty="0"/>
              <a:t> 방법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en-US" altLang="ko-KR" sz="1200" dirty="0" err="1"/>
              <a:t>X,y</a:t>
            </a:r>
            <a:r>
              <a:rPr lang="en-US" altLang="ko-KR" sz="1200" dirty="0"/>
              <a:t> </a:t>
            </a:r>
            <a:r>
              <a:rPr lang="ko-KR" altLang="en-US" sz="1200" dirty="0"/>
              <a:t>구분 </a:t>
            </a:r>
            <a:r>
              <a:rPr lang="en-US" altLang="ko-KR" sz="1200" dirty="0"/>
              <a:t>-&gt; </a:t>
            </a:r>
            <a:r>
              <a:rPr lang="ko-KR" altLang="en-US" sz="1200" dirty="0"/>
              <a:t>스케일링 </a:t>
            </a:r>
            <a:r>
              <a:rPr lang="en-US" altLang="ko-KR" sz="1200" dirty="0"/>
              <a:t>-&gt; train,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val</a:t>
            </a:r>
            <a:r>
              <a:rPr lang="ko-KR" altLang="en-US" sz="1200" dirty="0"/>
              <a:t> 나누기 </a:t>
            </a:r>
            <a:r>
              <a:rPr lang="en-US" altLang="ko-KR" sz="1200" dirty="0"/>
              <a:t>(</a:t>
            </a:r>
            <a:r>
              <a:rPr lang="ko-KR" altLang="en-US" sz="1200" dirty="0"/>
              <a:t>데이터가 </a:t>
            </a:r>
            <a:r>
              <a:rPr lang="ko-KR" altLang="en-US" sz="1200" dirty="0" err="1"/>
              <a:t>많을때는</a:t>
            </a:r>
            <a:r>
              <a:rPr lang="ko-KR" altLang="en-US" sz="1200" dirty="0"/>
              <a:t> 상관없다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데이터 적으면 학습이 제대로 안될 수 있다</a:t>
            </a:r>
            <a:r>
              <a:rPr lang="en-US" altLang="ko-KR" sz="1200" dirty="0"/>
              <a:t>.)</a:t>
            </a:r>
          </a:p>
          <a:p>
            <a:r>
              <a:rPr lang="en-US" altLang="ko-KR" sz="1200" dirty="0"/>
              <a:t>2. </a:t>
            </a:r>
            <a:r>
              <a:rPr lang="en-US" altLang="ko-KR" sz="1200" dirty="0" err="1"/>
              <a:t>X,y</a:t>
            </a:r>
            <a:r>
              <a:rPr lang="en-US" altLang="ko-KR" sz="1200" dirty="0"/>
              <a:t> </a:t>
            </a:r>
            <a:r>
              <a:rPr lang="ko-KR" altLang="en-US" sz="1200" dirty="0"/>
              <a:t>구분 </a:t>
            </a:r>
            <a:r>
              <a:rPr lang="en-US" altLang="ko-KR" sz="1200" dirty="0"/>
              <a:t>-&gt; train,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val</a:t>
            </a:r>
            <a:r>
              <a:rPr lang="ko-KR" altLang="en-US" sz="1200" dirty="0"/>
              <a:t> 나누기 </a:t>
            </a:r>
            <a:r>
              <a:rPr lang="en-US" altLang="ko-KR" sz="1200" dirty="0"/>
              <a:t>-&gt; train</a:t>
            </a:r>
            <a:r>
              <a:rPr lang="ko-KR" altLang="en-US" sz="1200" dirty="0"/>
              <a:t>을 기준으로 스케일링 후 </a:t>
            </a:r>
            <a:endParaRPr lang="en-US" altLang="ko-KR" sz="1200" dirty="0"/>
          </a:p>
          <a:p>
            <a:r>
              <a:rPr lang="en-US" altLang="ko-KR" sz="1200" dirty="0"/>
              <a:t>Val</a:t>
            </a:r>
            <a:r>
              <a:rPr lang="ko-KR" altLang="en-US" sz="1200" dirty="0"/>
              <a:t> 데이터는 적용만 </a:t>
            </a:r>
            <a:r>
              <a:rPr lang="en-US" altLang="ko-KR" sz="1200" dirty="0"/>
              <a:t>(</a:t>
            </a:r>
            <a:r>
              <a:rPr lang="ko-KR" altLang="en-US" sz="1200" dirty="0"/>
              <a:t>교과서적인 방법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학습을 위해 </a:t>
            </a:r>
            <a:r>
              <a:rPr lang="en-US" altLang="ko-KR" sz="1200" dirty="0"/>
              <a:t>train set</a:t>
            </a:r>
            <a:r>
              <a:rPr lang="ko-KR" altLang="en-US" sz="1200" dirty="0"/>
              <a:t>을 </a:t>
            </a:r>
            <a:r>
              <a:rPr lang="en-US" altLang="ko-KR" sz="1200" dirty="0"/>
              <a:t>0~1</a:t>
            </a:r>
            <a:r>
              <a:rPr lang="ko-KR" altLang="en-US" sz="1200" dirty="0"/>
              <a:t>로 맞추는 것이 스케일링의 목적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77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코</a:t>
            </a:r>
            <a:r>
              <a:rPr sz="2800" spc="315" dirty="0">
                <a:latin typeface="LG Smart UI Bold"/>
                <a:cs typeface="LG Smart UI Bold"/>
              </a:rPr>
              <a:t>딩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스타일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71017"/>
            <a:ext cx="1606550" cy="13150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spc="15" dirty="0">
                <a:latin typeface="맑은 고딕"/>
                <a:cs typeface="맑은 고딕"/>
              </a:rPr>
              <a:t>기존</a:t>
            </a:r>
            <a:endParaRPr sz="215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55"/>
              </a:spcBef>
              <a:buFont typeface="Wingdings"/>
              <a:buChar char=""/>
              <a:tabLst>
                <a:tab pos="443230" algn="l"/>
              </a:tabLst>
            </a:pPr>
            <a:r>
              <a:rPr sz="1700" spc="25" dirty="0">
                <a:latin typeface="맑은 고딕"/>
                <a:cs typeface="맑은 고딕"/>
              </a:rPr>
              <a:t>모델</a:t>
            </a:r>
            <a:r>
              <a:rPr sz="1700" spc="-195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선언</a:t>
            </a:r>
            <a:endParaRPr sz="17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443230" algn="l"/>
              </a:tabLst>
            </a:pPr>
            <a:r>
              <a:rPr sz="1700" spc="-5" dirty="0">
                <a:latin typeface="Calibri"/>
                <a:cs typeface="Calibri"/>
              </a:rPr>
              <a:t>Layer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정의</a:t>
            </a:r>
            <a:endParaRPr sz="17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700" spc="25" dirty="0">
                <a:latin typeface="맑은 고딕"/>
                <a:cs typeface="맑은 고딕"/>
              </a:rPr>
              <a:t>모델에</a:t>
            </a:r>
            <a:r>
              <a:rPr sz="1700" spc="-18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추가</a:t>
            </a:r>
            <a:endParaRPr sz="17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0579" y="1484375"/>
            <a:ext cx="0" cy="4362450"/>
          </a:xfrm>
          <a:custGeom>
            <a:avLst/>
            <a:gdLst/>
            <a:ahLst/>
            <a:cxnLst/>
            <a:rect l="l" t="t" r="r" b="b"/>
            <a:pathLst>
              <a:path h="4362450">
                <a:moveTo>
                  <a:pt x="0" y="0"/>
                </a:moveTo>
                <a:lnTo>
                  <a:pt x="0" y="4362323"/>
                </a:lnTo>
              </a:path>
            </a:pathLst>
          </a:custGeom>
          <a:ln w="635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7364" y="1542922"/>
            <a:ext cx="168275" cy="1597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8315" y="1503299"/>
            <a:ext cx="516889" cy="2485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78296" y="1497457"/>
            <a:ext cx="1054861" cy="25984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01725" y="1547113"/>
            <a:ext cx="27939" cy="1869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67680" y="1937646"/>
            <a:ext cx="57269" cy="572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43067" y="1869439"/>
            <a:ext cx="191770" cy="1565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81954" y="1850517"/>
            <a:ext cx="161671" cy="20180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5736463" y="1850517"/>
            <a:ext cx="1120775" cy="218440"/>
            <a:chOff x="5736463" y="1850517"/>
            <a:chExt cx="1120775" cy="218440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6463" y="1850517"/>
              <a:ext cx="1046988" cy="2066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1805" y="2013839"/>
              <a:ext cx="35178" cy="55118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67680" y="2228730"/>
            <a:ext cx="57269" cy="572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47640" y="2189607"/>
            <a:ext cx="453517" cy="17830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68847" y="2142363"/>
            <a:ext cx="411225" cy="20370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73546" y="2141601"/>
            <a:ext cx="834644" cy="2066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90740" y="2138172"/>
            <a:ext cx="828039" cy="21005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9377" y="2794004"/>
            <a:ext cx="3577311" cy="327262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851894" y="2997195"/>
            <a:ext cx="4406055" cy="131091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2110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모</a:t>
            </a:r>
            <a:r>
              <a:rPr sz="2800" spc="315" dirty="0">
                <a:latin typeface="LG Smart UI Bold"/>
                <a:cs typeface="LG Smart UI Bold"/>
              </a:rPr>
              <a:t>델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저장하기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905"/>
            <a:ext cx="5864860" cy="13290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모</a:t>
            </a:r>
            <a:r>
              <a:rPr sz="2400" b="1" dirty="0">
                <a:latin typeface="맑은 고딕"/>
                <a:cs typeface="맑은 고딕"/>
              </a:rPr>
              <a:t>델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저장하기</a:t>
            </a:r>
            <a:endParaRPr sz="24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5" dirty="0">
                <a:latin typeface="Calibri"/>
                <a:cs typeface="Calibri"/>
              </a:rPr>
              <a:t>model.save(‘</a:t>
            </a:r>
            <a:r>
              <a:rPr sz="1800" spc="-5" dirty="0">
                <a:latin typeface="맑은 고딕"/>
                <a:cs typeface="맑은 고딕"/>
              </a:rPr>
              <a:t>파일이름</a:t>
            </a:r>
            <a:r>
              <a:rPr sz="1800" spc="-5" dirty="0">
                <a:latin typeface="Calibri"/>
                <a:cs typeface="Calibri"/>
              </a:rPr>
              <a:t>.h5’)</a:t>
            </a:r>
            <a:endParaRPr sz="180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45795" algn="l"/>
              </a:tabLst>
            </a:pPr>
            <a:r>
              <a:rPr sz="1600" spc="-5" dirty="0">
                <a:latin typeface="맑은 고딕"/>
                <a:cs typeface="맑은 고딕"/>
              </a:rPr>
              <a:t>딥러닝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모델의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메소드로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s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20" dirty="0">
                <a:latin typeface="Calibri"/>
                <a:cs typeface="Calibri"/>
              </a:rPr>
              <a:t>v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맑은 고딕"/>
                <a:cs typeface="맑은 고딕"/>
              </a:rPr>
              <a:t>가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제공됩니다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45795" algn="l"/>
              </a:tabLst>
            </a:pPr>
            <a:r>
              <a:rPr sz="1600" spc="-5" dirty="0">
                <a:latin typeface="맑은 고딕"/>
                <a:cs typeface="맑은 고딕"/>
              </a:rPr>
              <a:t>파일이</a:t>
            </a:r>
            <a:r>
              <a:rPr sz="1600" spc="-10" dirty="0">
                <a:latin typeface="맑은 고딕"/>
                <a:cs typeface="맑은 고딕"/>
              </a:rPr>
              <a:t>름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spc="-5" dirty="0">
                <a:latin typeface="Calibri"/>
                <a:cs typeface="Calibri"/>
              </a:rPr>
              <a:t>5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파일이</a:t>
            </a:r>
            <a:r>
              <a:rPr sz="1600" spc="-18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저장됩니다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(h</a:t>
            </a:r>
            <a:r>
              <a:rPr sz="1400" dirty="0">
                <a:latin typeface="Calibri"/>
                <a:cs typeface="Calibri"/>
              </a:rPr>
              <a:t>5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파일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포맷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하둡파일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형식</a:t>
            </a:r>
            <a:r>
              <a:rPr sz="1400" dirty="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319" y="3449034"/>
            <a:ext cx="6604634" cy="10687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09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모델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로딩하기</a:t>
            </a:r>
            <a:endParaRPr sz="24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1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oad_mode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함수</a:t>
            </a:r>
            <a:r>
              <a:rPr sz="1800" dirty="0">
                <a:latin typeface="맑은 고딕"/>
                <a:cs typeface="맑은 고딕"/>
              </a:rPr>
              <a:t>는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별도</a:t>
            </a:r>
            <a:r>
              <a:rPr sz="1800" dirty="0">
                <a:latin typeface="맑은 고딕"/>
                <a:cs typeface="맑은 고딕"/>
              </a:rPr>
              <a:t>로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불러와</a:t>
            </a:r>
            <a:r>
              <a:rPr sz="1800" dirty="0">
                <a:latin typeface="맑은 고딕"/>
                <a:cs typeface="맑은 고딕"/>
              </a:rPr>
              <a:t>야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합니다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29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경로를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맞춰주고</a:t>
            </a:r>
            <a:r>
              <a:rPr sz="1800" spc="-2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5 </a:t>
            </a:r>
            <a:r>
              <a:rPr sz="1800" dirty="0">
                <a:latin typeface="맑은 고딕"/>
                <a:cs typeface="맑은 고딕"/>
              </a:rPr>
              <a:t>파일을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읽어오면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그대로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사용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가능합니</a:t>
            </a:r>
            <a:r>
              <a:rPr sz="1800" spc="-10" dirty="0">
                <a:latin typeface="맑은 고딕"/>
                <a:cs typeface="맑은 고딕"/>
              </a:rPr>
              <a:t>다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65059" y="2712402"/>
            <a:ext cx="3058160" cy="400050"/>
            <a:chOff x="1365059" y="2712402"/>
            <a:chExt cx="3058160" cy="4000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4648" y="2721863"/>
              <a:ext cx="3038855" cy="381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69822" y="2717164"/>
              <a:ext cx="3048635" cy="390525"/>
            </a:xfrm>
            <a:custGeom>
              <a:avLst/>
              <a:gdLst/>
              <a:ahLst/>
              <a:cxnLst/>
              <a:rect l="l" t="t" r="r" b="b"/>
              <a:pathLst>
                <a:path w="3048635" h="390525">
                  <a:moveTo>
                    <a:pt x="0" y="390525"/>
                  </a:moveTo>
                  <a:lnTo>
                    <a:pt x="3048380" y="390525"/>
                  </a:lnTo>
                  <a:lnTo>
                    <a:pt x="3048380" y="0"/>
                  </a:lnTo>
                  <a:lnTo>
                    <a:pt x="0" y="0"/>
                  </a:lnTo>
                  <a:lnTo>
                    <a:pt x="0" y="390525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36618" y="2821759"/>
            <a:ext cx="1285255" cy="19074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365059" y="4659947"/>
            <a:ext cx="4010660" cy="610870"/>
            <a:chOff x="1365059" y="4659947"/>
            <a:chExt cx="4010660" cy="61087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4648" y="4669535"/>
              <a:ext cx="3991355" cy="59131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69822" y="4664709"/>
              <a:ext cx="4001135" cy="601345"/>
            </a:xfrm>
            <a:custGeom>
              <a:avLst/>
              <a:gdLst/>
              <a:ahLst/>
              <a:cxnLst/>
              <a:rect l="l" t="t" r="r" b="b"/>
              <a:pathLst>
                <a:path w="4001135" h="601345">
                  <a:moveTo>
                    <a:pt x="0" y="600836"/>
                  </a:moveTo>
                  <a:lnTo>
                    <a:pt x="4000880" y="600836"/>
                  </a:lnTo>
                  <a:lnTo>
                    <a:pt x="4000880" y="0"/>
                  </a:lnTo>
                  <a:lnTo>
                    <a:pt x="0" y="0"/>
                  </a:lnTo>
                  <a:lnTo>
                    <a:pt x="0" y="600836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20631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35" dirty="0">
                <a:latin typeface="Calibri Light"/>
                <a:cs typeface="Calibri Light"/>
              </a:rPr>
              <a:t>[</a:t>
            </a:r>
            <a:r>
              <a:rPr sz="2800" spc="35" dirty="0">
                <a:latin typeface="LG Smart UI Bold"/>
                <a:cs typeface="LG Smart UI Bold"/>
              </a:rPr>
              <a:t>추가</a:t>
            </a:r>
            <a:r>
              <a:rPr sz="2800" b="0" spc="35" dirty="0">
                <a:latin typeface="Calibri Light"/>
                <a:cs typeface="Calibri Light"/>
              </a:rPr>
              <a:t>]Callback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55789"/>
            <a:ext cx="4342765" cy="101663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6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10" dirty="0">
                <a:latin typeface="Calibri"/>
                <a:cs typeface="Calibri"/>
              </a:rPr>
              <a:t>Early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Stopping</a:t>
            </a:r>
            <a:endParaRPr sz="2400">
              <a:latin typeface="Calibri"/>
              <a:cs typeface="Calibri"/>
            </a:endParaRPr>
          </a:p>
          <a:p>
            <a:pPr marL="442595" marR="5080" lvl="1" indent="-178435">
              <a:lnSpc>
                <a:spcPts val="1939"/>
              </a:lnSpc>
              <a:spcBef>
                <a:spcPts val="60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Calibri"/>
                <a:cs typeface="Calibri"/>
              </a:rPr>
              <a:t>mod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맑은 고딕"/>
                <a:cs typeface="맑은 고딕"/>
              </a:rPr>
              <a:t>의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성능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지표가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설정한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dirty="0">
                <a:latin typeface="맑은 고딕"/>
                <a:cs typeface="맑은 고딕"/>
              </a:rPr>
              <a:t>동안  개선되지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않을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때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조기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종료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319" y="3515079"/>
            <a:ext cx="7640955" cy="152844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4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Calibri"/>
                <a:cs typeface="Calibri"/>
              </a:rPr>
              <a:t>Model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Checkpoint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5" dirty="0">
                <a:latin typeface="Calibri"/>
                <a:cs typeface="Calibri"/>
              </a:rPr>
              <a:t>Epochs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마다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모델을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저장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가장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성능이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좋은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모델을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저장하도록</a:t>
            </a:r>
            <a:r>
              <a:rPr sz="1800" spc="-23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설정</a:t>
            </a:r>
            <a:r>
              <a:rPr sz="1800" spc="-22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가능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Wingdings"/>
              <a:buChar char=""/>
            </a:pPr>
            <a:endParaRPr sz="1700">
              <a:latin typeface="맑은 고딕"/>
              <a:cs typeface="맑은 고딕"/>
            </a:endParaRPr>
          </a:p>
          <a:p>
            <a:pPr marL="264160" indent="-252095">
              <a:lnSpc>
                <a:spcPct val="100000"/>
              </a:lnSpc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위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두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도구를</a:t>
            </a:r>
            <a:r>
              <a:rPr sz="2400" b="1" spc="-31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모델링에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포함시켜서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학습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수행</a:t>
            </a:r>
            <a:endParaRPr sz="2400">
              <a:latin typeface="맑은 고딕"/>
              <a:cs typeface="맑은 고딕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8484" y="1338072"/>
            <a:ext cx="2676143" cy="231038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298" y="6536580"/>
            <a:ext cx="96739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6252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Regression</a:t>
            </a:r>
            <a:r>
              <a:rPr sz="2800" b="0" spc="-80" dirty="0">
                <a:latin typeface="Calibri Light"/>
                <a:cs typeface="Calibri Light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&amp;</a:t>
            </a:r>
            <a:r>
              <a:rPr sz="2800" b="0" spc="-55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Classification</a:t>
            </a:r>
            <a:r>
              <a:rPr sz="2800" b="0" spc="-8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코드를</a:t>
            </a:r>
            <a:r>
              <a:rPr sz="2800" spc="-150" dirty="0">
                <a:latin typeface="LG Smart UI Bold"/>
                <a:cs typeface="LG Smart UI Bold"/>
              </a:rPr>
              <a:t> </a:t>
            </a:r>
            <a:r>
              <a:rPr sz="2800" spc="315" dirty="0">
                <a:latin typeface="LG Smart UI Bold"/>
                <a:cs typeface="LG Smart UI Bold"/>
              </a:rPr>
              <a:t>정리하면</a:t>
            </a:r>
            <a:endParaRPr sz="2800">
              <a:latin typeface="LG Smart UI Bold"/>
              <a:cs typeface="LG Smart UI Bold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0151" y="1940432"/>
          <a:ext cx="9039225" cy="321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1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5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09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b="1" dirty="0">
                          <a:latin typeface="맑은 고딕"/>
                          <a:cs typeface="맑은 고딕"/>
                        </a:rPr>
                        <a:t>구분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Regression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Classification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2-Class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Classification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Multi-Class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Hidden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88925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Layer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Activation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relu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relu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relu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90">
                <a:tc rowSpan="2"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Output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30543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layer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Activation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sigmoid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softmax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2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b="1" dirty="0">
                          <a:latin typeface="맑은 고딕"/>
                          <a:cs typeface="맑은 고딕"/>
                        </a:rPr>
                        <a:t>노드</a:t>
                      </a:r>
                      <a:r>
                        <a:rPr sz="1600" b="1" spc="-1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600" b="1" dirty="0">
                          <a:latin typeface="맑은 고딕"/>
                          <a:cs typeface="맑은 고딕"/>
                        </a:rPr>
                        <a:t>수</a:t>
                      </a:r>
                      <a:endParaRPr sz="1600">
                        <a:latin typeface="맑은 고딕"/>
                        <a:cs typeface="맑은 고딕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맑은 고딕"/>
                          <a:cs typeface="맑은 고딕"/>
                        </a:rPr>
                        <a:t>수</a:t>
                      </a:r>
                      <a:endParaRPr sz="1600">
                        <a:latin typeface="맑은 고딕"/>
                        <a:cs typeface="맑은 고딕"/>
                      </a:endParaRPr>
                    </a:p>
                  </a:txBody>
                  <a:tcPr marL="0" marR="0" marT="819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9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8275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Compile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optimizer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adam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adam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adam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7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loss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mse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binary_crossentropy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 marR="170815" indent="3149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categorical_crossentropy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sparse_categorical_crossentropy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23"/>
            <a:ext cx="2705862" cy="9166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75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01BCB6"/>
                </a:solidFill>
                <a:latin typeface="Arial"/>
                <a:cs typeface="Arial"/>
              </a:rPr>
              <a:t>7.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298" y="6538008"/>
            <a:ext cx="96739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886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50" dirty="0">
                <a:latin typeface="LG Smart UI Bold"/>
                <a:cs typeface="LG Smart UI Bold"/>
              </a:rPr>
              <a:t>실습</a:t>
            </a:r>
            <a:r>
              <a:rPr sz="2800" b="0" spc="150" dirty="0">
                <a:latin typeface="Calibri Light"/>
                <a:cs typeface="Calibri Light"/>
              </a:rPr>
              <a:t>#1</a:t>
            </a:r>
            <a:r>
              <a:rPr sz="2800" b="0" spc="-50" dirty="0">
                <a:latin typeface="Calibri Light"/>
                <a:cs typeface="Calibri Light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40" dirty="0">
                <a:latin typeface="Calibri Light"/>
                <a:cs typeface="Calibri Light"/>
              </a:rPr>
              <a:t> </a:t>
            </a:r>
            <a:r>
              <a:rPr sz="2800" spc="315" dirty="0">
                <a:latin typeface="LG Smart UI Bold"/>
                <a:cs typeface="LG Smart UI Bold"/>
              </a:rPr>
              <a:t>서울시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공유자전거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수요량</a:t>
            </a:r>
            <a:r>
              <a:rPr sz="2800" spc="-15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예측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34497"/>
            <a:ext cx="3649345" cy="3853815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945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95" dirty="0">
                <a:solidFill>
                  <a:srgbClr val="202020"/>
                </a:solidFill>
                <a:latin typeface="Gill Sans MT"/>
                <a:cs typeface="Gill Sans MT"/>
              </a:rPr>
              <a:t>Dateľime</a:t>
            </a:r>
            <a:r>
              <a:rPr sz="1400" spc="-80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30" dirty="0">
                <a:solidFill>
                  <a:srgbClr val="202020"/>
                </a:solidFill>
                <a:latin typeface="Gill Sans MT"/>
                <a:cs typeface="Gill Sans MT"/>
              </a:rPr>
              <a:t>:</a:t>
            </a:r>
            <a:r>
              <a:rPr sz="1400" spc="-4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65" dirty="0">
                <a:solidFill>
                  <a:srgbClr val="202020"/>
                </a:solidFill>
                <a:latin typeface="Gill Sans MT"/>
                <a:cs typeface="Gill Sans MT"/>
              </a:rPr>
              <a:t>yeaí-month-day</a:t>
            </a:r>
            <a:r>
              <a:rPr sz="1400" spc="-8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90" dirty="0">
                <a:solidFill>
                  <a:srgbClr val="202020"/>
                </a:solidFill>
                <a:latin typeface="Gill Sans MT"/>
                <a:cs typeface="Gill Sans MT"/>
              </a:rPr>
              <a:t>hh:mi:ss</a:t>
            </a:r>
            <a:endParaRPr sz="1400">
              <a:latin typeface="Gill Sans MT"/>
              <a:cs typeface="Gill Sans MT"/>
            </a:endParaRPr>
          </a:p>
          <a:p>
            <a:pPr marL="264160" indent="-25209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5" dirty="0">
                <a:solidFill>
                  <a:srgbClr val="202020"/>
                </a:solidFill>
                <a:latin typeface="Gill Sans MT"/>
                <a:cs typeface="Gill Sans MT"/>
              </a:rPr>
              <a:t>Co</a:t>
            </a:r>
            <a:r>
              <a:rPr sz="1400" spc="10" dirty="0">
                <a:solidFill>
                  <a:srgbClr val="202020"/>
                </a:solidFill>
                <a:latin typeface="Gill Sans MT"/>
                <a:cs typeface="Gill Sans MT"/>
              </a:rPr>
              <a:t>u</a:t>
            </a:r>
            <a:r>
              <a:rPr sz="1400" spc="75" dirty="0">
                <a:solidFill>
                  <a:srgbClr val="202020"/>
                </a:solidFill>
                <a:latin typeface="Gill Sans MT"/>
                <a:cs typeface="Gill Sans MT"/>
              </a:rPr>
              <a:t>n</a:t>
            </a:r>
            <a:r>
              <a:rPr sz="1400" spc="-10" dirty="0">
                <a:solidFill>
                  <a:srgbClr val="202020"/>
                </a:solidFill>
                <a:latin typeface="Gill Sans MT"/>
                <a:cs typeface="Gill Sans MT"/>
              </a:rPr>
              <a:t>t</a:t>
            </a:r>
            <a:r>
              <a:rPr sz="1400" spc="-4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30" dirty="0">
                <a:solidFill>
                  <a:srgbClr val="202020"/>
                </a:solidFill>
                <a:latin typeface="Gill Sans MT"/>
                <a:cs typeface="Gill Sans MT"/>
              </a:rPr>
              <a:t>:</a:t>
            </a:r>
            <a:r>
              <a:rPr sz="1400" spc="-50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02020"/>
                </a:solidFill>
                <a:latin typeface="맑은 고딕"/>
                <a:cs typeface="맑은 고딕"/>
              </a:rPr>
              <a:t>시간대별</a:t>
            </a:r>
            <a:r>
              <a:rPr sz="1400" spc="-160" dirty="0">
                <a:solidFill>
                  <a:srgbClr val="202020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202020"/>
                </a:solidFill>
                <a:latin typeface="맑은 고딕"/>
                <a:cs typeface="맑은 고딕"/>
              </a:rPr>
              <a:t>수요량</a:t>
            </a:r>
            <a:endParaRPr sz="1400">
              <a:latin typeface="맑은 고딕"/>
              <a:cs typeface="맑은 고딕"/>
            </a:endParaRPr>
          </a:p>
          <a:p>
            <a:pPr marL="264160" indent="-252095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130" dirty="0">
                <a:solidFill>
                  <a:srgbClr val="202020"/>
                </a:solidFill>
                <a:latin typeface="Gill Sans MT"/>
                <a:cs typeface="Gill Sans MT"/>
              </a:rPr>
              <a:t>ľempeíatuíe</a:t>
            </a:r>
            <a:r>
              <a:rPr sz="1400" spc="-9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30" dirty="0">
                <a:solidFill>
                  <a:srgbClr val="202020"/>
                </a:solidFill>
                <a:latin typeface="Gill Sans MT"/>
                <a:cs typeface="Gill Sans MT"/>
              </a:rPr>
              <a:t>:</a:t>
            </a:r>
            <a:r>
              <a:rPr sz="1400" spc="-6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10" dirty="0">
                <a:solidFill>
                  <a:srgbClr val="202020"/>
                </a:solidFill>
                <a:latin typeface="맑은 고딕"/>
                <a:cs typeface="맑은 고딕"/>
              </a:rPr>
              <a:t>온도</a:t>
            </a:r>
            <a:r>
              <a:rPr sz="1400" spc="10" dirty="0">
                <a:solidFill>
                  <a:srgbClr val="202020"/>
                </a:solidFill>
                <a:latin typeface="Gill Sans MT"/>
                <a:cs typeface="Gill Sans MT"/>
              </a:rPr>
              <a:t>(</a:t>
            </a:r>
            <a:r>
              <a:rPr sz="1400" spc="10" dirty="0">
                <a:solidFill>
                  <a:srgbClr val="202020"/>
                </a:solidFill>
                <a:latin typeface="맑은 고딕"/>
                <a:cs typeface="맑은 고딕"/>
              </a:rPr>
              <a:t>섭씨</a:t>
            </a:r>
            <a:r>
              <a:rPr sz="1400" spc="10" dirty="0">
                <a:solidFill>
                  <a:srgbClr val="202020"/>
                </a:solidFill>
                <a:latin typeface="Gill Sans MT"/>
                <a:cs typeface="Gill Sans MT"/>
              </a:rPr>
              <a:t>)</a:t>
            </a:r>
            <a:endParaRPr sz="1400">
              <a:latin typeface="Gill Sans MT"/>
              <a:cs typeface="Gill Sans MT"/>
            </a:endParaRPr>
          </a:p>
          <a:p>
            <a:pPr marL="264160" indent="-25209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45" dirty="0">
                <a:solidFill>
                  <a:srgbClr val="202020"/>
                </a:solidFill>
                <a:latin typeface="Gill Sans MT"/>
                <a:cs typeface="Gill Sans MT"/>
              </a:rPr>
              <a:t>Humidity</a:t>
            </a:r>
            <a:r>
              <a:rPr sz="1400" spc="-7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30" dirty="0">
                <a:solidFill>
                  <a:srgbClr val="202020"/>
                </a:solidFill>
                <a:latin typeface="Gill Sans MT"/>
                <a:cs typeface="Gill Sans MT"/>
              </a:rPr>
              <a:t>:</a:t>
            </a:r>
            <a:r>
              <a:rPr sz="1400" spc="-6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25" dirty="0">
                <a:solidFill>
                  <a:srgbClr val="202020"/>
                </a:solidFill>
                <a:latin typeface="맑은 고딕"/>
                <a:cs typeface="맑은 고딕"/>
              </a:rPr>
              <a:t>습도</a:t>
            </a:r>
            <a:r>
              <a:rPr sz="1400" spc="25" dirty="0">
                <a:solidFill>
                  <a:srgbClr val="202020"/>
                </a:solidFill>
                <a:latin typeface="Gill Sans MT"/>
                <a:cs typeface="Gill Sans MT"/>
              </a:rPr>
              <a:t>(%)</a:t>
            </a:r>
            <a:endParaRPr sz="1400">
              <a:latin typeface="Gill Sans MT"/>
              <a:cs typeface="Gill Sans MT"/>
            </a:endParaRPr>
          </a:p>
          <a:p>
            <a:pPr marL="264160" indent="-252095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45" dirty="0">
                <a:solidFill>
                  <a:srgbClr val="202020"/>
                </a:solidFill>
                <a:latin typeface="Gill Sans MT"/>
                <a:cs typeface="Gill Sans MT"/>
              </a:rPr>
              <a:t>WindSpeed</a:t>
            </a:r>
            <a:r>
              <a:rPr sz="1400" spc="-8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30" dirty="0">
                <a:solidFill>
                  <a:srgbClr val="202020"/>
                </a:solidFill>
                <a:latin typeface="Gill Sans MT"/>
                <a:cs typeface="Gill Sans MT"/>
              </a:rPr>
              <a:t>:</a:t>
            </a:r>
            <a:r>
              <a:rPr sz="1400" spc="-5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80" dirty="0">
                <a:solidFill>
                  <a:srgbClr val="202020"/>
                </a:solidFill>
                <a:latin typeface="맑은 고딕"/>
                <a:cs typeface="맑은 고딕"/>
              </a:rPr>
              <a:t>풍속</a:t>
            </a:r>
            <a:r>
              <a:rPr sz="1400" spc="80" dirty="0">
                <a:solidFill>
                  <a:srgbClr val="202020"/>
                </a:solidFill>
                <a:latin typeface="Gill Sans MT"/>
                <a:cs typeface="Gill Sans MT"/>
              </a:rPr>
              <a:t>(m/s)</a:t>
            </a:r>
            <a:endParaRPr sz="1400">
              <a:latin typeface="Gill Sans MT"/>
              <a:cs typeface="Gill Sans MT"/>
            </a:endParaRPr>
          </a:p>
          <a:p>
            <a:pPr marL="264160" indent="-252095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45" dirty="0">
                <a:solidFill>
                  <a:srgbClr val="202020"/>
                </a:solidFill>
                <a:latin typeface="Gill Sans MT"/>
                <a:cs typeface="Gill Sans MT"/>
              </a:rPr>
              <a:t>Visibility</a:t>
            </a:r>
            <a:r>
              <a:rPr sz="1400" spc="-5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30" dirty="0">
                <a:solidFill>
                  <a:srgbClr val="202020"/>
                </a:solidFill>
                <a:latin typeface="Gill Sans MT"/>
                <a:cs typeface="Gill Sans MT"/>
              </a:rPr>
              <a:t>:</a:t>
            </a:r>
            <a:r>
              <a:rPr sz="1400" spc="-5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10" dirty="0">
                <a:solidFill>
                  <a:srgbClr val="202020"/>
                </a:solidFill>
                <a:latin typeface="맑은 고딕"/>
                <a:cs typeface="맑은 고딕"/>
              </a:rPr>
              <a:t>가시거리</a:t>
            </a:r>
            <a:r>
              <a:rPr sz="1400" spc="10" dirty="0">
                <a:solidFill>
                  <a:srgbClr val="202020"/>
                </a:solidFill>
                <a:latin typeface="Gill Sans MT"/>
                <a:cs typeface="Gill Sans MT"/>
              </a:rPr>
              <a:t>(</a:t>
            </a:r>
            <a:r>
              <a:rPr sz="1400" spc="10" dirty="0">
                <a:solidFill>
                  <a:srgbClr val="202020"/>
                </a:solidFill>
                <a:latin typeface="맑은 고딕"/>
                <a:cs typeface="맑은 고딕"/>
              </a:rPr>
              <a:t>단위</a:t>
            </a:r>
            <a:r>
              <a:rPr sz="1400" spc="10" dirty="0">
                <a:solidFill>
                  <a:srgbClr val="202020"/>
                </a:solidFill>
                <a:latin typeface="Gill Sans MT"/>
                <a:cs typeface="Gill Sans MT"/>
              </a:rPr>
              <a:t>:</a:t>
            </a:r>
            <a:r>
              <a:rPr sz="1400" spc="-8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90" dirty="0">
                <a:solidFill>
                  <a:srgbClr val="202020"/>
                </a:solidFill>
                <a:latin typeface="Gill Sans MT"/>
                <a:cs typeface="Gill Sans MT"/>
              </a:rPr>
              <a:t>10m)</a:t>
            </a:r>
            <a:endParaRPr sz="1400">
              <a:latin typeface="Gill Sans MT"/>
              <a:cs typeface="Gill Sans MT"/>
            </a:endParaRPr>
          </a:p>
          <a:p>
            <a:pPr marL="264160" indent="-25209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180" dirty="0">
                <a:solidFill>
                  <a:srgbClr val="202020"/>
                </a:solidFill>
                <a:latin typeface="Gill Sans MT"/>
                <a:cs typeface="Gill Sans MT"/>
              </a:rPr>
              <a:t>S</a:t>
            </a:r>
            <a:r>
              <a:rPr sz="1400" spc="105" dirty="0">
                <a:solidFill>
                  <a:srgbClr val="202020"/>
                </a:solidFill>
                <a:latin typeface="Gill Sans MT"/>
                <a:cs typeface="Gill Sans MT"/>
              </a:rPr>
              <a:t>ola</a:t>
            </a:r>
            <a:r>
              <a:rPr sz="1400" spc="60" dirty="0">
                <a:solidFill>
                  <a:srgbClr val="202020"/>
                </a:solidFill>
                <a:latin typeface="Gill Sans MT"/>
                <a:cs typeface="Gill Sans MT"/>
              </a:rPr>
              <a:t>í</a:t>
            </a:r>
            <a:r>
              <a:rPr sz="1400" spc="-3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-65" dirty="0">
                <a:solidFill>
                  <a:srgbClr val="202020"/>
                </a:solidFill>
                <a:latin typeface="Gill Sans MT"/>
                <a:cs typeface="Gill Sans MT"/>
              </a:rPr>
              <a:t>-</a:t>
            </a:r>
            <a:r>
              <a:rPr sz="1400" spc="-50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02020"/>
                </a:solidFill>
                <a:latin typeface="맑은 고딕"/>
                <a:cs typeface="맑은 고딕"/>
              </a:rPr>
              <a:t>태양복사열</a:t>
            </a:r>
            <a:r>
              <a:rPr sz="1400" spc="-35" dirty="0">
                <a:solidFill>
                  <a:srgbClr val="202020"/>
                </a:solidFill>
                <a:latin typeface="Gill Sans MT"/>
                <a:cs typeface="Gill Sans MT"/>
              </a:rPr>
              <a:t>,</a:t>
            </a:r>
            <a:r>
              <a:rPr sz="1400" spc="-5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190" dirty="0">
                <a:solidFill>
                  <a:srgbClr val="202020"/>
                </a:solidFill>
                <a:latin typeface="Gill Sans MT"/>
                <a:cs typeface="Gill Sans MT"/>
              </a:rPr>
              <a:t>MJ/m2</a:t>
            </a:r>
            <a:endParaRPr sz="1400">
              <a:latin typeface="Gill Sans MT"/>
              <a:cs typeface="Gill Sans MT"/>
            </a:endParaRPr>
          </a:p>
          <a:p>
            <a:pPr marL="264160" indent="-252095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85" dirty="0">
                <a:solidFill>
                  <a:srgbClr val="202020"/>
                </a:solidFill>
                <a:latin typeface="Gill Sans MT"/>
                <a:cs typeface="Gill Sans MT"/>
              </a:rPr>
              <a:t>Rain</a:t>
            </a:r>
            <a:r>
              <a:rPr sz="1400" spc="55" dirty="0">
                <a:solidFill>
                  <a:srgbClr val="202020"/>
                </a:solidFill>
                <a:latin typeface="Gill Sans MT"/>
                <a:cs typeface="Gill Sans MT"/>
              </a:rPr>
              <a:t>f</a:t>
            </a:r>
            <a:r>
              <a:rPr sz="1400" spc="165" dirty="0">
                <a:solidFill>
                  <a:srgbClr val="202020"/>
                </a:solidFill>
                <a:latin typeface="Gill Sans MT"/>
                <a:cs typeface="Gill Sans MT"/>
              </a:rPr>
              <a:t>a</a:t>
            </a:r>
            <a:r>
              <a:rPr sz="1400" spc="20" dirty="0">
                <a:solidFill>
                  <a:srgbClr val="202020"/>
                </a:solidFill>
                <a:latin typeface="Gill Sans MT"/>
                <a:cs typeface="Gill Sans MT"/>
              </a:rPr>
              <a:t>l</a:t>
            </a:r>
            <a:r>
              <a:rPr sz="1400" spc="30" dirty="0">
                <a:solidFill>
                  <a:srgbClr val="202020"/>
                </a:solidFill>
                <a:latin typeface="Gill Sans MT"/>
                <a:cs typeface="Gill Sans MT"/>
              </a:rPr>
              <a:t>l</a:t>
            </a:r>
            <a:r>
              <a:rPr sz="1400" spc="-5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-65" dirty="0">
                <a:solidFill>
                  <a:srgbClr val="202020"/>
                </a:solidFill>
                <a:latin typeface="Gill Sans MT"/>
                <a:cs typeface="Gill Sans MT"/>
              </a:rPr>
              <a:t>-</a:t>
            </a:r>
            <a:r>
              <a:rPr sz="1400" spc="-4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150" dirty="0">
                <a:solidFill>
                  <a:srgbClr val="202020"/>
                </a:solidFill>
                <a:latin typeface="Gill Sans MT"/>
                <a:cs typeface="Gill Sans MT"/>
              </a:rPr>
              <a:t>mm</a:t>
            </a:r>
            <a:endParaRPr sz="1400">
              <a:latin typeface="Gill Sans MT"/>
              <a:cs typeface="Gill Sans MT"/>
            </a:endParaRPr>
          </a:p>
          <a:p>
            <a:pPr marL="264160" indent="-25209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180" dirty="0">
                <a:solidFill>
                  <a:srgbClr val="202020"/>
                </a:solidFill>
                <a:latin typeface="Gill Sans MT"/>
                <a:cs typeface="Gill Sans MT"/>
              </a:rPr>
              <a:t>S</a:t>
            </a:r>
            <a:r>
              <a:rPr sz="1400" spc="75" dirty="0">
                <a:solidFill>
                  <a:srgbClr val="202020"/>
                </a:solidFill>
                <a:latin typeface="Gill Sans MT"/>
                <a:cs typeface="Gill Sans MT"/>
              </a:rPr>
              <a:t>n</a:t>
            </a:r>
            <a:r>
              <a:rPr sz="1400" spc="25" dirty="0">
                <a:solidFill>
                  <a:srgbClr val="202020"/>
                </a:solidFill>
                <a:latin typeface="Gill Sans MT"/>
                <a:cs typeface="Gill Sans MT"/>
              </a:rPr>
              <a:t>o</a:t>
            </a:r>
            <a:r>
              <a:rPr sz="1400" spc="40" dirty="0">
                <a:solidFill>
                  <a:srgbClr val="202020"/>
                </a:solidFill>
                <a:latin typeface="Gill Sans MT"/>
                <a:cs typeface="Gill Sans MT"/>
              </a:rPr>
              <a:t>w</a:t>
            </a:r>
            <a:r>
              <a:rPr sz="1400" spc="110" dirty="0">
                <a:solidFill>
                  <a:srgbClr val="202020"/>
                </a:solidFill>
                <a:latin typeface="Gill Sans MT"/>
                <a:cs typeface="Gill Sans MT"/>
              </a:rPr>
              <a:t>f</a:t>
            </a:r>
            <a:r>
              <a:rPr sz="1400" spc="195" dirty="0">
                <a:solidFill>
                  <a:srgbClr val="202020"/>
                </a:solidFill>
                <a:latin typeface="Gill Sans MT"/>
                <a:cs typeface="Gill Sans MT"/>
              </a:rPr>
              <a:t>a</a:t>
            </a:r>
            <a:r>
              <a:rPr sz="1400" spc="20" dirty="0">
                <a:solidFill>
                  <a:srgbClr val="202020"/>
                </a:solidFill>
                <a:latin typeface="Gill Sans MT"/>
                <a:cs typeface="Gill Sans MT"/>
              </a:rPr>
              <a:t>l</a:t>
            </a:r>
            <a:r>
              <a:rPr sz="1400" spc="30" dirty="0">
                <a:solidFill>
                  <a:srgbClr val="202020"/>
                </a:solidFill>
                <a:latin typeface="Gill Sans MT"/>
                <a:cs typeface="Gill Sans MT"/>
              </a:rPr>
              <a:t>l</a:t>
            </a:r>
            <a:r>
              <a:rPr sz="1400" spc="-60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-65" dirty="0">
                <a:solidFill>
                  <a:srgbClr val="202020"/>
                </a:solidFill>
                <a:latin typeface="Gill Sans MT"/>
                <a:cs typeface="Gill Sans MT"/>
              </a:rPr>
              <a:t>-</a:t>
            </a:r>
            <a:r>
              <a:rPr sz="1400" spc="-3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130" dirty="0">
                <a:solidFill>
                  <a:srgbClr val="202020"/>
                </a:solidFill>
                <a:latin typeface="Gill Sans MT"/>
                <a:cs typeface="Gill Sans MT"/>
              </a:rPr>
              <a:t>cm</a:t>
            </a:r>
            <a:endParaRPr sz="1400">
              <a:latin typeface="Gill Sans MT"/>
              <a:cs typeface="Gill Sans MT"/>
            </a:endParaRPr>
          </a:p>
          <a:p>
            <a:pPr marL="264160" indent="-252095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180" dirty="0">
                <a:solidFill>
                  <a:srgbClr val="202020"/>
                </a:solidFill>
                <a:latin typeface="Gill Sans MT"/>
                <a:cs typeface="Gill Sans MT"/>
              </a:rPr>
              <a:t>S</a:t>
            </a:r>
            <a:r>
              <a:rPr sz="1400" spc="95" dirty="0">
                <a:solidFill>
                  <a:srgbClr val="202020"/>
                </a:solidFill>
                <a:latin typeface="Gill Sans MT"/>
                <a:cs typeface="Gill Sans MT"/>
              </a:rPr>
              <a:t>easo</a:t>
            </a:r>
            <a:r>
              <a:rPr sz="1400" spc="114" dirty="0">
                <a:solidFill>
                  <a:srgbClr val="202020"/>
                </a:solidFill>
                <a:latin typeface="Gill Sans MT"/>
                <a:cs typeface="Gill Sans MT"/>
              </a:rPr>
              <a:t>n</a:t>
            </a:r>
            <a:r>
              <a:rPr sz="1400" spc="185" dirty="0">
                <a:solidFill>
                  <a:srgbClr val="202020"/>
                </a:solidFill>
                <a:latin typeface="Gill Sans MT"/>
                <a:cs typeface="Gill Sans MT"/>
              </a:rPr>
              <a:t>s</a:t>
            </a:r>
            <a:r>
              <a:rPr sz="1400" spc="-4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-65" dirty="0">
                <a:solidFill>
                  <a:srgbClr val="202020"/>
                </a:solidFill>
                <a:latin typeface="Gill Sans MT"/>
                <a:cs typeface="Gill Sans MT"/>
              </a:rPr>
              <a:t>-</a:t>
            </a:r>
            <a:r>
              <a:rPr sz="1400" spc="-4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10" dirty="0">
                <a:solidFill>
                  <a:srgbClr val="202020"/>
                </a:solidFill>
                <a:latin typeface="Gill Sans MT"/>
                <a:cs typeface="Gill Sans MT"/>
              </a:rPr>
              <a:t>Winteí</a:t>
            </a:r>
            <a:r>
              <a:rPr sz="1400" spc="5" dirty="0">
                <a:solidFill>
                  <a:srgbClr val="202020"/>
                </a:solidFill>
                <a:latin typeface="Gill Sans MT"/>
                <a:cs typeface="Gill Sans MT"/>
              </a:rPr>
              <a:t>,</a:t>
            </a:r>
            <a:r>
              <a:rPr sz="1400" spc="-5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180" dirty="0">
                <a:solidFill>
                  <a:srgbClr val="202020"/>
                </a:solidFill>
                <a:latin typeface="Gill Sans MT"/>
                <a:cs typeface="Gill Sans MT"/>
              </a:rPr>
              <a:t>S</a:t>
            </a:r>
            <a:r>
              <a:rPr sz="1400" spc="175" dirty="0">
                <a:solidFill>
                  <a:srgbClr val="202020"/>
                </a:solidFill>
                <a:latin typeface="Gill Sans MT"/>
                <a:cs typeface="Gill Sans MT"/>
              </a:rPr>
              <a:t>p</a:t>
            </a:r>
            <a:r>
              <a:rPr sz="1400" spc="80" dirty="0">
                <a:solidFill>
                  <a:srgbClr val="202020"/>
                </a:solidFill>
                <a:latin typeface="Gill Sans MT"/>
                <a:cs typeface="Gill Sans MT"/>
              </a:rPr>
              <a:t>í</a:t>
            </a:r>
            <a:r>
              <a:rPr sz="1400" spc="20" dirty="0">
                <a:solidFill>
                  <a:srgbClr val="202020"/>
                </a:solidFill>
                <a:latin typeface="Gill Sans MT"/>
                <a:cs typeface="Gill Sans MT"/>
              </a:rPr>
              <a:t>i</a:t>
            </a:r>
            <a:r>
              <a:rPr sz="1400" spc="75" dirty="0">
                <a:solidFill>
                  <a:srgbClr val="202020"/>
                </a:solidFill>
                <a:latin typeface="Gill Sans MT"/>
                <a:cs typeface="Gill Sans MT"/>
              </a:rPr>
              <a:t>n</a:t>
            </a:r>
            <a:r>
              <a:rPr sz="1400" spc="80" dirty="0">
                <a:solidFill>
                  <a:srgbClr val="202020"/>
                </a:solidFill>
                <a:latin typeface="Gill Sans MT"/>
                <a:cs typeface="Gill Sans MT"/>
              </a:rPr>
              <a:t>g,</a:t>
            </a:r>
            <a:r>
              <a:rPr sz="1400" spc="-50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180" dirty="0">
                <a:solidFill>
                  <a:srgbClr val="202020"/>
                </a:solidFill>
                <a:latin typeface="Gill Sans MT"/>
                <a:cs typeface="Gill Sans MT"/>
              </a:rPr>
              <a:t>S</a:t>
            </a:r>
            <a:r>
              <a:rPr sz="1400" spc="75" dirty="0">
                <a:solidFill>
                  <a:srgbClr val="202020"/>
                </a:solidFill>
                <a:latin typeface="Gill Sans MT"/>
                <a:cs typeface="Gill Sans MT"/>
              </a:rPr>
              <a:t>u</a:t>
            </a:r>
            <a:r>
              <a:rPr sz="1400" spc="150" dirty="0">
                <a:solidFill>
                  <a:srgbClr val="202020"/>
                </a:solidFill>
                <a:latin typeface="Gill Sans MT"/>
                <a:cs typeface="Gill Sans MT"/>
              </a:rPr>
              <a:t>mm</a:t>
            </a:r>
            <a:r>
              <a:rPr sz="1400" spc="75" dirty="0">
                <a:solidFill>
                  <a:srgbClr val="202020"/>
                </a:solidFill>
                <a:latin typeface="Gill Sans MT"/>
                <a:cs typeface="Gill Sans MT"/>
              </a:rPr>
              <a:t>eí</a:t>
            </a:r>
            <a:r>
              <a:rPr sz="1400" spc="50" dirty="0">
                <a:solidFill>
                  <a:srgbClr val="202020"/>
                </a:solidFill>
                <a:latin typeface="Gill Sans MT"/>
                <a:cs typeface="Gill Sans MT"/>
              </a:rPr>
              <a:t>,</a:t>
            </a:r>
            <a:r>
              <a:rPr sz="1400" spc="-6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25" dirty="0">
                <a:solidFill>
                  <a:srgbClr val="202020"/>
                </a:solidFill>
                <a:latin typeface="Gill Sans MT"/>
                <a:cs typeface="Gill Sans MT"/>
              </a:rPr>
              <a:t>Aut</a:t>
            </a:r>
            <a:r>
              <a:rPr sz="1400" spc="30" dirty="0">
                <a:solidFill>
                  <a:srgbClr val="202020"/>
                </a:solidFill>
                <a:latin typeface="Gill Sans MT"/>
                <a:cs typeface="Gill Sans MT"/>
              </a:rPr>
              <a:t>u</a:t>
            </a:r>
            <a:r>
              <a:rPr sz="1400" spc="150" dirty="0">
                <a:solidFill>
                  <a:srgbClr val="202020"/>
                </a:solidFill>
                <a:latin typeface="Gill Sans MT"/>
                <a:cs typeface="Gill Sans MT"/>
              </a:rPr>
              <a:t>m</a:t>
            </a:r>
            <a:r>
              <a:rPr sz="1400" spc="75" dirty="0">
                <a:solidFill>
                  <a:srgbClr val="202020"/>
                </a:solidFill>
                <a:latin typeface="Gill Sans MT"/>
                <a:cs typeface="Gill Sans MT"/>
              </a:rPr>
              <a:t>n</a:t>
            </a:r>
            <a:endParaRPr sz="1400">
              <a:latin typeface="Gill Sans MT"/>
              <a:cs typeface="Gill Sans MT"/>
            </a:endParaRPr>
          </a:p>
          <a:p>
            <a:pPr marL="264160" indent="-252095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-30" dirty="0">
                <a:solidFill>
                  <a:srgbClr val="202020"/>
                </a:solidFill>
                <a:latin typeface="Gill Sans MT"/>
                <a:cs typeface="Gill Sans MT"/>
              </a:rPr>
              <a:t>H</a:t>
            </a:r>
            <a:r>
              <a:rPr sz="1400" spc="30" dirty="0">
                <a:solidFill>
                  <a:srgbClr val="202020"/>
                </a:solidFill>
                <a:latin typeface="Gill Sans MT"/>
                <a:cs typeface="Gill Sans MT"/>
              </a:rPr>
              <a:t>ol</a:t>
            </a:r>
            <a:r>
              <a:rPr sz="1400" spc="10" dirty="0">
                <a:solidFill>
                  <a:srgbClr val="202020"/>
                </a:solidFill>
                <a:latin typeface="Gill Sans MT"/>
                <a:cs typeface="Gill Sans MT"/>
              </a:rPr>
              <a:t>i</a:t>
            </a:r>
            <a:r>
              <a:rPr sz="1400" spc="120" dirty="0">
                <a:solidFill>
                  <a:srgbClr val="202020"/>
                </a:solidFill>
                <a:latin typeface="Gill Sans MT"/>
                <a:cs typeface="Gill Sans MT"/>
              </a:rPr>
              <a:t>da</a:t>
            </a:r>
            <a:r>
              <a:rPr sz="1400" spc="50" dirty="0">
                <a:solidFill>
                  <a:srgbClr val="202020"/>
                </a:solidFill>
                <a:latin typeface="Gill Sans MT"/>
                <a:cs typeface="Gill Sans MT"/>
              </a:rPr>
              <a:t>y</a:t>
            </a:r>
            <a:r>
              <a:rPr sz="1400" spc="-4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-65" dirty="0">
                <a:solidFill>
                  <a:srgbClr val="202020"/>
                </a:solidFill>
                <a:latin typeface="Gill Sans MT"/>
                <a:cs typeface="Gill Sans MT"/>
              </a:rPr>
              <a:t>-</a:t>
            </a:r>
            <a:r>
              <a:rPr sz="1400" spc="-4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-30" dirty="0">
                <a:solidFill>
                  <a:srgbClr val="202020"/>
                </a:solidFill>
                <a:latin typeface="Gill Sans MT"/>
                <a:cs typeface="Gill Sans MT"/>
              </a:rPr>
              <a:t>H</a:t>
            </a:r>
            <a:r>
              <a:rPr sz="1400" spc="30" dirty="0">
                <a:solidFill>
                  <a:srgbClr val="202020"/>
                </a:solidFill>
                <a:latin typeface="Gill Sans MT"/>
                <a:cs typeface="Gill Sans MT"/>
              </a:rPr>
              <a:t>ol</a:t>
            </a:r>
            <a:r>
              <a:rPr sz="1400" spc="10" dirty="0">
                <a:solidFill>
                  <a:srgbClr val="202020"/>
                </a:solidFill>
                <a:latin typeface="Gill Sans MT"/>
                <a:cs typeface="Gill Sans MT"/>
              </a:rPr>
              <a:t>i</a:t>
            </a:r>
            <a:r>
              <a:rPr sz="1400" spc="120" dirty="0">
                <a:solidFill>
                  <a:srgbClr val="202020"/>
                </a:solidFill>
                <a:latin typeface="Gill Sans MT"/>
                <a:cs typeface="Gill Sans MT"/>
              </a:rPr>
              <a:t>da</a:t>
            </a:r>
            <a:r>
              <a:rPr sz="1400" spc="50" dirty="0">
                <a:solidFill>
                  <a:srgbClr val="202020"/>
                </a:solidFill>
                <a:latin typeface="Gill Sans MT"/>
                <a:cs typeface="Gill Sans MT"/>
              </a:rPr>
              <a:t>y</a:t>
            </a:r>
            <a:r>
              <a:rPr sz="1400" spc="-50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185" dirty="0">
                <a:solidFill>
                  <a:srgbClr val="202020"/>
                </a:solidFill>
                <a:latin typeface="Gill Sans MT"/>
                <a:cs typeface="Gill Sans MT"/>
              </a:rPr>
              <a:t>/</a:t>
            </a:r>
            <a:r>
              <a:rPr sz="1400" spc="-40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-105" dirty="0">
                <a:solidFill>
                  <a:srgbClr val="202020"/>
                </a:solidFill>
                <a:latin typeface="Gill Sans MT"/>
                <a:cs typeface="Gill Sans MT"/>
              </a:rPr>
              <a:t>N</a:t>
            </a:r>
            <a:r>
              <a:rPr sz="1400" spc="25" dirty="0">
                <a:solidFill>
                  <a:srgbClr val="202020"/>
                </a:solidFill>
                <a:latin typeface="Gill Sans MT"/>
                <a:cs typeface="Gill Sans MT"/>
              </a:rPr>
              <a:t>o</a:t>
            </a:r>
            <a:r>
              <a:rPr sz="1400" spc="-4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45" dirty="0">
                <a:solidFill>
                  <a:srgbClr val="202020"/>
                </a:solidFill>
                <a:latin typeface="Gill Sans MT"/>
                <a:cs typeface="Gill Sans MT"/>
              </a:rPr>
              <a:t>hol</a:t>
            </a:r>
            <a:r>
              <a:rPr sz="1400" spc="15" dirty="0">
                <a:solidFill>
                  <a:srgbClr val="202020"/>
                </a:solidFill>
                <a:latin typeface="Gill Sans MT"/>
                <a:cs typeface="Gill Sans MT"/>
              </a:rPr>
              <a:t>i</a:t>
            </a:r>
            <a:r>
              <a:rPr sz="1400" spc="120" dirty="0">
                <a:solidFill>
                  <a:srgbClr val="202020"/>
                </a:solidFill>
                <a:latin typeface="Gill Sans MT"/>
                <a:cs typeface="Gill Sans MT"/>
              </a:rPr>
              <a:t>da</a:t>
            </a:r>
            <a:r>
              <a:rPr sz="1400" spc="50" dirty="0">
                <a:solidFill>
                  <a:srgbClr val="202020"/>
                </a:solidFill>
                <a:latin typeface="Gill Sans MT"/>
                <a:cs typeface="Gill Sans MT"/>
              </a:rPr>
              <a:t>y</a:t>
            </a:r>
            <a:endParaRPr sz="1400">
              <a:latin typeface="Gill Sans MT"/>
              <a:cs typeface="Gill Sans MT"/>
            </a:endParaRPr>
          </a:p>
          <a:p>
            <a:pPr marL="264160" indent="-252095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64160" algn="l"/>
                <a:tab pos="264795" algn="l"/>
              </a:tabLst>
            </a:pPr>
            <a:r>
              <a:rPr sz="1400" spc="90" dirty="0">
                <a:solidFill>
                  <a:srgbClr val="202020"/>
                </a:solidFill>
                <a:latin typeface="Gill Sans MT"/>
                <a:cs typeface="Gill Sans MT"/>
              </a:rPr>
              <a:t>F</a:t>
            </a:r>
            <a:r>
              <a:rPr sz="1400" spc="100" dirty="0">
                <a:solidFill>
                  <a:srgbClr val="202020"/>
                </a:solidFill>
                <a:latin typeface="Gill Sans MT"/>
                <a:cs typeface="Gill Sans MT"/>
              </a:rPr>
              <a:t>u</a:t>
            </a:r>
            <a:r>
              <a:rPr sz="1400" spc="75" dirty="0">
                <a:solidFill>
                  <a:srgbClr val="202020"/>
                </a:solidFill>
                <a:latin typeface="Gill Sans MT"/>
                <a:cs typeface="Gill Sans MT"/>
              </a:rPr>
              <a:t>n</a:t>
            </a:r>
            <a:r>
              <a:rPr sz="1400" spc="50" dirty="0">
                <a:solidFill>
                  <a:srgbClr val="202020"/>
                </a:solidFill>
                <a:latin typeface="Gill Sans MT"/>
                <a:cs typeface="Gill Sans MT"/>
              </a:rPr>
              <a:t>cD</a:t>
            </a:r>
            <a:r>
              <a:rPr sz="1400" spc="40" dirty="0">
                <a:solidFill>
                  <a:srgbClr val="202020"/>
                </a:solidFill>
                <a:latin typeface="Gill Sans MT"/>
                <a:cs typeface="Gill Sans MT"/>
              </a:rPr>
              <a:t>a</a:t>
            </a:r>
            <a:r>
              <a:rPr sz="1400" spc="50" dirty="0">
                <a:solidFill>
                  <a:srgbClr val="202020"/>
                </a:solidFill>
                <a:latin typeface="Gill Sans MT"/>
                <a:cs typeface="Gill Sans MT"/>
              </a:rPr>
              <a:t>y</a:t>
            </a:r>
            <a:r>
              <a:rPr sz="1400" spc="-5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-65" dirty="0">
                <a:solidFill>
                  <a:srgbClr val="202020"/>
                </a:solidFill>
                <a:latin typeface="Gill Sans MT"/>
                <a:cs typeface="Gill Sans MT"/>
              </a:rPr>
              <a:t>-</a:t>
            </a:r>
            <a:r>
              <a:rPr sz="1400" spc="-3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85" dirty="0">
                <a:solidFill>
                  <a:srgbClr val="202020"/>
                </a:solidFill>
                <a:latin typeface="Gill Sans MT"/>
                <a:cs typeface="Gill Sans MT"/>
              </a:rPr>
              <a:t>Yes</a:t>
            </a:r>
            <a:r>
              <a:rPr sz="1400" spc="-6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185" dirty="0">
                <a:solidFill>
                  <a:srgbClr val="202020"/>
                </a:solidFill>
                <a:latin typeface="Gill Sans MT"/>
                <a:cs typeface="Gill Sans MT"/>
              </a:rPr>
              <a:t>/</a:t>
            </a:r>
            <a:r>
              <a:rPr sz="1400" spc="-35" dirty="0">
                <a:solidFill>
                  <a:srgbClr val="202020"/>
                </a:solidFill>
                <a:latin typeface="Gill Sans MT"/>
                <a:cs typeface="Gill Sans MT"/>
              </a:rPr>
              <a:t> </a:t>
            </a:r>
            <a:r>
              <a:rPr sz="1400" spc="-105" dirty="0">
                <a:solidFill>
                  <a:srgbClr val="202020"/>
                </a:solidFill>
                <a:latin typeface="Gill Sans MT"/>
                <a:cs typeface="Gill Sans MT"/>
              </a:rPr>
              <a:t>N</a:t>
            </a:r>
            <a:r>
              <a:rPr sz="1400" spc="25" dirty="0">
                <a:solidFill>
                  <a:srgbClr val="202020"/>
                </a:solidFill>
                <a:latin typeface="Gill Sans MT"/>
                <a:cs typeface="Gill Sans MT"/>
              </a:rPr>
              <a:t>o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0388" y="1440180"/>
            <a:ext cx="4066032" cy="260756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37591" y="5275707"/>
            <a:ext cx="8830945" cy="1081405"/>
            <a:chOff x="537591" y="5275707"/>
            <a:chExt cx="8830945" cy="108140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116" y="5348965"/>
              <a:ext cx="8811768" cy="9984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2353" y="5280469"/>
              <a:ext cx="8821420" cy="1071880"/>
            </a:xfrm>
            <a:custGeom>
              <a:avLst/>
              <a:gdLst/>
              <a:ahLst/>
              <a:cxnLst/>
              <a:rect l="l" t="t" r="r" b="b"/>
              <a:pathLst>
                <a:path w="8821420" h="1071879">
                  <a:moveTo>
                    <a:pt x="0" y="1071753"/>
                  </a:moveTo>
                  <a:lnTo>
                    <a:pt x="8821293" y="1071753"/>
                  </a:lnTo>
                  <a:lnTo>
                    <a:pt x="8821293" y="0"/>
                  </a:lnTo>
                  <a:lnTo>
                    <a:pt x="0" y="0"/>
                  </a:lnTo>
                  <a:lnTo>
                    <a:pt x="0" y="1071753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2232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50" dirty="0">
                <a:latin typeface="LG Smart UI Bold"/>
                <a:cs typeface="LG Smart UI Bold"/>
              </a:rPr>
              <a:t>실습</a:t>
            </a:r>
            <a:r>
              <a:rPr sz="2800" b="0" spc="150" dirty="0">
                <a:latin typeface="Calibri Light"/>
                <a:cs typeface="Calibri Light"/>
              </a:rPr>
              <a:t>#2</a:t>
            </a:r>
            <a:r>
              <a:rPr sz="2800" b="0" spc="-80" dirty="0">
                <a:latin typeface="Calibri Light"/>
                <a:cs typeface="Calibri Light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MNIST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22654"/>
            <a:ext cx="8668385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25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spc="20" dirty="0">
                <a:latin typeface="맑은 고딕"/>
                <a:cs typeface="맑은 고딕"/>
              </a:rPr>
              <a:t>손</a:t>
            </a:r>
            <a:r>
              <a:rPr sz="2150" b="1" spc="-280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글</a:t>
            </a:r>
            <a:r>
              <a:rPr sz="2150" b="1" spc="20" dirty="0">
                <a:latin typeface="맑은 고딕"/>
                <a:cs typeface="맑은 고딕"/>
              </a:rPr>
              <a:t>씨</a:t>
            </a:r>
            <a:r>
              <a:rPr sz="2150" b="1" spc="-295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이미지</a:t>
            </a:r>
            <a:r>
              <a:rPr sz="2150" b="1" spc="20" dirty="0">
                <a:latin typeface="맑은 고딕"/>
                <a:cs typeface="맑은 고딕"/>
              </a:rPr>
              <a:t>를</a:t>
            </a:r>
            <a:r>
              <a:rPr sz="2150" b="1" spc="-315" dirty="0">
                <a:latin typeface="맑은 고딕"/>
                <a:cs typeface="맑은 고딕"/>
              </a:rPr>
              <a:t> </a:t>
            </a:r>
            <a:r>
              <a:rPr sz="2150" b="1" spc="10" dirty="0">
                <a:latin typeface="Calibri"/>
                <a:cs typeface="Calibri"/>
              </a:rPr>
              <a:t>2</a:t>
            </a:r>
            <a:r>
              <a:rPr sz="2150" b="1" spc="15" dirty="0">
                <a:latin typeface="맑은 고딕"/>
                <a:cs typeface="맑은 고딕"/>
              </a:rPr>
              <a:t>차</a:t>
            </a:r>
            <a:r>
              <a:rPr sz="2150" b="1" spc="20" dirty="0">
                <a:latin typeface="맑은 고딕"/>
                <a:cs typeface="맑은 고딕"/>
              </a:rPr>
              <a:t>원</a:t>
            </a:r>
            <a:r>
              <a:rPr sz="2150" b="1" spc="-295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데이</a:t>
            </a:r>
            <a:r>
              <a:rPr sz="2150" b="1" spc="10" dirty="0">
                <a:latin typeface="맑은 고딕"/>
                <a:cs typeface="맑은 고딕"/>
              </a:rPr>
              <a:t>터</a:t>
            </a:r>
            <a:r>
              <a:rPr sz="2150" b="1" spc="20" dirty="0">
                <a:latin typeface="맑은 고딕"/>
                <a:cs typeface="맑은 고딕"/>
              </a:rPr>
              <a:t>셋</a:t>
            </a:r>
            <a:r>
              <a:rPr sz="2150" b="1" dirty="0">
                <a:latin typeface="맑은 고딕"/>
                <a:cs typeface="맑은 고딕"/>
              </a:rPr>
              <a:t>으</a:t>
            </a:r>
            <a:r>
              <a:rPr sz="2150" b="1" spc="20" dirty="0">
                <a:latin typeface="맑은 고딕"/>
                <a:cs typeface="맑은 고딕"/>
              </a:rPr>
              <a:t>로</a:t>
            </a:r>
            <a:r>
              <a:rPr sz="2150" b="1" spc="-315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변환하</a:t>
            </a:r>
            <a:r>
              <a:rPr sz="2150" b="1" spc="20" dirty="0">
                <a:latin typeface="맑은 고딕"/>
                <a:cs typeface="맑은 고딕"/>
              </a:rPr>
              <a:t>여</a:t>
            </a:r>
            <a:r>
              <a:rPr sz="2150" b="1" spc="-315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다</a:t>
            </a:r>
            <a:r>
              <a:rPr sz="2150" b="1" spc="20" dirty="0">
                <a:latin typeface="맑은 고딕"/>
                <a:cs typeface="맑은 고딕"/>
              </a:rPr>
              <a:t>중</a:t>
            </a:r>
            <a:r>
              <a:rPr sz="2150" b="1" spc="-295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분</a:t>
            </a:r>
            <a:r>
              <a:rPr sz="2150" b="1" spc="20" dirty="0">
                <a:latin typeface="맑은 고딕"/>
                <a:cs typeface="맑은 고딕"/>
              </a:rPr>
              <a:t>류</a:t>
            </a:r>
            <a:r>
              <a:rPr sz="2150" b="1" spc="-295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모델링</a:t>
            </a:r>
            <a:r>
              <a:rPr sz="2150" b="1" spc="-295" dirty="0">
                <a:latin typeface="맑은 고딕"/>
                <a:cs typeface="맑은 고딕"/>
              </a:rPr>
              <a:t> </a:t>
            </a:r>
            <a:r>
              <a:rPr sz="2150" b="1" spc="15" dirty="0">
                <a:latin typeface="맑은 고딕"/>
                <a:cs typeface="맑은 고딕"/>
              </a:rPr>
              <a:t>수행</a:t>
            </a:r>
            <a:endParaRPr sz="2150">
              <a:latin typeface="맑은 고딕"/>
              <a:cs typeface="맑은 고딕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4164" y="1926578"/>
            <a:ext cx="4255944" cy="4255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9B2FB-5AB3-40C4-998A-59D1ED6CC789}"/>
              </a:ext>
            </a:extLst>
          </p:cNvPr>
          <p:cNvSpPr txBox="1"/>
          <p:nvPr/>
        </p:nvSpPr>
        <p:spPr>
          <a:xfrm>
            <a:off x="2844164" y="542876"/>
            <a:ext cx="5174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(60000, 28, 28, 1) </a:t>
            </a:r>
            <a:r>
              <a:rPr lang="ko-KR" altLang="en-US" sz="1200" dirty="0"/>
              <a:t>인 </a:t>
            </a:r>
            <a:r>
              <a:rPr lang="en-US" altLang="ko-KR" sz="1200" dirty="0"/>
              <a:t>3</a:t>
            </a:r>
            <a:r>
              <a:rPr lang="ko-KR" altLang="en-US" sz="1200" dirty="0"/>
              <a:t>차원 데이터들의 집합 </a:t>
            </a:r>
            <a:r>
              <a:rPr lang="en-US" altLang="ko-KR" sz="1200" dirty="0"/>
              <a:t>. </a:t>
            </a:r>
            <a:r>
              <a:rPr lang="ko-KR" altLang="en-US" sz="1200" dirty="0"/>
              <a:t>맨 처음 숫자는 데이터 건수를 </a:t>
            </a:r>
            <a:endParaRPr lang="en-US" altLang="ko-KR" sz="1200" dirty="0"/>
          </a:p>
          <a:p>
            <a:r>
              <a:rPr lang="ko-KR" altLang="en-US" sz="1200" dirty="0"/>
              <a:t>의미함</a:t>
            </a:r>
            <a:r>
              <a:rPr lang="en-US" altLang="ko-KR" sz="1200" dirty="0"/>
              <a:t>.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8008"/>
            <a:ext cx="98194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2232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50" dirty="0">
                <a:latin typeface="LG Smart UI Bold"/>
                <a:cs typeface="LG Smart UI Bold"/>
              </a:rPr>
              <a:t>실습</a:t>
            </a:r>
            <a:r>
              <a:rPr sz="2800" b="0" spc="150" dirty="0">
                <a:latin typeface="Calibri Light"/>
                <a:cs typeface="Calibri Light"/>
              </a:rPr>
              <a:t>#2</a:t>
            </a:r>
            <a:r>
              <a:rPr sz="2800" b="0" spc="-80" dirty="0">
                <a:latin typeface="Calibri Light"/>
                <a:cs typeface="Calibri Light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MNIST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4447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10" dirty="0">
                <a:latin typeface="Calibri"/>
                <a:cs typeface="Calibri"/>
              </a:rPr>
              <a:t>2</a:t>
            </a:r>
            <a:r>
              <a:rPr sz="2400" b="1" spc="-5" dirty="0">
                <a:latin typeface="맑은 고딕"/>
                <a:cs typeface="맑은 고딕"/>
              </a:rPr>
              <a:t>차</a:t>
            </a:r>
            <a:r>
              <a:rPr sz="2400" b="1" dirty="0">
                <a:latin typeface="맑은 고딕"/>
                <a:cs typeface="맑은 고딕"/>
              </a:rPr>
              <a:t>원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데이터</a:t>
            </a:r>
            <a:r>
              <a:rPr sz="2400" b="1" dirty="0">
                <a:latin typeface="맑은 고딕"/>
                <a:cs typeface="맑은 고딕"/>
              </a:rPr>
              <a:t>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1</a:t>
            </a:r>
            <a:r>
              <a:rPr sz="2400" b="1" spc="-5" dirty="0">
                <a:latin typeface="맑은 고딕"/>
                <a:cs typeface="맑은 고딕"/>
              </a:rPr>
              <a:t>차원으</a:t>
            </a:r>
            <a:r>
              <a:rPr sz="2400" b="1" dirty="0">
                <a:latin typeface="맑은 고딕"/>
                <a:cs typeface="맑은 고딕"/>
              </a:rPr>
              <a:t>로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변환</a:t>
            </a:r>
            <a:endParaRPr sz="2400"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1000" y="3878579"/>
            <a:ext cx="1135380" cy="1062990"/>
            <a:chOff x="381000" y="3878579"/>
            <a:chExt cx="1135380" cy="1062990"/>
          </a:xfrm>
        </p:grpSpPr>
        <p:sp>
          <p:nvSpPr>
            <p:cNvPr id="7" name="object 7"/>
            <p:cNvSpPr/>
            <p:nvPr/>
          </p:nvSpPr>
          <p:spPr>
            <a:xfrm>
              <a:off x="561225" y="3901223"/>
              <a:ext cx="403860" cy="253365"/>
            </a:xfrm>
            <a:custGeom>
              <a:avLst/>
              <a:gdLst/>
              <a:ahLst/>
              <a:cxnLst/>
              <a:rect l="l" t="t" r="r" b="b"/>
              <a:pathLst>
                <a:path w="403859" h="253364">
                  <a:moveTo>
                    <a:pt x="132981" y="124409"/>
                  </a:moveTo>
                  <a:lnTo>
                    <a:pt x="0" y="124409"/>
                  </a:lnTo>
                  <a:lnTo>
                    <a:pt x="0" y="253238"/>
                  </a:lnTo>
                  <a:lnTo>
                    <a:pt x="132981" y="253238"/>
                  </a:lnTo>
                  <a:lnTo>
                    <a:pt x="132981" y="124409"/>
                  </a:lnTo>
                  <a:close/>
                </a:path>
                <a:path w="403859" h="253364">
                  <a:moveTo>
                    <a:pt x="403352" y="0"/>
                  </a:moveTo>
                  <a:lnTo>
                    <a:pt x="265963" y="0"/>
                  </a:lnTo>
                  <a:lnTo>
                    <a:pt x="265963" y="124409"/>
                  </a:lnTo>
                  <a:lnTo>
                    <a:pt x="403352" y="124409"/>
                  </a:lnTo>
                  <a:lnTo>
                    <a:pt x="40335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1225" y="4025633"/>
              <a:ext cx="536575" cy="262255"/>
            </a:xfrm>
            <a:custGeom>
              <a:avLst/>
              <a:gdLst/>
              <a:ahLst/>
              <a:cxnLst/>
              <a:rect l="l" t="t" r="r" b="b"/>
              <a:pathLst>
                <a:path w="536575" h="262254">
                  <a:moveTo>
                    <a:pt x="536346" y="0"/>
                  </a:moveTo>
                  <a:lnTo>
                    <a:pt x="132981" y="0"/>
                  </a:lnTo>
                  <a:lnTo>
                    <a:pt x="132981" y="128828"/>
                  </a:lnTo>
                  <a:lnTo>
                    <a:pt x="0" y="128828"/>
                  </a:lnTo>
                  <a:lnTo>
                    <a:pt x="0" y="262064"/>
                  </a:lnTo>
                  <a:lnTo>
                    <a:pt x="132981" y="262064"/>
                  </a:lnTo>
                  <a:lnTo>
                    <a:pt x="132981" y="133235"/>
                  </a:lnTo>
                  <a:lnTo>
                    <a:pt x="536346" y="133235"/>
                  </a:lnTo>
                  <a:lnTo>
                    <a:pt x="536346" y="128828"/>
                  </a:lnTo>
                  <a:lnTo>
                    <a:pt x="536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4209" y="4154451"/>
              <a:ext cx="137795" cy="133350"/>
            </a:xfrm>
            <a:custGeom>
              <a:avLst/>
              <a:gdLst/>
              <a:ahLst/>
              <a:cxnLst/>
              <a:rect l="l" t="t" r="r" b="b"/>
              <a:pathLst>
                <a:path w="137794" h="133350">
                  <a:moveTo>
                    <a:pt x="137397" y="0"/>
                  </a:moveTo>
                  <a:lnTo>
                    <a:pt x="0" y="0"/>
                  </a:lnTo>
                  <a:lnTo>
                    <a:pt x="0" y="133235"/>
                  </a:lnTo>
                  <a:lnTo>
                    <a:pt x="137397" y="133235"/>
                  </a:lnTo>
                  <a:lnTo>
                    <a:pt x="137397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3152" y="4154461"/>
              <a:ext cx="137795" cy="257810"/>
            </a:xfrm>
            <a:custGeom>
              <a:avLst/>
              <a:gdLst/>
              <a:ahLst/>
              <a:cxnLst/>
              <a:rect l="l" t="t" r="r" b="b"/>
              <a:pathLst>
                <a:path w="137794" h="257810">
                  <a:moveTo>
                    <a:pt x="137401" y="0"/>
                  </a:moveTo>
                  <a:lnTo>
                    <a:pt x="0" y="0"/>
                  </a:lnTo>
                  <a:lnTo>
                    <a:pt x="0" y="128803"/>
                  </a:lnTo>
                  <a:lnTo>
                    <a:pt x="0" y="133235"/>
                  </a:lnTo>
                  <a:lnTo>
                    <a:pt x="0" y="257619"/>
                  </a:lnTo>
                  <a:lnTo>
                    <a:pt x="137401" y="257619"/>
                  </a:lnTo>
                  <a:lnTo>
                    <a:pt x="137401" y="133235"/>
                  </a:lnTo>
                  <a:lnTo>
                    <a:pt x="137401" y="128803"/>
                  </a:lnTo>
                  <a:lnTo>
                    <a:pt x="1374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7192" y="4412077"/>
              <a:ext cx="133350" cy="128905"/>
            </a:xfrm>
            <a:custGeom>
              <a:avLst/>
              <a:gdLst/>
              <a:ahLst/>
              <a:cxnLst/>
              <a:rect l="l" t="t" r="r" b="b"/>
              <a:pathLst>
                <a:path w="133350" h="128904">
                  <a:moveTo>
                    <a:pt x="0" y="128812"/>
                  </a:moveTo>
                  <a:lnTo>
                    <a:pt x="132982" y="128812"/>
                  </a:lnTo>
                  <a:lnTo>
                    <a:pt x="132982" y="0"/>
                  </a:lnTo>
                  <a:lnTo>
                    <a:pt x="0" y="0"/>
                  </a:lnTo>
                  <a:lnTo>
                    <a:pt x="0" y="128812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0175" y="4412077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0" y="133235"/>
                  </a:moveTo>
                  <a:lnTo>
                    <a:pt x="132982" y="133235"/>
                  </a:lnTo>
                  <a:lnTo>
                    <a:pt x="132982" y="0"/>
                  </a:lnTo>
                  <a:lnTo>
                    <a:pt x="0" y="0"/>
                  </a:lnTo>
                  <a:lnTo>
                    <a:pt x="0" y="1332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3158" y="4412077"/>
              <a:ext cx="137795" cy="133350"/>
            </a:xfrm>
            <a:custGeom>
              <a:avLst/>
              <a:gdLst/>
              <a:ahLst/>
              <a:cxnLst/>
              <a:rect l="l" t="t" r="r" b="b"/>
              <a:pathLst>
                <a:path w="137794" h="133350">
                  <a:moveTo>
                    <a:pt x="137397" y="0"/>
                  </a:moveTo>
                  <a:lnTo>
                    <a:pt x="0" y="0"/>
                  </a:lnTo>
                  <a:lnTo>
                    <a:pt x="0" y="133235"/>
                  </a:lnTo>
                  <a:lnTo>
                    <a:pt x="137397" y="133235"/>
                  </a:lnTo>
                  <a:lnTo>
                    <a:pt x="137397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4207" y="4540897"/>
              <a:ext cx="270510" cy="133350"/>
            </a:xfrm>
            <a:custGeom>
              <a:avLst/>
              <a:gdLst/>
              <a:ahLst/>
              <a:cxnLst/>
              <a:rect l="l" t="t" r="r" b="b"/>
              <a:pathLst>
                <a:path w="270509" h="133350">
                  <a:moveTo>
                    <a:pt x="270370" y="0"/>
                  </a:moveTo>
                  <a:lnTo>
                    <a:pt x="0" y="0"/>
                  </a:lnTo>
                  <a:lnTo>
                    <a:pt x="0" y="128816"/>
                  </a:lnTo>
                  <a:lnTo>
                    <a:pt x="137388" y="128816"/>
                  </a:lnTo>
                  <a:lnTo>
                    <a:pt x="137388" y="133235"/>
                  </a:lnTo>
                  <a:lnTo>
                    <a:pt x="270370" y="133235"/>
                  </a:lnTo>
                  <a:lnTo>
                    <a:pt x="270370" y="128816"/>
                  </a:lnTo>
                  <a:lnTo>
                    <a:pt x="2703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1226" y="4669703"/>
              <a:ext cx="133350" cy="128905"/>
            </a:xfrm>
            <a:custGeom>
              <a:avLst/>
              <a:gdLst/>
              <a:ahLst/>
              <a:cxnLst/>
              <a:rect l="l" t="t" r="r" b="b"/>
              <a:pathLst>
                <a:path w="133350" h="128904">
                  <a:moveTo>
                    <a:pt x="0" y="128815"/>
                  </a:moveTo>
                  <a:lnTo>
                    <a:pt x="132982" y="128815"/>
                  </a:lnTo>
                  <a:lnTo>
                    <a:pt x="132982" y="0"/>
                  </a:lnTo>
                  <a:lnTo>
                    <a:pt x="0" y="0"/>
                  </a:lnTo>
                  <a:lnTo>
                    <a:pt x="0" y="128815"/>
                  </a:lnTo>
                  <a:close/>
                </a:path>
              </a:pathLst>
            </a:custGeom>
            <a:solidFill>
              <a:srgbClr val="39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4209" y="4669703"/>
              <a:ext cx="137795" cy="128905"/>
            </a:xfrm>
            <a:custGeom>
              <a:avLst/>
              <a:gdLst/>
              <a:ahLst/>
              <a:cxnLst/>
              <a:rect l="l" t="t" r="r" b="b"/>
              <a:pathLst>
                <a:path w="137794" h="128904">
                  <a:moveTo>
                    <a:pt x="0" y="128815"/>
                  </a:moveTo>
                  <a:lnTo>
                    <a:pt x="137397" y="128815"/>
                  </a:lnTo>
                  <a:lnTo>
                    <a:pt x="137397" y="0"/>
                  </a:lnTo>
                  <a:lnTo>
                    <a:pt x="0" y="0"/>
                  </a:lnTo>
                  <a:lnTo>
                    <a:pt x="0" y="128815"/>
                  </a:lnTo>
                  <a:close/>
                </a:path>
              </a:pathLst>
            </a:custGeom>
            <a:solidFill>
              <a:srgbClr val="75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1226" y="4798519"/>
              <a:ext cx="669925" cy="133985"/>
            </a:xfrm>
            <a:custGeom>
              <a:avLst/>
              <a:gdLst/>
              <a:ahLst/>
              <a:cxnLst/>
              <a:rect l="l" t="t" r="r" b="b"/>
              <a:pathLst>
                <a:path w="669925" h="133985">
                  <a:moveTo>
                    <a:pt x="669328" y="0"/>
                  </a:moveTo>
                  <a:lnTo>
                    <a:pt x="0" y="0"/>
                  </a:lnTo>
                  <a:lnTo>
                    <a:pt x="0" y="133419"/>
                  </a:lnTo>
                  <a:lnTo>
                    <a:pt x="669328" y="133419"/>
                  </a:lnTo>
                  <a:lnTo>
                    <a:pt x="669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3433" y="3903445"/>
              <a:ext cx="0" cy="1026160"/>
            </a:xfrm>
            <a:custGeom>
              <a:avLst/>
              <a:gdLst/>
              <a:ahLst/>
              <a:cxnLst/>
              <a:rect l="l" t="t" r="r" b="b"/>
              <a:pathLst>
                <a:path h="1026160">
                  <a:moveTo>
                    <a:pt x="0" y="0"/>
                  </a:moveTo>
                  <a:lnTo>
                    <a:pt x="0" y="1026098"/>
                  </a:lnTo>
                </a:path>
              </a:pathLst>
            </a:custGeom>
            <a:ln w="4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1226" y="3901214"/>
              <a:ext cx="4445" cy="1031240"/>
            </a:xfrm>
            <a:custGeom>
              <a:avLst/>
              <a:gdLst/>
              <a:ahLst/>
              <a:cxnLst/>
              <a:rect l="l" t="t" r="r" b="b"/>
              <a:pathLst>
                <a:path w="4445" h="1031239">
                  <a:moveTo>
                    <a:pt x="4414" y="0"/>
                  </a:moveTo>
                  <a:lnTo>
                    <a:pt x="0" y="0"/>
                  </a:lnTo>
                  <a:lnTo>
                    <a:pt x="0" y="1030724"/>
                  </a:lnTo>
                  <a:lnTo>
                    <a:pt x="4414" y="1030724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6416" y="3903445"/>
              <a:ext cx="0" cy="1026160"/>
            </a:xfrm>
            <a:custGeom>
              <a:avLst/>
              <a:gdLst/>
              <a:ahLst/>
              <a:cxnLst/>
              <a:rect l="l" t="t" r="r" b="b"/>
              <a:pathLst>
                <a:path h="1026160">
                  <a:moveTo>
                    <a:pt x="0" y="0"/>
                  </a:moveTo>
                  <a:lnTo>
                    <a:pt x="0" y="1026098"/>
                  </a:lnTo>
                </a:path>
              </a:pathLst>
            </a:custGeom>
            <a:ln w="4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4209" y="3901214"/>
              <a:ext cx="4445" cy="1031240"/>
            </a:xfrm>
            <a:custGeom>
              <a:avLst/>
              <a:gdLst/>
              <a:ahLst/>
              <a:cxnLst/>
              <a:rect l="l" t="t" r="r" b="b"/>
              <a:pathLst>
                <a:path w="4445" h="1031239">
                  <a:moveTo>
                    <a:pt x="4414" y="0"/>
                  </a:moveTo>
                  <a:lnTo>
                    <a:pt x="0" y="0"/>
                  </a:lnTo>
                  <a:lnTo>
                    <a:pt x="0" y="1030724"/>
                  </a:lnTo>
                  <a:lnTo>
                    <a:pt x="4414" y="1030724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399" y="3903445"/>
              <a:ext cx="0" cy="1026160"/>
            </a:xfrm>
            <a:custGeom>
              <a:avLst/>
              <a:gdLst/>
              <a:ahLst/>
              <a:cxnLst/>
              <a:rect l="l" t="t" r="r" b="b"/>
              <a:pathLst>
                <a:path h="1026160">
                  <a:moveTo>
                    <a:pt x="0" y="0"/>
                  </a:moveTo>
                  <a:lnTo>
                    <a:pt x="0" y="1026098"/>
                  </a:lnTo>
                </a:path>
              </a:pathLst>
            </a:custGeom>
            <a:ln w="4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7192" y="3901214"/>
              <a:ext cx="4445" cy="1031240"/>
            </a:xfrm>
            <a:custGeom>
              <a:avLst/>
              <a:gdLst/>
              <a:ahLst/>
              <a:cxnLst/>
              <a:rect l="l" t="t" r="r" b="b"/>
              <a:pathLst>
                <a:path w="4444" h="1031239">
                  <a:moveTo>
                    <a:pt x="4414" y="0"/>
                  </a:moveTo>
                  <a:lnTo>
                    <a:pt x="0" y="0"/>
                  </a:lnTo>
                  <a:lnTo>
                    <a:pt x="0" y="1030724"/>
                  </a:lnTo>
                  <a:lnTo>
                    <a:pt x="4414" y="1030724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2382" y="3903445"/>
              <a:ext cx="0" cy="1026160"/>
            </a:xfrm>
            <a:custGeom>
              <a:avLst/>
              <a:gdLst/>
              <a:ahLst/>
              <a:cxnLst/>
              <a:rect l="l" t="t" r="r" b="b"/>
              <a:pathLst>
                <a:path h="1026160">
                  <a:moveTo>
                    <a:pt x="0" y="0"/>
                  </a:moveTo>
                  <a:lnTo>
                    <a:pt x="0" y="1026098"/>
                  </a:lnTo>
                </a:path>
              </a:pathLst>
            </a:custGeom>
            <a:ln w="4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0175" y="3901214"/>
              <a:ext cx="4445" cy="1031240"/>
            </a:xfrm>
            <a:custGeom>
              <a:avLst/>
              <a:gdLst/>
              <a:ahLst/>
              <a:cxnLst/>
              <a:rect l="l" t="t" r="r" b="b"/>
              <a:pathLst>
                <a:path w="4444" h="1031239">
                  <a:moveTo>
                    <a:pt x="4414" y="0"/>
                  </a:moveTo>
                  <a:lnTo>
                    <a:pt x="0" y="0"/>
                  </a:lnTo>
                  <a:lnTo>
                    <a:pt x="0" y="1030724"/>
                  </a:lnTo>
                  <a:lnTo>
                    <a:pt x="4414" y="1030724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5365" y="3903445"/>
              <a:ext cx="0" cy="1026160"/>
            </a:xfrm>
            <a:custGeom>
              <a:avLst/>
              <a:gdLst/>
              <a:ahLst/>
              <a:cxnLst/>
              <a:rect l="l" t="t" r="r" b="b"/>
              <a:pathLst>
                <a:path h="1026160">
                  <a:moveTo>
                    <a:pt x="0" y="0"/>
                  </a:moveTo>
                  <a:lnTo>
                    <a:pt x="0" y="1026098"/>
                  </a:lnTo>
                </a:path>
              </a:pathLst>
            </a:custGeom>
            <a:ln w="4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93158" y="3901214"/>
              <a:ext cx="4445" cy="1031240"/>
            </a:xfrm>
            <a:custGeom>
              <a:avLst/>
              <a:gdLst/>
              <a:ahLst/>
              <a:cxnLst/>
              <a:rect l="l" t="t" r="r" b="b"/>
              <a:pathLst>
                <a:path w="4444" h="1031239">
                  <a:moveTo>
                    <a:pt x="4414" y="0"/>
                  </a:moveTo>
                  <a:lnTo>
                    <a:pt x="0" y="0"/>
                  </a:lnTo>
                  <a:lnTo>
                    <a:pt x="0" y="1030724"/>
                  </a:lnTo>
                  <a:lnTo>
                    <a:pt x="4414" y="1030724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8347" y="3903445"/>
              <a:ext cx="0" cy="1026160"/>
            </a:xfrm>
            <a:custGeom>
              <a:avLst/>
              <a:gdLst/>
              <a:ahLst/>
              <a:cxnLst/>
              <a:rect l="l" t="t" r="r" b="b"/>
              <a:pathLst>
                <a:path h="1026160">
                  <a:moveTo>
                    <a:pt x="0" y="0"/>
                  </a:moveTo>
                  <a:lnTo>
                    <a:pt x="0" y="1026098"/>
                  </a:lnTo>
                </a:path>
              </a:pathLst>
            </a:custGeom>
            <a:ln w="4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26140" y="3901214"/>
              <a:ext cx="4445" cy="1031240"/>
            </a:xfrm>
            <a:custGeom>
              <a:avLst/>
              <a:gdLst/>
              <a:ahLst/>
              <a:cxnLst/>
              <a:rect l="l" t="t" r="r" b="b"/>
              <a:pathLst>
                <a:path w="4444" h="1031239">
                  <a:moveTo>
                    <a:pt x="4414" y="0"/>
                  </a:moveTo>
                  <a:lnTo>
                    <a:pt x="0" y="0"/>
                  </a:lnTo>
                  <a:lnTo>
                    <a:pt x="0" y="1030724"/>
                  </a:lnTo>
                  <a:lnTo>
                    <a:pt x="4414" y="1030724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0451" y="3899022"/>
              <a:ext cx="0" cy="1030605"/>
            </a:xfrm>
            <a:custGeom>
              <a:avLst/>
              <a:gdLst/>
              <a:ahLst/>
              <a:cxnLst/>
              <a:rect l="l" t="t" r="r" b="b"/>
              <a:pathLst>
                <a:path h="1030604">
                  <a:moveTo>
                    <a:pt x="0" y="0"/>
                  </a:moveTo>
                  <a:lnTo>
                    <a:pt x="0" y="1030521"/>
                  </a:lnTo>
                </a:path>
              </a:pathLst>
            </a:custGeom>
            <a:ln w="4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8243" y="3896792"/>
              <a:ext cx="4445" cy="1035685"/>
            </a:xfrm>
            <a:custGeom>
              <a:avLst/>
              <a:gdLst/>
              <a:ahLst/>
              <a:cxnLst/>
              <a:rect l="l" t="t" r="r" b="b"/>
              <a:pathLst>
                <a:path w="4445" h="1035685">
                  <a:moveTo>
                    <a:pt x="4414" y="0"/>
                  </a:moveTo>
                  <a:lnTo>
                    <a:pt x="0" y="0"/>
                  </a:lnTo>
                  <a:lnTo>
                    <a:pt x="0" y="1035147"/>
                  </a:lnTo>
                  <a:lnTo>
                    <a:pt x="4414" y="1035147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61367" y="3903445"/>
              <a:ext cx="0" cy="1026160"/>
            </a:xfrm>
            <a:custGeom>
              <a:avLst/>
              <a:gdLst/>
              <a:ahLst/>
              <a:cxnLst/>
              <a:rect l="l" t="t" r="r" b="b"/>
              <a:pathLst>
                <a:path h="1026160">
                  <a:moveTo>
                    <a:pt x="0" y="0"/>
                  </a:moveTo>
                  <a:lnTo>
                    <a:pt x="0" y="1026098"/>
                  </a:lnTo>
                </a:path>
              </a:pathLst>
            </a:custGeom>
            <a:ln w="4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59086" y="3901214"/>
              <a:ext cx="4445" cy="1031240"/>
            </a:xfrm>
            <a:custGeom>
              <a:avLst/>
              <a:gdLst/>
              <a:ahLst/>
              <a:cxnLst/>
              <a:rect l="l" t="t" r="r" b="b"/>
              <a:pathLst>
                <a:path w="4444" h="1031239">
                  <a:moveTo>
                    <a:pt x="4414" y="0"/>
                  </a:moveTo>
                  <a:lnTo>
                    <a:pt x="0" y="0"/>
                  </a:lnTo>
                  <a:lnTo>
                    <a:pt x="0" y="1030724"/>
                  </a:lnTo>
                  <a:lnTo>
                    <a:pt x="4414" y="1030724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94313" y="3903445"/>
              <a:ext cx="0" cy="1026160"/>
            </a:xfrm>
            <a:custGeom>
              <a:avLst/>
              <a:gdLst/>
              <a:ahLst/>
              <a:cxnLst/>
              <a:rect l="l" t="t" r="r" b="b"/>
              <a:pathLst>
                <a:path h="1026160">
                  <a:moveTo>
                    <a:pt x="0" y="0"/>
                  </a:moveTo>
                  <a:lnTo>
                    <a:pt x="0" y="1026098"/>
                  </a:lnTo>
                </a:path>
              </a:pathLst>
            </a:custGeom>
            <a:ln w="4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92106" y="3901214"/>
              <a:ext cx="4445" cy="1031240"/>
            </a:xfrm>
            <a:custGeom>
              <a:avLst/>
              <a:gdLst/>
              <a:ahLst/>
              <a:cxnLst/>
              <a:rect l="l" t="t" r="r" b="b"/>
              <a:pathLst>
                <a:path w="4444" h="1031239">
                  <a:moveTo>
                    <a:pt x="4414" y="0"/>
                  </a:moveTo>
                  <a:lnTo>
                    <a:pt x="0" y="0"/>
                  </a:lnTo>
                  <a:lnTo>
                    <a:pt x="0" y="1030724"/>
                  </a:lnTo>
                  <a:lnTo>
                    <a:pt x="4414" y="1030724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4865" y="3899022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>
                  <a:moveTo>
                    <a:pt x="0" y="0"/>
                  </a:moveTo>
                  <a:lnTo>
                    <a:pt x="1059448" y="0"/>
                  </a:lnTo>
                </a:path>
              </a:pathLst>
            </a:custGeom>
            <a:ln w="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2658" y="3896811"/>
              <a:ext cx="1064260" cy="4445"/>
            </a:xfrm>
            <a:custGeom>
              <a:avLst/>
              <a:gdLst/>
              <a:ahLst/>
              <a:cxnLst/>
              <a:rect l="l" t="t" r="r" b="b"/>
              <a:pathLst>
                <a:path w="1064260" h="4445">
                  <a:moveTo>
                    <a:pt x="1063862" y="0"/>
                  </a:moveTo>
                  <a:lnTo>
                    <a:pt x="0" y="0"/>
                  </a:lnTo>
                  <a:lnTo>
                    <a:pt x="0" y="4422"/>
                  </a:lnTo>
                  <a:lnTo>
                    <a:pt x="1063862" y="4422"/>
                  </a:lnTo>
                  <a:lnTo>
                    <a:pt x="1063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865" y="4027872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>
                  <a:moveTo>
                    <a:pt x="0" y="0"/>
                  </a:moveTo>
                  <a:lnTo>
                    <a:pt x="1059448" y="0"/>
                  </a:lnTo>
                </a:path>
              </a:pathLst>
            </a:custGeom>
            <a:ln w="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2658" y="4025661"/>
              <a:ext cx="1064260" cy="4445"/>
            </a:xfrm>
            <a:custGeom>
              <a:avLst/>
              <a:gdLst/>
              <a:ahLst/>
              <a:cxnLst/>
              <a:rect l="l" t="t" r="r" b="b"/>
              <a:pathLst>
                <a:path w="1064260" h="4445">
                  <a:moveTo>
                    <a:pt x="1063862" y="0"/>
                  </a:moveTo>
                  <a:lnTo>
                    <a:pt x="0" y="0"/>
                  </a:lnTo>
                  <a:lnTo>
                    <a:pt x="0" y="4422"/>
                  </a:lnTo>
                  <a:lnTo>
                    <a:pt x="1063862" y="4422"/>
                  </a:lnTo>
                  <a:lnTo>
                    <a:pt x="1063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4865" y="4156648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>
                  <a:moveTo>
                    <a:pt x="0" y="0"/>
                  </a:moveTo>
                  <a:lnTo>
                    <a:pt x="1059448" y="0"/>
                  </a:lnTo>
                </a:path>
              </a:pathLst>
            </a:custGeom>
            <a:ln w="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2658" y="4154437"/>
              <a:ext cx="1064260" cy="4445"/>
            </a:xfrm>
            <a:custGeom>
              <a:avLst/>
              <a:gdLst/>
              <a:ahLst/>
              <a:cxnLst/>
              <a:rect l="l" t="t" r="r" b="b"/>
              <a:pathLst>
                <a:path w="1064260" h="4445">
                  <a:moveTo>
                    <a:pt x="1063862" y="0"/>
                  </a:moveTo>
                  <a:lnTo>
                    <a:pt x="0" y="0"/>
                  </a:lnTo>
                  <a:lnTo>
                    <a:pt x="0" y="4422"/>
                  </a:lnTo>
                  <a:lnTo>
                    <a:pt x="1063862" y="4422"/>
                  </a:lnTo>
                  <a:lnTo>
                    <a:pt x="1063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4865" y="4285476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>
                  <a:moveTo>
                    <a:pt x="0" y="0"/>
                  </a:moveTo>
                  <a:lnTo>
                    <a:pt x="1059448" y="0"/>
                  </a:lnTo>
                </a:path>
              </a:pathLst>
            </a:custGeom>
            <a:ln w="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2658" y="4283264"/>
              <a:ext cx="1064260" cy="4445"/>
            </a:xfrm>
            <a:custGeom>
              <a:avLst/>
              <a:gdLst/>
              <a:ahLst/>
              <a:cxnLst/>
              <a:rect l="l" t="t" r="r" b="b"/>
              <a:pathLst>
                <a:path w="1064260" h="4445">
                  <a:moveTo>
                    <a:pt x="1063862" y="0"/>
                  </a:moveTo>
                  <a:lnTo>
                    <a:pt x="0" y="0"/>
                  </a:lnTo>
                  <a:lnTo>
                    <a:pt x="0" y="4422"/>
                  </a:lnTo>
                  <a:lnTo>
                    <a:pt x="1063862" y="4422"/>
                  </a:lnTo>
                  <a:lnTo>
                    <a:pt x="1063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4865" y="4414289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>
                  <a:moveTo>
                    <a:pt x="0" y="0"/>
                  </a:moveTo>
                  <a:lnTo>
                    <a:pt x="1059448" y="0"/>
                  </a:lnTo>
                </a:path>
              </a:pathLst>
            </a:custGeom>
            <a:ln w="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2658" y="4412077"/>
              <a:ext cx="1064260" cy="4445"/>
            </a:xfrm>
            <a:custGeom>
              <a:avLst/>
              <a:gdLst/>
              <a:ahLst/>
              <a:cxnLst/>
              <a:rect l="l" t="t" r="r" b="b"/>
              <a:pathLst>
                <a:path w="1064260" h="4445">
                  <a:moveTo>
                    <a:pt x="1063862" y="0"/>
                  </a:moveTo>
                  <a:lnTo>
                    <a:pt x="0" y="0"/>
                  </a:lnTo>
                  <a:lnTo>
                    <a:pt x="0" y="4422"/>
                  </a:lnTo>
                  <a:lnTo>
                    <a:pt x="1063862" y="4422"/>
                  </a:lnTo>
                  <a:lnTo>
                    <a:pt x="1063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4865" y="4543102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>
                  <a:moveTo>
                    <a:pt x="0" y="0"/>
                  </a:moveTo>
                  <a:lnTo>
                    <a:pt x="1059448" y="0"/>
                  </a:lnTo>
                </a:path>
              </a:pathLst>
            </a:custGeom>
            <a:ln w="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2658" y="4540890"/>
              <a:ext cx="1064260" cy="4445"/>
            </a:xfrm>
            <a:custGeom>
              <a:avLst/>
              <a:gdLst/>
              <a:ahLst/>
              <a:cxnLst/>
              <a:rect l="l" t="t" r="r" b="b"/>
              <a:pathLst>
                <a:path w="1064260" h="4445">
                  <a:moveTo>
                    <a:pt x="1063862" y="0"/>
                  </a:moveTo>
                  <a:lnTo>
                    <a:pt x="0" y="0"/>
                  </a:lnTo>
                  <a:lnTo>
                    <a:pt x="0" y="4422"/>
                  </a:lnTo>
                  <a:lnTo>
                    <a:pt x="1063862" y="4422"/>
                  </a:lnTo>
                  <a:lnTo>
                    <a:pt x="1063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34865" y="4671915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>
                  <a:moveTo>
                    <a:pt x="0" y="0"/>
                  </a:moveTo>
                  <a:lnTo>
                    <a:pt x="1059448" y="0"/>
                  </a:lnTo>
                </a:path>
              </a:pathLst>
            </a:custGeom>
            <a:ln w="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2658" y="4669703"/>
              <a:ext cx="1064260" cy="4445"/>
            </a:xfrm>
            <a:custGeom>
              <a:avLst/>
              <a:gdLst/>
              <a:ahLst/>
              <a:cxnLst/>
              <a:rect l="l" t="t" r="r" b="b"/>
              <a:pathLst>
                <a:path w="1064260" h="4445">
                  <a:moveTo>
                    <a:pt x="1063862" y="0"/>
                  </a:moveTo>
                  <a:lnTo>
                    <a:pt x="0" y="0"/>
                  </a:lnTo>
                  <a:lnTo>
                    <a:pt x="0" y="4422"/>
                  </a:lnTo>
                  <a:lnTo>
                    <a:pt x="1063862" y="4422"/>
                  </a:lnTo>
                  <a:lnTo>
                    <a:pt x="1063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34865" y="4800727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>
                  <a:moveTo>
                    <a:pt x="0" y="0"/>
                  </a:moveTo>
                  <a:lnTo>
                    <a:pt x="1059448" y="0"/>
                  </a:lnTo>
                </a:path>
              </a:pathLst>
            </a:custGeom>
            <a:ln w="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2658" y="4798516"/>
              <a:ext cx="1064260" cy="4445"/>
            </a:xfrm>
            <a:custGeom>
              <a:avLst/>
              <a:gdLst/>
              <a:ahLst/>
              <a:cxnLst/>
              <a:rect l="l" t="t" r="r" b="b"/>
              <a:pathLst>
                <a:path w="1064260" h="4445">
                  <a:moveTo>
                    <a:pt x="1063862" y="0"/>
                  </a:moveTo>
                  <a:lnTo>
                    <a:pt x="0" y="0"/>
                  </a:lnTo>
                  <a:lnTo>
                    <a:pt x="0" y="4422"/>
                  </a:lnTo>
                  <a:lnTo>
                    <a:pt x="1063862" y="4422"/>
                  </a:lnTo>
                  <a:lnTo>
                    <a:pt x="1063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4865" y="4929543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>
                  <a:moveTo>
                    <a:pt x="0" y="0"/>
                  </a:moveTo>
                  <a:lnTo>
                    <a:pt x="1059448" y="0"/>
                  </a:lnTo>
                </a:path>
              </a:pathLst>
            </a:custGeom>
            <a:ln w="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32658" y="4927332"/>
              <a:ext cx="1064260" cy="5080"/>
            </a:xfrm>
            <a:custGeom>
              <a:avLst/>
              <a:gdLst/>
              <a:ahLst/>
              <a:cxnLst/>
              <a:rect l="l" t="t" r="r" b="b"/>
              <a:pathLst>
                <a:path w="1064260" h="5079">
                  <a:moveTo>
                    <a:pt x="1063862" y="0"/>
                  </a:moveTo>
                  <a:lnTo>
                    <a:pt x="0" y="0"/>
                  </a:lnTo>
                  <a:lnTo>
                    <a:pt x="0" y="4607"/>
                  </a:lnTo>
                  <a:lnTo>
                    <a:pt x="1063862" y="4607"/>
                  </a:lnTo>
                  <a:lnTo>
                    <a:pt x="1063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3481" y="3892041"/>
              <a:ext cx="1078230" cy="1044575"/>
            </a:xfrm>
            <a:custGeom>
              <a:avLst/>
              <a:gdLst/>
              <a:ahLst/>
              <a:cxnLst/>
              <a:rect l="l" t="t" r="r" b="b"/>
              <a:pathLst>
                <a:path w="1078230" h="1044575">
                  <a:moveTo>
                    <a:pt x="0" y="1044321"/>
                  </a:moveTo>
                  <a:lnTo>
                    <a:pt x="1077849" y="1044321"/>
                  </a:lnTo>
                  <a:lnTo>
                    <a:pt x="1077849" y="0"/>
                  </a:lnTo>
                  <a:lnTo>
                    <a:pt x="0" y="0"/>
                  </a:lnTo>
                  <a:lnTo>
                    <a:pt x="0" y="104432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0050" y="3897629"/>
              <a:ext cx="1097280" cy="131445"/>
            </a:xfrm>
            <a:custGeom>
              <a:avLst/>
              <a:gdLst/>
              <a:ahLst/>
              <a:cxnLst/>
              <a:rect l="l" t="t" r="r" b="b"/>
              <a:pathLst>
                <a:path w="1097280" h="131445">
                  <a:moveTo>
                    <a:pt x="0" y="131064"/>
                  </a:moveTo>
                  <a:lnTo>
                    <a:pt x="1097280" y="131064"/>
                  </a:lnTo>
                  <a:lnTo>
                    <a:pt x="1097280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0050" y="4028693"/>
              <a:ext cx="1097280" cy="129539"/>
            </a:xfrm>
            <a:custGeom>
              <a:avLst/>
              <a:gdLst/>
              <a:ahLst/>
              <a:cxnLst/>
              <a:rect l="l" t="t" r="r" b="b"/>
              <a:pathLst>
                <a:path w="1097280" h="129539">
                  <a:moveTo>
                    <a:pt x="0" y="129539"/>
                  </a:moveTo>
                  <a:lnTo>
                    <a:pt x="1097280" y="129539"/>
                  </a:lnTo>
                  <a:lnTo>
                    <a:pt x="1097280" y="0"/>
                  </a:lnTo>
                  <a:lnTo>
                    <a:pt x="0" y="0"/>
                  </a:lnTo>
                  <a:lnTo>
                    <a:pt x="0" y="129539"/>
                  </a:lnTo>
                  <a:close/>
                </a:path>
              </a:pathLst>
            </a:custGeom>
            <a:ln w="38099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00050" y="4158233"/>
              <a:ext cx="1097280" cy="129539"/>
            </a:xfrm>
            <a:custGeom>
              <a:avLst/>
              <a:gdLst/>
              <a:ahLst/>
              <a:cxnLst/>
              <a:rect l="l" t="t" r="r" b="b"/>
              <a:pathLst>
                <a:path w="1097280" h="129539">
                  <a:moveTo>
                    <a:pt x="0" y="129539"/>
                  </a:moveTo>
                  <a:lnTo>
                    <a:pt x="1097280" y="129539"/>
                  </a:lnTo>
                  <a:lnTo>
                    <a:pt x="1097280" y="0"/>
                  </a:lnTo>
                  <a:lnTo>
                    <a:pt x="0" y="0"/>
                  </a:lnTo>
                  <a:lnTo>
                    <a:pt x="0" y="129539"/>
                  </a:lnTo>
                  <a:close/>
                </a:path>
              </a:pathLst>
            </a:custGeom>
            <a:ln w="380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1999488" y="3878579"/>
            <a:ext cx="7513955" cy="169545"/>
            <a:chOff x="1999488" y="3878579"/>
            <a:chExt cx="7513955" cy="169545"/>
          </a:xfrm>
        </p:grpSpPr>
        <p:sp>
          <p:nvSpPr>
            <p:cNvPr id="59" name="object 59"/>
            <p:cNvSpPr/>
            <p:nvPr/>
          </p:nvSpPr>
          <p:spPr>
            <a:xfrm>
              <a:off x="2364117" y="3910110"/>
              <a:ext cx="121285" cy="112395"/>
            </a:xfrm>
            <a:custGeom>
              <a:avLst/>
              <a:gdLst/>
              <a:ahLst/>
              <a:cxnLst/>
              <a:rect l="l" t="t" r="r" b="b"/>
              <a:pathLst>
                <a:path w="121285" h="112395">
                  <a:moveTo>
                    <a:pt x="120976" y="0"/>
                  </a:moveTo>
                  <a:lnTo>
                    <a:pt x="0" y="0"/>
                  </a:lnTo>
                  <a:lnTo>
                    <a:pt x="0" y="112109"/>
                  </a:lnTo>
                  <a:lnTo>
                    <a:pt x="120976" y="110140"/>
                  </a:lnTo>
                  <a:lnTo>
                    <a:pt x="120976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64117" y="3912074"/>
              <a:ext cx="4445" cy="110489"/>
            </a:xfrm>
            <a:custGeom>
              <a:avLst/>
              <a:gdLst/>
              <a:ahLst/>
              <a:cxnLst/>
              <a:rect l="l" t="t" r="r" b="b"/>
              <a:pathLst>
                <a:path w="4444" h="110489">
                  <a:moveTo>
                    <a:pt x="3897" y="0"/>
                  </a:moveTo>
                  <a:lnTo>
                    <a:pt x="0" y="0"/>
                  </a:lnTo>
                  <a:lnTo>
                    <a:pt x="0" y="110145"/>
                  </a:lnTo>
                  <a:lnTo>
                    <a:pt x="3897" y="110081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364117" y="3910110"/>
              <a:ext cx="4445" cy="112395"/>
            </a:xfrm>
            <a:custGeom>
              <a:avLst/>
              <a:gdLst/>
              <a:ahLst/>
              <a:cxnLst/>
              <a:rect l="l" t="t" r="r" b="b"/>
              <a:pathLst>
                <a:path w="4444" h="112395">
                  <a:moveTo>
                    <a:pt x="3897" y="0"/>
                  </a:moveTo>
                  <a:lnTo>
                    <a:pt x="0" y="0"/>
                  </a:lnTo>
                  <a:lnTo>
                    <a:pt x="0" y="112109"/>
                  </a:lnTo>
                  <a:lnTo>
                    <a:pt x="3897" y="11204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81197" y="3912074"/>
              <a:ext cx="4445" cy="108585"/>
            </a:xfrm>
            <a:custGeom>
              <a:avLst/>
              <a:gdLst/>
              <a:ahLst/>
              <a:cxnLst/>
              <a:rect l="l" t="t" r="r" b="b"/>
              <a:pathLst>
                <a:path w="4444" h="108585">
                  <a:moveTo>
                    <a:pt x="3897" y="0"/>
                  </a:moveTo>
                  <a:lnTo>
                    <a:pt x="0" y="0"/>
                  </a:lnTo>
                  <a:lnTo>
                    <a:pt x="0" y="108239"/>
                  </a:lnTo>
                  <a:lnTo>
                    <a:pt x="3897" y="10817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81197" y="3910110"/>
              <a:ext cx="4445" cy="110489"/>
            </a:xfrm>
            <a:custGeom>
              <a:avLst/>
              <a:gdLst/>
              <a:ahLst/>
              <a:cxnLst/>
              <a:rect l="l" t="t" r="r" b="b"/>
              <a:pathLst>
                <a:path w="4444" h="110489">
                  <a:moveTo>
                    <a:pt x="3897" y="0"/>
                  </a:moveTo>
                  <a:lnTo>
                    <a:pt x="0" y="0"/>
                  </a:lnTo>
                  <a:lnTo>
                    <a:pt x="0" y="110203"/>
                  </a:lnTo>
                  <a:lnTo>
                    <a:pt x="3897" y="11014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065978" y="3910110"/>
              <a:ext cx="121285" cy="100965"/>
            </a:xfrm>
            <a:custGeom>
              <a:avLst/>
              <a:gdLst/>
              <a:ahLst/>
              <a:cxnLst/>
              <a:rect l="l" t="t" r="r" b="b"/>
              <a:pathLst>
                <a:path w="121285" h="100964">
                  <a:moveTo>
                    <a:pt x="120976" y="0"/>
                  </a:moveTo>
                  <a:lnTo>
                    <a:pt x="0" y="0"/>
                  </a:lnTo>
                  <a:lnTo>
                    <a:pt x="0" y="100685"/>
                  </a:lnTo>
                  <a:lnTo>
                    <a:pt x="120976" y="98716"/>
                  </a:lnTo>
                  <a:lnTo>
                    <a:pt x="120976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183025" y="3910110"/>
              <a:ext cx="354965" cy="99060"/>
            </a:xfrm>
            <a:custGeom>
              <a:avLst/>
              <a:gdLst/>
              <a:ahLst/>
              <a:cxnLst/>
              <a:rect l="l" t="t" r="r" b="b"/>
              <a:pathLst>
                <a:path w="354964" h="99060">
                  <a:moveTo>
                    <a:pt x="354811" y="0"/>
                  </a:moveTo>
                  <a:lnTo>
                    <a:pt x="0" y="0"/>
                  </a:lnTo>
                  <a:lnTo>
                    <a:pt x="0" y="98780"/>
                  </a:lnTo>
                  <a:lnTo>
                    <a:pt x="354811" y="93005"/>
                  </a:lnTo>
                  <a:lnTo>
                    <a:pt x="3548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65978" y="3912074"/>
              <a:ext cx="4445" cy="99060"/>
            </a:xfrm>
            <a:custGeom>
              <a:avLst/>
              <a:gdLst/>
              <a:ahLst/>
              <a:cxnLst/>
              <a:rect l="l" t="t" r="r" b="b"/>
              <a:pathLst>
                <a:path w="4444" h="99060">
                  <a:moveTo>
                    <a:pt x="3897" y="0"/>
                  </a:moveTo>
                  <a:lnTo>
                    <a:pt x="0" y="0"/>
                  </a:lnTo>
                  <a:lnTo>
                    <a:pt x="0" y="98721"/>
                  </a:lnTo>
                  <a:lnTo>
                    <a:pt x="3897" y="98658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065978" y="3910110"/>
              <a:ext cx="4445" cy="100965"/>
            </a:xfrm>
            <a:custGeom>
              <a:avLst/>
              <a:gdLst/>
              <a:ahLst/>
              <a:cxnLst/>
              <a:rect l="l" t="t" r="r" b="b"/>
              <a:pathLst>
                <a:path w="4444" h="100964">
                  <a:moveTo>
                    <a:pt x="3897" y="0"/>
                  </a:moveTo>
                  <a:lnTo>
                    <a:pt x="0" y="0"/>
                  </a:lnTo>
                  <a:lnTo>
                    <a:pt x="0" y="100685"/>
                  </a:lnTo>
                  <a:lnTo>
                    <a:pt x="3897" y="10062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183025" y="3912074"/>
              <a:ext cx="4445" cy="97155"/>
            </a:xfrm>
            <a:custGeom>
              <a:avLst/>
              <a:gdLst/>
              <a:ahLst/>
              <a:cxnLst/>
              <a:rect l="l" t="t" r="r" b="b"/>
              <a:pathLst>
                <a:path w="4444" h="97154">
                  <a:moveTo>
                    <a:pt x="3897" y="0"/>
                  </a:moveTo>
                  <a:lnTo>
                    <a:pt x="0" y="0"/>
                  </a:lnTo>
                  <a:lnTo>
                    <a:pt x="0" y="96816"/>
                  </a:lnTo>
                  <a:lnTo>
                    <a:pt x="3897" y="9675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183025" y="3910110"/>
              <a:ext cx="4445" cy="99060"/>
            </a:xfrm>
            <a:custGeom>
              <a:avLst/>
              <a:gdLst/>
              <a:ahLst/>
              <a:cxnLst/>
              <a:rect l="l" t="t" r="r" b="b"/>
              <a:pathLst>
                <a:path w="4444" h="99060">
                  <a:moveTo>
                    <a:pt x="3897" y="0"/>
                  </a:moveTo>
                  <a:lnTo>
                    <a:pt x="0" y="0"/>
                  </a:lnTo>
                  <a:lnTo>
                    <a:pt x="0" y="98780"/>
                  </a:lnTo>
                  <a:lnTo>
                    <a:pt x="3897" y="9871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299942" y="3912074"/>
              <a:ext cx="4445" cy="95250"/>
            </a:xfrm>
            <a:custGeom>
              <a:avLst/>
              <a:gdLst/>
              <a:ahLst/>
              <a:cxnLst/>
              <a:rect l="l" t="t" r="r" b="b"/>
              <a:pathLst>
                <a:path w="4445" h="95250">
                  <a:moveTo>
                    <a:pt x="3897" y="0"/>
                  </a:moveTo>
                  <a:lnTo>
                    <a:pt x="0" y="0"/>
                  </a:lnTo>
                  <a:lnTo>
                    <a:pt x="0" y="94913"/>
                  </a:lnTo>
                  <a:lnTo>
                    <a:pt x="3897" y="94849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299942" y="3910110"/>
              <a:ext cx="4445" cy="97155"/>
            </a:xfrm>
            <a:custGeom>
              <a:avLst/>
              <a:gdLst/>
              <a:ahLst/>
              <a:cxnLst/>
              <a:rect l="l" t="t" r="r" b="b"/>
              <a:pathLst>
                <a:path w="4445" h="97154">
                  <a:moveTo>
                    <a:pt x="3897" y="0"/>
                  </a:moveTo>
                  <a:lnTo>
                    <a:pt x="0" y="0"/>
                  </a:lnTo>
                  <a:lnTo>
                    <a:pt x="0" y="96877"/>
                  </a:lnTo>
                  <a:lnTo>
                    <a:pt x="3897" y="9681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17054" y="3912074"/>
              <a:ext cx="4445" cy="93345"/>
            </a:xfrm>
            <a:custGeom>
              <a:avLst/>
              <a:gdLst/>
              <a:ahLst/>
              <a:cxnLst/>
              <a:rect l="l" t="t" r="r" b="b"/>
              <a:pathLst>
                <a:path w="4445" h="93345">
                  <a:moveTo>
                    <a:pt x="3897" y="0"/>
                  </a:moveTo>
                  <a:lnTo>
                    <a:pt x="0" y="0"/>
                  </a:lnTo>
                  <a:lnTo>
                    <a:pt x="0" y="93007"/>
                  </a:lnTo>
                  <a:lnTo>
                    <a:pt x="3897" y="92943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17054" y="3910110"/>
              <a:ext cx="4445" cy="95250"/>
            </a:xfrm>
            <a:custGeom>
              <a:avLst/>
              <a:gdLst/>
              <a:ahLst/>
              <a:cxnLst/>
              <a:rect l="l" t="t" r="r" b="b"/>
              <a:pathLst>
                <a:path w="4445" h="95250">
                  <a:moveTo>
                    <a:pt x="3897" y="0"/>
                  </a:moveTo>
                  <a:lnTo>
                    <a:pt x="0" y="0"/>
                  </a:lnTo>
                  <a:lnTo>
                    <a:pt x="0" y="94971"/>
                  </a:lnTo>
                  <a:lnTo>
                    <a:pt x="3897" y="9490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33971" y="3912074"/>
              <a:ext cx="4445" cy="91440"/>
            </a:xfrm>
            <a:custGeom>
              <a:avLst/>
              <a:gdLst/>
              <a:ahLst/>
              <a:cxnLst/>
              <a:rect l="l" t="t" r="r" b="b"/>
              <a:pathLst>
                <a:path w="4445" h="91439">
                  <a:moveTo>
                    <a:pt x="3897" y="0"/>
                  </a:moveTo>
                  <a:lnTo>
                    <a:pt x="0" y="0"/>
                  </a:lnTo>
                  <a:lnTo>
                    <a:pt x="0" y="91104"/>
                  </a:lnTo>
                  <a:lnTo>
                    <a:pt x="3897" y="9104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533971" y="3910110"/>
              <a:ext cx="4445" cy="93345"/>
            </a:xfrm>
            <a:custGeom>
              <a:avLst/>
              <a:gdLst/>
              <a:ahLst/>
              <a:cxnLst/>
              <a:rect l="l" t="t" r="r" b="b"/>
              <a:pathLst>
                <a:path w="4445" h="93345">
                  <a:moveTo>
                    <a:pt x="3897" y="0"/>
                  </a:moveTo>
                  <a:lnTo>
                    <a:pt x="0" y="0"/>
                  </a:lnTo>
                  <a:lnTo>
                    <a:pt x="0" y="93068"/>
                  </a:lnTo>
                  <a:lnTo>
                    <a:pt x="3897" y="9300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001770" y="3910110"/>
              <a:ext cx="121285" cy="85725"/>
            </a:xfrm>
            <a:custGeom>
              <a:avLst/>
              <a:gdLst/>
              <a:ahLst/>
              <a:cxnLst/>
              <a:rect l="l" t="t" r="r" b="b"/>
              <a:pathLst>
                <a:path w="121285" h="85725">
                  <a:moveTo>
                    <a:pt x="120976" y="0"/>
                  </a:moveTo>
                  <a:lnTo>
                    <a:pt x="0" y="0"/>
                  </a:lnTo>
                  <a:lnTo>
                    <a:pt x="0" y="85454"/>
                  </a:lnTo>
                  <a:lnTo>
                    <a:pt x="120976" y="83485"/>
                  </a:lnTo>
                  <a:lnTo>
                    <a:pt x="120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118882" y="3910110"/>
              <a:ext cx="121285" cy="83820"/>
            </a:xfrm>
            <a:custGeom>
              <a:avLst/>
              <a:gdLst/>
              <a:ahLst/>
              <a:cxnLst/>
              <a:rect l="l" t="t" r="r" b="b"/>
              <a:pathLst>
                <a:path w="121285" h="83820">
                  <a:moveTo>
                    <a:pt x="120814" y="0"/>
                  </a:moveTo>
                  <a:lnTo>
                    <a:pt x="0" y="0"/>
                  </a:lnTo>
                  <a:lnTo>
                    <a:pt x="0" y="83547"/>
                  </a:lnTo>
                  <a:lnTo>
                    <a:pt x="120814" y="81581"/>
                  </a:lnTo>
                  <a:lnTo>
                    <a:pt x="120814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001770" y="3912074"/>
              <a:ext cx="4445" cy="83820"/>
            </a:xfrm>
            <a:custGeom>
              <a:avLst/>
              <a:gdLst/>
              <a:ahLst/>
              <a:cxnLst/>
              <a:rect l="l" t="t" r="r" b="b"/>
              <a:pathLst>
                <a:path w="4445" h="83820">
                  <a:moveTo>
                    <a:pt x="3897" y="0"/>
                  </a:moveTo>
                  <a:lnTo>
                    <a:pt x="0" y="0"/>
                  </a:lnTo>
                  <a:lnTo>
                    <a:pt x="0" y="83490"/>
                  </a:lnTo>
                  <a:lnTo>
                    <a:pt x="3897" y="8342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001770" y="3910110"/>
              <a:ext cx="4445" cy="85725"/>
            </a:xfrm>
            <a:custGeom>
              <a:avLst/>
              <a:gdLst/>
              <a:ahLst/>
              <a:cxnLst/>
              <a:rect l="l" t="t" r="r" b="b"/>
              <a:pathLst>
                <a:path w="4445" h="85725">
                  <a:moveTo>
                    <a:pt x="3897" y="0"/>
                  </a:moveTo>
                  <a:lnTo>
                    <a:pt x="0" y="0"/>
                  </a:lnTo>
                  <a:lnTo>
                    <a:pt x="0" y="85454"/>
                  </a:lnTo>
                  <a:lnTo>
                    <a:pt x="3897" y="8539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118882" y="3912074"/>
              <a:ext cx="4445" cy="81915"/>
            </a:xfrm>
            <a:custGeom>
              <a:avLst/>
              <a:gdLst/>
              <a:ahLst/>
              <a:cxnLst/>
              <a:rect l="l" t="t" r="r" b="b"/>
              <a:pathLst>
                <a:path w="4445" h="81914">
                  <a:moveTo>
                    <a:pt x="3897" y="0"/>
                  </a:moveTo>
                  <a:lnTo>
                    <a:pt x="0" y="0"/>
                  </a:lnTo>
                  <a:lnTo>
                    <a:pt x="0" y="81583"/>
                  </a:lnTo>
                  <a:lnTo>
                    <a:pt x="3897" y="8152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8882" y="3910110"/>
              <a:ext cx="4445" cy="83820"/>
            </a:xfrm>
            <a:custGeom>
              <a:avLst/>
              <a:gdLst/>
              <a:ahLst/>
              <a:cxnLst/>
              <a:rect l="l" t="t" r="r" b="b"/>
              <a:pathLst>
                <a:path w="4445" h="83820">
                  <a:moveTo>
                    <a:pt x="3897" y="0"/>
                  </a:moveTo>
                  <a:lnTo>
                    <a:pt x="0" y="0"/>
                  </a:lnTo>
                  <a:lnTo>
                    <a:pt x="0" y="83547"/>
                  </a:lnTo>
                  <a:lnTo>
                    <a:pt x="3897" y="8348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235799" y="3912074"/>
              <a:ext cx="4445" cy="80010"/>
            </a:xfrm>
            <a:custGeom>
              <a:avLst/>
              <a:gdLst/>
              <a:ahLst/>
              <a:cxnLst/>
              <a:rect l="l" t="t" r="r" b="b"/>
              <a:pathLst>
                <a:path w="4445" h="80010">
                  <a:moveTo>
                    <a:pt x="3897" y="0"/>
                  </a:moveTo>
                  <a:lnTo>
                    <a:pt x="0" y="0"/>
                  </a:lnTo>
                  <a:lnTo>
                    <a:pt x="0" y="79680"/>
                  </a:lnTo>
                  <a:lnTo>
                    <a:pt x="3897" y="7961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235799" y="3910110"/>
              <a:ext cx="4445" cy="81915"/>
            </a:xfrm>
            <a:custGeom>
              <a:avLst/>
              <a:gdLst/>
              <a:ahLst/>
              <a:cxnLst/>
              <a:rect l="l" t="t" r="r" b="b"/>
              <a:pathLst>
                <a:path w="4445" h="81914">
                  <a:moveTo>
                    <a:pt x="3897" y="0"/>
                  </a:moveTo>
                  <a:lnTo>
                    <a:pt x="0" y="0"/>
                  </a:lnTo>
                  <a:lnTo>
                    <a:pt x="0" y="81644"/>
                  </a:lnTo>
                  <a:lnTo>
                    <a:pt x="3897" y="81581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69763" y="3910110"/>
              <a:ext cx="121285" cy="78105"/>
            </a:xfrm>
            <a:custGeom>
              <a:avLst/>
              <a:gdLst/>
              <a:ahLst/>
              <a:cxnLst/>
              <a:rect l="l" t="t" r="r" b="b"/>
              <a:pathLst>
                <a:path w="121285" h="78104">
                  <a:moveTo>
                    <a:pt x="120814" y="0"/>
                  </a:moveTo>
                  <a:lnTo>
                    <a:pt x="0" y="0"/>
                  </a:lnTo>
                  <a:lnTo>
                    <a:pt x="0" y="77836"/>
                  </a:lnTo>
                  <a:lnTo>
                    <a:pt x="120814" y="75870"/>
                  </a:lnTo>
                  <a:lnTo>
                    <a:pt x="120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469763" y="3912074"/>
              <a:ext cx="4445" cy="76200"/>
            </a:xfrm>
            <a:custGeom>
              <a:avLst/>
              <a:gdLst/>
              <a:ahLst/>
              <a:cxnLst/>
              <a:rect l="l" t="t" r="r" b="b"/>
              <a:pathLst>
                <a:path w="4445" h="76200">
                  <a:moveTo>
                    <a:pt x="3897" y="0"/>
                  </a:moveTo>
                  <a:lnTo>
                    <a:pt x="0" y="0"/>
                  </a:lnTo>
                  <a:lnTo>
                    <a:pt x="0" y="75872"/>
                  </a:lnTo>
                  <a:lnTo>
                    <a:pt x="3897" y="75809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469763" y="3910110"/>
              <a:ext cx="4445" cy="78105"/>
            </a:xfrm>
            <a:custGeom>
              <a:avLst/>
              <a:gdLst/>
              <a:ahLst/>
              <a:cxnLst/>
              <a:rect l="l" t="t" r="r" b="b"/>
              <a:pathLst>
                <a:path w="4445" h="78104">
                  <a:moveTo>
                    <a:pt x="3897" y="0"/>
                  </a:moveTo>
                  <a:lnTo>
                    <a:pt x="0" y="0"/>
                  </a:lnTo>
                  <a:lnTo>
                    <a:pt x="0" y="77836"/>
                  </a:lnTo>
                  <a:lnTo>
                    <a:pt x="3897" y="77773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586681" y="3912074"/>
              <a:ext cx="4445" cy="74295"/>
            </a:xfrm>
            <a:custGeom>
              <a:avLst/>
              <a:gdLst/>
              <a:ahLst/>
              <a:cxnLst/>
              <a:rect l="l" t="t" r="r" b="b"/>
              <a:pathLst>
                <a:path w="4445" h="74295">
                  <a:moveTo>
                    <a:pt x="3897" y="0"/>
                  </a:moveTo>
                  <a:lnTo>
                    <a:pt x="0" y="0"/>
                  </a:lnTo>
                  <a:lnTo>
                    <a:pt x="0" y="73969"/>
                  </a:lnTo>
                  <a:lnTo>
                    <a:pt x="3897" y="7390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586681" y="3910110"/>
              <a:ext cx="4445" cy="76200"/>
            </a:xfrm>
            <a:custGeom>
              <a:avLst/>
              <a:gdLst/>
              <a:ahLst/>
              <a:cxnLst/>
              <a:rect l="l" t="t" r="r" b="b"/>
              <a:pathLst>
                <a:path w="4445" h="76200">
                  <a:moveTo>
                    <a:pt x="3897" y="0"/>
                  </a:moveTo>
                  <a:lnTo>
                    <a:pt x="0" y="0"/>
                  </a:lnTo>
                  <a:lnTo>
                    <a:pt x="0" y="75933"/>
                  </a:lnTo>
                  <a:lnTo>
                    <a:pt x="3897" y="7587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405621" y="3910110"/>
              <a:ext cx="121285" cy="62865"/>
            </a:xfrm>
            <a:custGeom>
              <a:avLst/>
              <a:gdLst/>
              <a:ahLst/>
              <a:cxnLst/>
              <a:rect l="l" t="t" r="r" b="b"/>
              <a:pathLst>
                <a:path w="121285" h="62864">
                  <a:moveTo>
                    <a:pt x="120814" y="0"/>
                  </a:moveTo>
                  <a:lnTo>
                    <a:pt x="0" y="0"/>
                  </a:lnTo>
                  <a:lnTo>
                    <a:pt x="0" y="62604"/>
                  </a:lnTo>
                  <a:lnTo>
                    <a:pt x="120814" y="60637"/>
                  </a:lnTo>
                  <a:lnTo>
                    <a:pt x="120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405621" y="3912074"/>
              <a:ext cx="4445" cy="60960"/>
            </a:xfrm>
            <a:custGeom>
              <a:avLst/>
              <a:gdLst/>
              <a:ahLst/>
              <a:cxnLst/>
              <a:rect l="l" t="t" r="r" b="b"/>
              <a:pathLst>
                <a:path w="4445" h="60960">
                  <a:moveTo>
                    <a:pt x="3897" y="0"/>
                  </a:moveTo>
                  <a:lnTo>
                    <a:pt x="0" y="0"/>
                  </a:lnTo>
                  <a:lnTo>
                    <a:pt x="0" y="60640"/>
                  </a:lnTo>
                  <a:lnTo>
                    <a:pt x="3897" y="6057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405621" y="3910110"/>
              <a:ext cx="4445" cy="62865"/>
            </a:xfrm>
            <a:custGeom>
              <a:avLst/>
              <a:gdLst/>
              <a:ahLst/>
              <a:cxnLst/>
              <a:rect l="l" t="t" r="r" b="b"/>
              <a:pathLst>
                <a:path w="4445" h="62864">
                  <a:moveTo>
                    <a:pt x="3897" y="0"/>
                  </a:moveTo>
                  <a:lnTo>
                    <a:pt x="0" y="0"/>
                  </a:lnTo>
                  <a:lnTo>
                    <a:pt x="0" y="62604"/>
                  </a:lnTo>
                  <a:lnTo>
                    <a:pt x="3897" y="6254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522538" y="3912074"/>
              <a:ext cx="4445" cy="59055"/>
            </a:xfrm>
            <a:custGeom>
              <a:avLst/>
              <a:gdLst/>
              <a:ahLst/>
              <a:cxnLst/>
              <a:rect l="l" t="t" r="r" b="b"/>
              <a:pathLst>
                <a:path w="4445" h="59054">
                  <a:moveTo>
                    <a:pt x="3897" y="0"/>
                  </a:moveTo>
                  <a:lnTo>
                    <a:pt x="0" y="0"/>
                  </a:lnTo>
                  <a:lnTo>
                    <a:pt x="0" y="58737"/>
                  </a:lnTo>
                  <a:lnTo>
                    <a:pt x="3897" y="58673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522538" y="3910110"/>
              <a:ext cx="4445" cy="60960"/>
            </a:xfrm>
            <a:custGeom>
              <a:avLst/>
              <a:gdLst/>
              <a:ahLst/>
              <a:cxnLst/>
              <a:rect l="l" t="t" r="r" b="b"/>
              <a:pathLst>
                <a:path w="4445" h="60960">
                  <a:moveTo>
                    <a:pt x="3897" y="0"/>
                  </a:moveTo>
                  <a:lnTo>
                    <a:pt x="0" y="0"/>
                  </a:lnTo>
                  <a:lnTo>
                    <a:pt x="0" y="60701"/>
                  </a:lnTo>
                  <a:lnTo>
                    <a:pt x="3897" y="6063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107448" y="3910110"/>
              <a:ext cx="121285" cy="51435"/>
            </a:xfrm>
            <a:custGeom>
              <a:avLst/>
              <a:gdLst/>
              <a:ahLst/>
              <a:cxnLst/>
              <a:rect l="l" t="t" r="r" b="b"/>
              <a:pathLst>
                <a:path w="121285" h="51435">
                  <a:moveTo>
                    <a:pt x="120814" y="0"/>
                  </a:moveTo>
                  <a:lnTo>
                    <a:pt x="0" y="0"/>
                  </a:lnTo>
                  <a:lnTo>
                    <a:pt x="0" y="51180"/>
                  </a:lnTo>
                  <a:lnTo>
                    <a:pt x="120814" y="49214"/>
                  </a:lnTo>
                  <a:lnTo>
                    <a:pt x="120814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224366" y="3910110"/>
              <a:ext cx="121285" cy="49530"/>
            </a:xfrm>
            <a:custGeom>
              <a:avLst/>
              <a:gdLst/>
              <a:ahLst/>
              <a:cxnLst/>
              <a:rect l="l" t="t" r="r" b="b"/>
              <a:pathLst>
                <a:path w="121285" h="49529">
                  <a:moveTo>
                    <a:pt x="120976" y="0"/>
                  </a:moveTo>
                  <a:lnTo>
                    <a:pt x="0" y="0"/>
                  </a:lnTo>
                  <a:lnTo>
                    <a:pt x="0" y="49277"/>
                  </a:lnTo>
                  <a:lnTo>
                    <a:pt x="120976" y="47308"/>
                  </a:lnTo>
                  <a:lnTo>
                    <a:pt x="120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341413" y="3910110"/>
              <a:ext cx="121285" cy="47625"/>
            </a:xfrm>
            <a:custGeom>
              <a:avLst/>
              <a:gdLst/>
              <a:ahLst/>
              <a:cxnLst/>
              <a:rect l="l" t="t" r="r" b="b"/>
              <a:pathLst>
                <a:path w="121285" h="47625">
                  <a:moveTo>
                    <a:pt x="120814" y="0"/>
                  </a:moveTo>
                  <a:lnTo>
                    <a:pt x="0" y="0"/>
                  </a:lnTo>
                  <a:lnTo>
                    <a:pt x="0" y="47372"/>
                  </a:lnTo>
                  <a:lnTo>
                    <a:pt x="120814" y="45406"/>
                  </a:lnTo>
                  <a:lnTo>
                    <a:pt x="120814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458330" y="3910110"/>
              <a:ext cx="472440" cy="45720"/>
            </a:xfrm>
            <a:custGeom>
              <a:avLst/>
              <a:gdLst/>
              <a:ahLst/>
              <a:cxnLst/>
              <a:rect l="l" t="t" r="r" b="b"/>
              <a:pathLst>
                <a:path w="472440" h="45720">
                  <a:moveTo>
                    <a:pt x="471890" y="0"/>
                  </a:moveTo>
                  <a:lnTo>
                    <a:pt x="0" y="0"/>
                  </a:lnTo>
                  <a:lnTo>
                    <a:pt x="0" y="45469"/>
                  </a:lnTo>
                  <a:lnTo>
                    <a:pt x="471890" y="37789"/>
                  </a:lnTo>
                  <a:lnTo>
                    <a:pt x="471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26324" y="3910110"/>
              <a:ext cx="238125" cy="38100"/>
            </a:xfrm>
            <a:custGeom>
              <a:avLst/>
              <a:gdLst/>
              <a:ahLst/>
              <a:cxnLst/>
              <a:rect l="l" t="t" r="r" b="b"/>
              <a:pathLst>
                <a:path w="238125" h="38100">
                  <a:moveTo>
                    <a:pt x="237731" y="0"/>
                  </a:moveTo>
                  <a:lnTo>
                    <a:pt x="0" y="0"/>
                  </a:lnTo>
                  <a:lnTo>
                    <a:pt x="0" y="37852"/>
                  </a:lnTo>
                  <a:lnTo>
                    <a:pt x="237731" y="33983"/>
                  </a:lnTo>
                  <a:lnTo>
                    <a:pt x="2377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160158" y="3910110"/>
              <a:ext cx="589280" cy="34290"/>
            </a:xfrm>
            <a:custGeom>
              <a:avLst/>
              <a:gdLst/>
              <a:ahLst/>
              <a:cxnLst/>
              <a:rect l="l" t="t" r="r" b="b"/>
              <a:pathLst>
                <a:path w="589279" h="34289">
                  <a:moveTo>
                    <a:pt x="588807" y="0"/>
                  </a:moveTo>
                  <a:lnTo>
                    <a:pt x="0" y="0"/>
                  </a:lnTo>
                  <a:lnTo>
                    <a:pt x="0" y="34046"/>
                  </a:lnTo>
                  <a:lnTo>
                    <a:pt x="588808" y="24462"/>
                  </a:lnTo>
                  <a:lnTo>
                    <a:pt x="5888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745069" y="3910110"/>
              <a:ext cx="121285" cy="24765"/>
            </a:xfrm>
            <a:custGeom>
              <a:avLst/>
              <a:gdLst/>
              <a:ahLst/>
              <a:cxnLst/>
              <a:rect l="l" t="t" r="r" b="b"/>
              <a:pathLst>
                <a:path w="121284" h="24764">
                  <a:moveTo>
                    <a:pt x="120976" y="0"/>
                  </a:moveTo>
                  <a:lnTo>
                    <a:pt x="0" y="0"/>
                  </a:lnTo>
                  <a:lnTo>
                    <a:pt x="0" y="24526"/>
                  </a:lnTo>
                  <a:lnTo>
                    <a:pt x="120976" y="22557"/>
                  </a:lnTo>
                  <a:lnTo>
                    <a:pt x="120976" y="0"/>
                  </a:lnTo>
                  <a:close/>
                </a:path>
              </a:pathLst>
            </a:custGeom>
            <a:solidFill>
              <a:srgbClr val="39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862181" y="3910110"/>
              <a:ext cx="121285" cy="22860"/>
            </a:xfrm>
            <a:custGeom>
              <a:avLst/>
              <a:gdLst/>
              <a:ahLst/>
              <a:cxnLst/>
              <a:rect l="l" t="t" r="r" b="b"/>
              <a:pathLst>
                <a:path w="121284" h="22860">
                  <a:moveTo>
                    <a:pt x="120814" y="0"/>
                  </a:moveTo>
                  <a:lnTo>
                    <a:pt x="0" y="0"/>
                  </a:lnTo>
                  <a:lnTo>
                    <a:pt x="0" y="22619"/>
                  </a:lnTo>
                  <a:lnTo>
                    <a:pt x="120814" y="20653"/>
                  </a:lnTo>
                  <a:lnTo>
                    <a:pt x="120814" y="0"/>
                  </a:lnTo>
                  <a:close/>
                </a:path>
              </a:pathLst>
            </a:custGeom>
            <a:solidFill>
              <a:srgbClr val="75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979098" y="3910110"/>
              <a:ext cx="706120" cy="20955"/>
            </a:xfrm>
            <a:custGeom>
              <a:avLst/>
              <a:gdLst/>
              <a:ahLst/>
              <a:cxnLst/>
              <a:rect l="l" t="t" r="r" b="b"/>
              <a:pathLst>
                <a:path w="706120" h="20954">
                  <a:moveTo>
                    <a:pt x="705725" y="0"/>
                  </a:moveTo>
                  <a:lnTo>
                    <a:pt x="0" y="0"/>
                  </a:lnTo>
                  <a:lnTo>
                    <a:pt x="0" y="20716"/>
                  </a:lnTo>
                  <a:lnTo>
                    <a:pt x="705725" y="9230"/>
                  </a:lnTo>
                  <a:lnTo>
                    <a:pt x="70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680926" y="3910110"/>
              <a:ext cx="571500" cy="9525"/>
            </a:xfrm>
            <a:custGeom>
              <a:avLst/>
              <a:gdLst/>
              <a:ahLst/>
              <a:cxnLst/>
              <a:rect l="l" t="t" r="r" b="b"/>
              <a:pathLst>
                <a:path w="571500" h="9525">
                  <a:moveTo>
                    <a:pt x="570977" y="0"/>
                  </a:moveTo>
                  <a:lnTo>
                    <a:pt x="0" y="0"/>
                  </a:lnTo>
                  <a:lnTo>
                    <a:pt x="0" y="9293"/>
                  </a:lnTo>
                  <a:lnTo>
                    <a:pt x="5709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107449" y="3912074"/>
              <a:ext cx="4445" cy="49530"/>
            </a:xfrm>
            <a:custGeom>
              <a:avLst/>
              <a:gdLst/>
              <a:ahLst/>
              <a:cxnLst/>
              <a:rect l="l" t="t" r="r" b="b"/>
              <a:pathLst>
                <a:path w="4445" h="49529">
                  <a:moveTo>
                    <a:pt x="3897" y="0"/>
                  </a:moveTo>
                  <a:lnTo>
                    <a:pt x="0" y="0"/>
                  </a:lnTo>
                  <a:lnTo>
                    <a:pt x="0" y="49216"/>
                  </a:lnTo>
                  <a:lnTo>
                    <a:pt x="3897" y="49153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107449" y="3910110"/>
              <a:ext cx="4445" cy="51435"/>
            </a:xfrm>
            <a:custGeom>
              <a:avLst/>
              <a:gdLst/>
              <a:ahLst/>
              <a:cxnLst/>
              <a:rect l="l" t="t" r="r" b="b"/>
              <a:pathLst>
                <a:path w="4445" h="51435">
                  <a:moveTo>
                    <a:pt x="3897" y="0"/>
                  </a:moveTo>
                  <a:lnTo>
                    <a:pt x="0" y="0"/>
                  </a:lnTo>
                  <a:lnTo>
                    <a:pt x="0" y="51180"/>
                  </a:lnTo>
                  <a:lnTo>
                    <a:pt x="3897" y="5111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224366" y="3912074"/>
              <a:ext cx="4445" cy="47625"/>
            </a:xfrm>
            <a:custGeom>
              <a:avLst/>
              <a:gdLst/>
              <a:ahLst/>
              <a:cxnLst/>
              <a:rect l="l" t="t" r="r" b="b"/>
              <a:pathLst>
                <a:path w="4445" h="47625">
                  <a:moveTo>
                    <a:pt x="3897" y="0"/>
                  </a:moveTo>
                  <a:lnTo>
                    <a:pt x="0" y="0"/>
                  </a:lnTo>
                  <a:lnTo>
                    <a:pt x="0" y="47313"/>
                  </a:lnTo>
                  <a:lnTo>
                    <a:pt x="3897" y="4725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224366" y="3910110"/>
              <a:ext cx="4445" cy="49530"/>
            </a:xfrm>
            <a:custGeom>
              <a:avLst/>
              <a:gdLst/>
              <a:ahLst/>
              <a:cxnLst/>
              <a:rect l="l" t="t" r="r" b="b"/>
              <a:pathLst>
                <a:path w="4445" h="49529">
                  <a:moveTo>
                    <a:pt x="3897" y="0"/>
                  </a:moveTo>
                  <a:lnTo>
                    <a:pt x="0" y="0"/>
                  </a:lnTo>
                  <a:lnTo>
                    <a:pt x="0" y="49277"/>
                  </a:lnTo>
                  <a:lnTo>
                    <a:pt x="3897" y="4921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341413" y="3912074"/>
              <a:ext cx="4445" cy="45720"/>
            </a:xfrm>
            <a:custGeom>
              <a:avLst/>
              <a:gdLst/>
              <a:ahLst/>
              <a:cxnLst/>
              <a:rect l="l" t="t" r="r" b="b"/>
              <a:pathLst>
                <a:path w="4445" h="45720">
                  <a:moveTo>
                    <a:pt x="3897" y="0"/>
                  </a:moveTo>
                  <a:lnTo>
                    <a:pt x="0" y="0"/>
                  </a:lnTo>
                  <a:lnTo>
                    <a:pt x="0" y="45408"/>
                  </a:lnTo>
                  <a:lnTo>
                    <a:pt x="3897" y="45345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341413" y="3910110"/>
              <a:ext cx="4445" cy="47625"/>
            </a:xfrm>
            <a:custGeom>
              <a:avLst/>
              <a:gdLst/>
              <a:ahLst/>
              <a:cxnLst/>
              <a:rect l="l" t="t" r="r" b="b"/>
              <a:pathLst>
                <a:path w="4445" h="47625">
                  <a:moveTo>
                    <a:pt x="3897" y="0"/>
                  </a:moveTo>
                  <a:lnTo>
                    <a:pt x="0" y="0"/>
                  </a:lnTo>
                  <a:lnTo>
                    <a:pt x="0" y="47372"/>
                  </a:lnTo>
                  <a:lnTo>
                    <a:pt x="3897" y="47309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458330" y="3912074"/>
              <a:ext cx="4445" cy="43815"/>
            </a:xfrm>
            <a:custGeom>
              <a:avLst/>
              <a:gdLst/>
              <a:ahLst/>
              <a:cxnLst/>
              <a:rect l="l" t="t" r="r" b="b"/>
              <a:pathLst>
                <a:path w="4445" h="43814">
                  <a:moveTo>
                    <a:pt x="3897" y="0"/>
                  </a:moveTo>
                  <a:lnTo>
                    <a:pt x="0" y="0"/>
                  </a:lnTo>
                  <a:lnTo>
                    <a:pt x="0" y="43505"/>
                  </a:lnTo>
                  <a:lnTo>
                    <a:pt x="3897" y="4344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458330" y="3910110"/>
              <a:ext cx="4445" cy="45720"/>
            </a:xfrm>
            <a:custGeom>
              <a:avLst/>
              <a:gdLst/>
              <a:ahLst/>
              <a:cxnLst/>
              <a:rect l="l" t="t" r="r" b="b"/>
              <a:pathLst>
                <a:path w="4445" h="45720">
                  <a:moveTo>
                    <a:pt x="3897" y="0"/>
                  </a:moveTo>
                  <a:lnTo>
                    <a:pt x="0" y="0"/>
                  </a:lnTo>
                  <a:lnTo>
                    <a:pt x="0" y="45469"/>
                  </a:lnTo>
                  <a:lnTo>
                    <a:pt x="3897" y="4540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575377" y="3912074"/>
              <a:ext cx="4445" cy="41910"/>
            </a:xfrm>
            <a:custGeom>
              <a:avLst/>
              <a:gdLst/>
              <a:ahLst/>
              <a:cxnLst/>
              <a:rect l="l" t="t" r="r" b="b"/>
              <a:pathLst>
                <a:path w="4445" h="41910">
                  <a:moveTo>
                    <a:pt x="3897" y="0"/>
                  </a:moveTo>
                  <a:lnTo>
                    <a:pt x="0" y="0"/>
                  </a:lnTo>
                  <a:lnTo>
                    <a:pt x="0" y="41600"/>
                  </a:lnTo>
                  <a:lnTo>
                    <a:pt x="3897" y="4153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575442" y="3910110"/>
              <a:ext cx="4445" cy="43815"/>
            </a:xfrm>
            <a:custGeom>
              <a:avLst/>
              <a:gdLst/>
              <a:ahLst/>
              <a:cxnLst/>
              <a:rect l="l" t="t" r="r" b="b"/>
              <a:pathLst>
                <a:path w="4445" h="43814">
                  <a:moveTo>
                    <a:pt x="3897" y="0"/>
                  </a:moveTo>
                  <a:lnTo>
                    <a:pt x="0" y="0"/>
                  </a:lnTo>
                  <a:lnTo>
                    <a:pt x="0" y="43563"/>
                  </a:lnTo>
                  <a:lnTo>
                    <a:pt x="3897" y="4350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692294" y="3912074"/>
              <a:ext cx="4445" cy="40005"/>
            </a:xfrm>
            <a:custGeom>
              <a:avLst/>
              <a:gdLst/>
              <a:ahLst/>
              <a:cxnLst/>
              <a:rect l="l" t="t" r="r" b="b"/>
              <a:pathLst>
                <a:path w="4445" h="40004">
                  <a:moveTo>
                    <a:pt x="3897" y="0"/>
                  </a:moveTo>
                  <a:lnTo>
                    <a:pt x="0" y="0"/>
                  </a:lnTo>
                  <a:lnTo>
                    <a:pt x="0" y="39697"/>
                  </a:lnTo>
                  <a:lnTo>
                    <a:pt x="3897" y="3963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692360" y="3910110"/>
              <a:ext cx="4445" cy="41910"/>
            </a:xfrm>
            <a:custGeom>
              <a:avLst/>
              <a:gdLst/>
              <a:ahLst/>
              <a:cxnLst/>
              <a:rect l="l" t="t" r="r" b="b"/>
              <a:pathLst>
                <a:path w="4445" h="41910">
                  <a:moveTo>
                    <a:pt x="3897" y="0"/>
                  </a:moveTo>
                  <a:lnTo>
                    <a:pt x="0" y="0"/>
                  </a:lnTo>
                  <a:lnTo>
                    <a:pt x="0" y="41660"/>
                  </a:lnTo>
                  <a:lnTo>
                    <a:pt x="3897" y="4159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09212" y="3912074"/>
              <a:ext cx="4445" cy="38100"/>
            </a:xfrm>
            <a:custGeom>
              <a:avLst/>
              <a:gdLst/>
              <a:ahLst/>
              <a:cxnLst/>
              <a:rect l="l" t="t" r="r" b="b"/>
              <a:pathLst>
                <a:path w="4445" h="38100">
                  <a:moveTo>
                    <a:pt x="3897" y="0"/>
                  </a:moveTo>
                  <a:lnTo>
                    <a:pt x="0" y="0"/>
                  </a:lnTo>
                  <a:lnTo>
                    <a:pt x="0" y="37794"/>
                  </a:lnTo>
                  <a:lnTo>
                    <a:pt x="3897" y="37731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809277" y="3910110"/>
              <a:ext cx="4445" cy="40005"/>
            </a:xfrm>
            <a:custGeom>
              <a:avLst/>
              <a:gdLst/>
              <a:ahLst/>
              <a:cxnLst/>
              <a:rect l="l" t="t" r="r" b="b"/>
              <a:pathLst>
                <a:path w="4445" h="40004">
                  <a:moveTo>
                    <a:pt x="3897" y="0"/>
                  </a:moveTo>
                  <a:lnTo>
                    <a:pt x="0" y="0"/>
                  </a:lnTo>
                  <a:lnTo>
                    <a:pt x="0" y="39757"/>
                  </a:lnTo>
                  <a:lnTo>
                    <a:pt x="3897" y="3969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926324" y="3912074"/>
              <a:ext cx="4445" cy="36195"/>
            </a:xfrm>
            <a:custGeom>
              <a:avLst/>
              <a:gdLst/>
              <a:ahLst/>
              <a:cxnLst/>
              <a:rect l="l" t="t" r="r" b="b"/>
              <a:pathLst>
                <a:path w="4445" h="36195">
                  <a:moveTo>
                    <a:pt x="3897" y="0"/>
                  </a:moveTo>
                  <a:lnTo>
                    <a:pt x="0" y="0"/>
                  </a:lnTo>
                  <a:lnTo>
                    <a:pt x="0" y="35888"/>
                  </a:lnTo>
                  <a:lnTo>
                    <a:pt x="3897" y="3582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926324" y="3910110"/>
              <a:ext cx="4445" cy="38100"/>
            </a:xfrm>
            <a:custGeom>
              <a:avLst/>
              <a:gdLst/>
              <a:ahLst/>
              <a:cxnLst/>
              <a:rect l="l" t="t" r="r" b="b"/>
              <a:pathLst>
                <a:path w="4445" h="38100">
                  <a:moveTo>
                    <a:pt x="3897" y="0"/>
                  </a:moveTo>
                  <a:lnTo>
                    <a:pt x="0" y="0"/>
                  </a:lnTo>
                  <a:lnTo>
                    <a:pt x="0" y="37852"/>
                  </a:lnTo>
                  <a:lnTo>
                    <a:pt x="3897" y="37789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43241" y="3912074"/>
              <a:ext cx="4445" cy="34290"/>
            </a:xfrm>
            <a:custGeom>
              <a:avLst/>
              <a:gdLst/>
              <a:ahLst/>
              <a:cxnLst/>
              <a:rect l="l" t="t" r="r" b="b"/>
              <a:pathLst>
                <a:path w="4445" h="34289">
                  <a:moveTo>
                    <a:pt x="3897" y="0"/>
                  </a:moveTo>
                  <a:lnTo>
                    <a:pt x="0" y="0"/>
                  </a:lnTo>
                  <a:lnTo>
                    <a:pt x="0" y="33985"/>
                  </a:lnTo>
                  <a:lnTo>
                    <a:pt x="3897" y="33921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043241" y="3910110"/>
              <a:ext cx="4445" cy="36195"/>
            </a:xfrm>
            <a:custGeom>
              <a:avLst/>
              <a:gdLst/>
              <a:ahLst/>
              <a:cxnLst/>
              <a:rect l="l" t="t" r="r" b="b"/>
              <a:pathLst>
                <a:path w="4445" h="36195">
                  <a:moveTo>
                    <a:pt x="3897" y="0"/>
                  </a:moveTo>
                  <a:lnTo>
                    <a:pt x="0" y="0"/>
                  </a:lnTo>
                  <a:lnTo>
                    <a:pt x="0" y="35949"/>
                  </a:lnTo>
                  <a:lnTo>
                    <a:pt x="3897" y="3588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160158" y="3912074"/>
              <a:ext cx="4445" cy="32384"/>
            </a:xfrm>
            <a:custGeom>
              <a:avLst/>
              <a:gdLst/>
              <a:ahLst/>
              <a:cxnLst/>
              <a:rect l="l" t="t" r="r" b="b"/>
              <a:pathLst>
                <a:path w="4445" h="32385">
                  <a:moveTo>
                    <a:pt x="3897" y="0"/>
                  </a:moveTo>
                  <a:lnTo>
                    <a:pt x="0" y="0"/>
                  </a:lnTo>
                  <a:lnTo>
                    <a:pt x="0" y="32082"/>
                  </a:lnTo>
                  <a:lnTo>
                    <a:pt x="3897" y="32018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160158" y="3910110"/>
              <a:ext cx="4445" cy="34290"/>
            </a:xfrm>
            <a:custGeom>
              <a:avLst/>
              <a:gdLst/>
              <a:ahLst/>
              <a:cxnLst/>
              <a:rect l="l" t="t" r="r" b="b"/>
              <a:pathLst>
                <a:path w="4445" h="34289">
                  <a:moveTo>
                    <a:pt x="3897" y="0"/>
                  </a:moveTo>
                  <a:lnTo>
                    <a:pt x="0" y="0"/>
                  </a:lnTo>
                  <a:lnTo>
                    <a:pt x="0" y="34046"/>
                  </a:lnTo>
                  <a:lnTo>
                    <a:pt x="3897" y="3398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277205" y="3912074"/>
              <a:ext cx="4445" cy="30480"/>
            </a:xfrm>
            <a:custGeom>
              <a:avLst/>
              <a:gdLst/>
              <a:ahLst/>
              <a:cxnLst/>
              <a:rect l="l" t="t" r="r" b="b"/>
              <a:pathLst>
                <a:path w="4445" h="30479">
                  <a:moveTo>
                    <a:pt x="3897" y="0"/>
                  </a:moveTo>
                  <a:lnTo>
                    <a:pt x="0" y="0"/>
                  </a:lnTo>
                  <a:lnTo>
                    <a:pt x="0" y="30177"/>
                  </a:lnTo>
                  <a:lnTo>
                    <a:pt x="3897" y="30113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277205" y="3910110"/>
              <a:ext cx="4445" cy="32384"/>
            </a:xfrm>
            <a:custGeom>
              <a:avLst/>
              <a:gdLst/>
              <a:ahLst/>
              <a:cxnLst/>
              <a:rect l="l" t="t" r="r" b="b"/>
              <a:pathLst>
                <a:path w="4445" h="32385">
                  <a:moveTo>
                    <a:pt x="3897" y="0"/>
                  </a:moveTo>
                  <a:lnTo>
                    <a:pt x="0" y="0"/>
                  </a:lnTo>
                  <a:lnTo>
                    <a:pt x="0" y="32141"/>
                  </a:lnTo>
                  <a:lnTo>
                    <a:pt x="3897" y="3207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394123" y="3912074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5" h="28575">
                  <a:moveTo>
                    <a:pt x="3897" y="0"/>
                  </a:moveTo>
                  <a:lnTo>
                    <a:pt x="0" y="0"/>
                  </a:lnTo>
                  <a:lnTo>
                    <a:pt x="0" y="28274"/>
                  </a:lnTo>
                  <a:lnTo>
                    <a:pt x="3897" y="2821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394123" y="3910110"/>
              <a:ext cx="4445" cy="30480"/>
            </a:xfrm>
            <a:custGeom>
              <a:avLst/>
              <a:gdLst/>
              <a:ahLst/>
              <a:cxnLst/>
              <a:rect l="l" t="t" r="r" b="b"/>
              <a:pathLst>
                <a:path w="4445" h="30479">
                  <a:moveTo>
                    <a:pt x="3897" y="0"/>
                  </a:moveTo>
                  <a:lnTo>
                    <a:pt x="0" y="0"/>
                  </a:lnTo>
                  <a:lnTo>
                    <a:pt x="0" y="30238"/>
                  </a:lnTo>
                  <a:lnTo>
                    <a:pt x="3897" y="3017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511234" y="3912074"/>
              <a:ext cx="4445" cy="26670"/>
            </a:xfrm>
            <a:custGeom>
              <a:avLst/>
              <a:gdLst/>
              <a:ahLst/>
              <a:cxnLst/>
              <a:rect l="l" t="t" r="r" b="b"/>
              <a:pathLst>
                <a:path w="4445" h="26670">
                  <a:moveTo>
                    <a:pt x="3897" y="0"/>
                  </a:moveTo>
                  <a:lnTo>
                    <a:pt x="0" y="0"/>
                  </a:lnTo>
                  <a:lnTo>
                    <a:pt x="0" y="26368"/>
                  </a:lnTo>
                  <a:lnTo>
                    <a:pt x="3897" y="2630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11234" y="3910110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5" h="28575">
                  <a:moveTo>
                    <a:pt x="3897" y="0"/>
                  </a:moveTo>
                  <a:lnTo>
                    <a:pt x="0" y="0"/>
                  </a:lnTo>
                  <a:lnTo>
                    <a:pt x="0" y="28332"/>
                  </a:lnTo>
                  <a:lnTo>
                    <a:pt x="3897" y="28268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628152" y="3912074"/>
              <a:ext cx="4445" cy="24765"/>
            </a:xfrm>
            <a:custGeom>
              <a:avLst/>
              <a:gdLst/>
              <a:ahLst/>
              <a:cxnLst/>
              <a:rect l="l" t="t" r="r" b="b"/>
              <a:pathLst>
                <a:path w="4445" h="24764">
                  <a:moveTo>
                    <a:pt x="3897" y="0"/>
                  </a:moveTo>
                  <a:lnTo>
                    <a:pt x="0" y="0"/>
                  </a:lnTo>
                  <a:lnTo>
                    <a:pt x="0" y="24465"/>
                  </a:lnTo>
                  <a:lnTo>
                    <a:pt x="3897" y="24401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628152" y="3910110"/>
              <a:ext cx="4445" cy="26670"/>
            </a:xfrm>
            <a:custGeom>
              <a:avLst/>
              <a:gdLst/>
              <a:ahLst/>
              <a:cxnLst/>
              <a:rect l="l" t="t" r="r" b="b"/>
              <a:pathLst>
                <a:path w="4445" h="26670">
                  <a:moveTo>
                    <a:pt x="3897" y="0"/>
                  </a:moveTo>
                  <a:lnTo>
                    <a:pt x="0" y="0"/>
                  </a:lnTo>
                  <a:lnTo>
                    <a:pt x="0" y="26429"/>
                  </a:lnTo>
                  <a:lnTo>
                    <a:pt x="3897" y="26365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745069" y="3912074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60">
                  <a:moveTo>
                    <a:pt x="3897" y="0"/>
                  </a:moveTo>
                  <a:lnTo>
                    <a:pt x="0" y="0"/>
                  </a:lnTo>
                  <a:lnTo>
                    <a:pt x="0" y="22562"/>
                  </a:lnTo>
                  <a:lnTo>
                    <a:pt x="3897" y="22498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745069" y="3910110"/>
              <a:ext cx="4445" cy="24765"/>
            </a:xfrm>
            <a:custGeom>
              <a:avLst/>
              <a:gdLst/>
              <a:ahLst/>
              <a:cxnLst/>
              <a:rect l="l" t="t" r="r" b="b"/>
              <a:pathLst>
                <a:path w="4445" h="24764">
                  <a:moveTo>
                    <a:pt x="3897" y="0"/>
                  </a:moveTo>
                  <a:lnTo>
                    <a:pt x="0" y="0"/>
                  </a:lnTo>
                  <a:lnTo>
                    <a:pt x="0" y="24526"/>
                  </a:lnTo>
                  <a:lnTo>
                    <a:pt x="3897" y="2446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862181" y="3912074"/>
              <a:ext cx="4445" cy="20955"/>
            </a:xfrm>
            <a:custGeom>
              <a:avLst/>
              <a:gdLst/>
              <a:ahLst/>
              <a:cxnLst/>
              <a:rect l="l" t="t" r="r" b="b"/>
              <a:pathLst>
                <a:path w="4445" h="20954">
                  <a:moveTo>
                    <a:pt x="3897" y="0"/>
                  </a:moveTo>
                  <a:lnTo>
                    <a:pt x="0" y="0"/>
                  </a:lnTo>
                  <a:lnTo>
                    <a:pt x="0" y="20655"/>
                  </a:lnTo>
                  <a:lnTo>
                    <a:pt x="3897" y="2059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862181" y="3910110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60">
                  <a:moveTo>
                    <a:pt x="3897" y="0"/>
                  </a:moveTo>
                  <a:lnTo>
                    <a:pt x="0" y="0"/>
                  </a:lnTo>
                  <a:lnTo>
                    <a:pt x="0" y="22619"/>
                  </a:lnTo>
                  <a:lnTo>
                    <a:pt x="3897" y="2255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979098" y="3912074"/>
              <a:ext cx="4445" cy="19050"/>
            </a:xfrm>
            <a:custGeom>
              <a:avLst/>
              <a:gdLst/>
              <a:ahLst/>
              <a:cxnLst/>
              <a:rect l="l" t="t" r="r" b="b"/>
              <a:pathLst>
                <a:path w="4445" h="19050">
                  <a:moveTo>
                    <a:pt x="3897" y="0"/>
                  </a:moveTo>
                  <a:lnTo>
                    <a:pt x="0" y="0"/>
                  </a:lnTo>
                  <a:lnTo>
                    <a:pt x="0" y="18752"/>
                  </a:lnTo>
                  <a:lnTo>
                    <a:pt x="3897" y="18689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979098" y="3910110"/>
              <a:ext cx="4445" cy="20955"/>
            </a:xfrm>
            <a:custGeom>
              <a:avLst/>
              <a:gdLst/>
              <a:ahLst/>
              <a:cxnLst/>
              <a:rect l="l" t="t" r="r" b="b"/>
              <a:pathLst>
                <a:path w="4445" h="20954">
                  <a:moveTo>
                    <a:pt x="3897" y="0"/>
                  </a:moveTo>
                  <a:lnTo>
                    <a:pt x="0" y="0"/>
                  </a:lnTo>
                  <a:lnTo>
                    <a:pt x="0" y="20716"/>
                  </a:lnTo>
                  <a:lnTo>
                    <a:pt x="3897" y="20653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96015" y="3912074"/>
              <a:ext cx="4445" cy="17145"/>
            </a:xfrm>
            <a:custGeom>
              <a:avLst/>
              <a:gdLst/>
              <a:ahLst/>
              <a:cxnLst/>
              <a:rect l="l" t="t" r="r" b="b"/>
              <a:pathLst>
                <a:path w="4445" h="17145">
                  <a:moveTo>
                    <a:pt x="3897" y="0"/>
                  </a:moveTo>
                  <a:lnTo>
                    <a:pt x="0" y="0"/>
                  </a:lnTo>
                  <a:lnTo>
                    <a:pt x="0" y="16849"/>
                  </a:lnTo>
                  <a:lnTo>
                    <a:pt x="3897" y="1678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96015" y="3910110"/>
              <a:ext cx="4445" cy="19050"/>
            </a:xfrm>
            <a:custGeom>
              <a:avLst/>
              <a:gdLst/>
              <a:ahLst/>
              <a:cxnLst/>
              <a:rect l="l" t="t" r="r" b="b"/>
              <a:pathLst>
                <a:path w="4445" h="19050">
                  <a:moveTo>
                    <a:pt x="3897" y="0"/>
                  </a:moveTo>
                  <a:lnTo>
                    <a:pt x="0" y="0"/>
                  </a:lnTo>
                  <a:lnTo>
                    <a:pt x="0" y="18813"/>
                  </a:lnTo>
                  <a:lnTo>
                    <a:pt x="3897" y="1875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13063" y="3912074"/>
              <a:ext cx="4445" cy="15240"/>
            </a:xfrm>
            <a:custGeom>
              <a:avLst/>
              <a:gdLst/>
              <a:ahLst/>
              <a:cxnLst/>
              <a:rect l="l" t="t" r="r" b="b"/>
              <a:pathLst>
                <a:path w="4445" h="15239">
                  <a:moveTo>
                    <a:pt x="3897" y="0"/>
                  </a:moveTo>
                  <a:lnTo>
                    <a:pt x="0" y="0"/>
                  </a:lnTo>
                  <a:lnTo>
                    <a:pt x="0" y="14944"/>
                  </a:lnTo>
                  <a:lnTo>
                    <a:pt x="3897" y="14881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213063" y="3910110"/>
              <a:ext cx="4445" cy="17145"/>
            </a:xfrm>
            <a:custGeom>
              <a:avLst/>
              <a:gdLst/>
              <a:ahLst/>
              <a:cxnLst/>
              <a:rect l="l" t="t" r="r" b="b"/>
              <a:pathLst>
                <a:path w="4445" h="17145">
                  <a:moveTo>
                    <a:pt x="3897" y="0"/>
                  </a:moveTo>
                  <a:lnTo>
                    <a:pt x="0" y="0"/>
                  </a:lnTo>
                  <a:lnTo>
                    <a:pt x="0" y="16908"/>
                  </a:lnTo>
                  <a:lnTo>
                    <a:pt x="3897" y="16845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329980" y="3912074"/>
              <a:ext cx="4445" cy="13335"/>
            </a:xfrm>
            <a:custGeom>
              <a:avLst/>
              <a:gdLst/>
              <a:ahLst/>
              <a:cxnLst/>
              <a:rect l="l" t="t" r="r" b="b"/>
              <a:pathLst>
                <a:path w="4445" h="13335">
                  <a:moveTo>
                    <a:pt x="3897" y="0"/>
                  </a:moveTo>
                  <a:lnTo>
                    <a:pt x="0" y="0"/>
                  </a:lnTo>
                  <a:lnTo>
                    <a:pt x="0" y="13041"/>
                  </a:lnTo>
                  <a:lnTo>
                    <a:pt x="3897" y="12978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329980" y="3910110"/>
              <a:ext cx="4445" cy="15240"/>
            </a:xfrm>
            <a:custGeom>
              <a:avLst/>
              <a:gdLst/>
              <a:ahLst/>
              <a:cxnLst/>
              <a:rect l="l" t="t" r="r" b="b"/>
              <a:pathLst>
                <a:path w="4445" h="15239">
                  <a:moveTo>
                    <a:pt x="3897" y="0"/>
                  </a:moveTo>
                  <a:lnTo>
                    <a:pt x="0" y="0"/>
                  </a:lnTo>
                  <a:lnTo>
                    <a:pt x="0" y="15005"/>
                  </a:lnTo>
                  <a:lnTo>
                    <a:pt x="3897" y="1494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447092" y="3912074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29">
                  <a:moveTo>
                    <a:pt x="3897" y="0"/>
                  </a:moveTo>
                  <a:lnTo>
                    <a:pt x="0" y="0"/>
                  </a:lnTo>
                  <a:lnTo>
                    <a:pt x="0" y="11135"/>
                  </a:lnTo>
                  <a:lnTo>
                    <a:pt x="3897" y="1107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447092" y="3910110"/>
              <a:ext cx="4445" cy="13335"/>
            </a:xfrm>
            <a:custGeom>
              <a:avLst/>
              <a:gdLst/>
              <a:ahLst/>
              <a:cxnLst/>
              <a:rect l="l" t="t" r="r" b="b"/>
              <a:pathLst>
                <a:path w="4445" h="13335">
                  <a:moveTo>
                    <a:pt x="3897" y="0"/>
                  </a:moveTo>
                  <a:lnTo>
                    <a:pt x="0" y="0"/>
                  </a:lnTo>
                  <a:lnTo>
                    <a:pt x="0" y="13099"/>
                  </a:lnTo>
                  <a:lnTo>
                    <a:pt x="3897" y="1303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564009" y="3912074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3897" y="0"/>
                  </a:moveTo>
                  <a:lnTo>
                    <a:pt x="0" y="0"/>
                  </a:lnTo>
                  <a:lnTo>
                    <a:pt x="0" y="9232"/>
                  </a:lnTo>
                  <a:lnTo>
                    <a:pt x="3897" y="9169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564009" y="3910110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29">
                  <a:moveTo>
                    <a:pt x="3897" y="0"/>
                  </a:moveTo>
                  <a:lnTo>
                    <a:pt x="0" y="0"/>
                  </a:lnTo>
                  <a:lnTo>
                    <a:pt x="0" y="11196"/>
                  </a:lnTo>
                  <a:lnTo>
                    <a:pt x="3897" y="11133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680926" y="3912074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20">
                  <a:moveTo>
                    <a:pt x="3897" y="0"/>
                  </a:moveTo>
                  <a:lnTo>
                    <a:pt x="0" y="0"/>
                  </a:lnTo>
                  <a:lnTo>
                    <a:pt x="0" y="7329"/>
                  </a:lnTo>
                  <a:lnTo>
                    <a:pt x="3897" y="726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680926" y="3910110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3897" y="0"/>
                  </a:moveTo>
                  <a:lnTo>
                    <a:pt x="0" y="0"/>
                  </a:lnTo>
                  <a:lnTo>
                    <a:pt x="0" y="9293"/>
                  </a:lnTo>
                  <a:lnTo>
                    <a:pt x="3897" y="923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797973" y="3912074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5" h="5714">
                  <a:moveTo>
                    <a:pt x="3897" y="0"/>
                  </a:moveTo>
                  <a:lnTo>
                    <a:pt x="0" y="0"/>
                  </a:lnTo>
                  <a:lnTo>
                    <a:pt x="0" y="5424"/>
                  </a:lnTo>
                  <a:lnTo>
                    <a:pt x="3897" y="536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797973" y="3910110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20">
                  <a:moveTo>
                    <a:pt x="3897" y="0"/>
                  </a:moveTo>
                  <a:lnTo>
                    <a:pt x="0" y="0"/>
                  </a:lnTo>
                  <a:lnTo>
                    <a:pt x="0" y="7388"/>
                  </a:lnTo>
                  <a:lnTo>
                    <a:pt x="3897" y="732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914890" y="3912074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3897" y="0"/>
                  </a:moveTo>
                  <a:lnTo>
                    <a:pt x="0" y="0"/>
                  </a:lnTo>
                  <a:lnTo>
                    <a:pt x="0" y="3521"/>
                  </a:lnTo>
                  <a:lnTo>
                    <a:pt x="3897" y="345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914890" y="3910110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5" h="5714">
                  <a:moveTo>
                    <a:pt x="3897" y="0"/>
                  </a:moveTo>
                  <a:lnTo>
                    <a:pt x="0" y="0"/>
                  </a:lnTo>
                  <a:lnTo>
                    <a:pt x="0" y="5485"/>
                  </a:lnTo>
                  <a:lnTo>
                    <a:pt x="3897" y="5421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031808" y="3912074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3897" y="0"/>
                  </a:moveTo>
                  <a:lnTo>
                    <a:pt x="0" y="0"/>
                  </a:lnTo>
                  <a:lnTo>
                    <a:pt x="0" y="1618"/>
                  </a:lnTo>
                  <a:lnTo>
                    <a:pt x="3897" y="155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031795" y="3910113"/>
              <a:ext cx="121285" cy="3810"/>
            </a:xfrm>
            <a:custGeom>
              <a:avLst/>
              <a:gdLst/>
              <a:ahLst/>
              <a:cxnLst/>
              <a:rect l="l" t="t" r="r" b="b"/>
              <a:pathLst>
                <a:path w="121284" h="3810">
                  <a:moveTo>
                    <a:pt x="3898" y="0"/>
                  </a:moveTo>
                  <a:lnTo>
                    <a:pt x="0" y="0"/>
                  </a:lnTo>
                  <a:lnTo>
                    <a:pt x="0" y="3581"/>
                  </a:lnTo>
                  <a:lnTo>
                    <a:pt x="3898" y="3517"/>
                  </a:lnTo>
                  <a:lnTo>
                    <a:pt x="3898" y="0"/>
                  </a:lnTo>
                  <a:close/>
                </a:path>
                <a:path w="121284" h="3810">
                  <a:moveTo>
                    <a:pt x="121018" y="0"/>
                  </a:moveTo>
                  <a:lnTo>
                    <a:pt x="117119" y="0"/>
                  </a:lnTo>
                  <a:lnTo>
                    <a:pt x="117119" y="1676"/>
                  </a:lnTo>
                  <a:lnTo>
                    <a:pt x="121018" y="1612"/>
                  </a:lnTo>
                  <a:lnTo>
                    <a:pt x="1210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013204" y="3907978"/>
              <a:ext cx="4445" cy="118110"/>
            </a:xfrm>
            <a:custGeom>
              <a:avLst/>
              <a:gdLst/>
              <a:ahLst/>
              <a:cxnLst/>
              <a:rect l="l" t="t" r="r" b="b"/>
              <a:pathLst>
                <a:path w="4444" h="118110">
                  <a:moveTo>
                    <a:pt x="3897" y="0"/>
                  </a:moveTo>
                  <a:lnTo>
                    <a:pt x="0" y="0"/>
                  </a:lnTo>
                  <a:lnTo>
                    <a:pt x="0" y="117798"/>
                  </a:lnTo>
                  <a:lnTo>
                    <a:pt x="3897" y="117798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013204" y="3906014"/>
              <a:ext cx="4445" cy="121920"/>
            </a:xfrm>
            <a:custGeom>
              <a:avLst/>
              <a:gdLst/>
              <a:ahLst/>
              <a:cxnLst/>
              <a:rect l="l" t="t" r="r" b="b"/>
              <a:pathLst>
                <a:path w="4444" h="121920">
                  <a:moveTo>
                    <a:pt x="3897" y="0"/>
                  </a:moveTo>
                  <a:lnTo>
                    <a:pt x="0" y="0"/>
                  </a:lnTo>
                  <a:lnTo>
                    <a:pt x="0" y="121892"/>
                  </a:lnTo>
                  <a:lnTo>
                    <a:pt x="1492" y="121892"/>
                  </a:lnTo>
                  <a:lnTo>
                    <a:pt x="3897" y="121853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130121" y="3912074"/>
              <a:ext cx="4445" cy="114300"/>
            </a:xfrm>
            <a:custGeom>
              <a:avLst/>
              <a:gdLst/>
              <a:ahLst/>
              <a:cxnLst/>
              <a:rect l="l" t="t" r="r" b="b"/>
              <a:pathLst>
                <a:path w="4444" h="114300">
                  <a:moveTo>
                    <a:pt x="3897" y="0"/>
                  </a:moveTo>
                  <a:lnTo>
                    <a:pt x="0" y="0"/>
                  </a:lnTo>
                  <a:lnTo>
                    <a:pt x="0" y="113702"/>
                  </a:lnTo>
                  <a:lnTo>
                    <a:pt x="3897" y="11370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130121" y="3910110"/>
              <a:ext cx="4445" cy="116205"/>
            </a:xfrm>
            <a:custGeom>
              <a:avLst/>
              <a:gdLst/>
              <a:ahLst/>
              <a:cxnLst/>
              <a:rect l="l" t="t" r="r" b="b"/>
              <a:pathLst>
                <a:path w="4444" h="116204">
                  <a:moveTo>
                    <a:pt x="3897" y="0"/>
                  </a:moveTo>
                  <a:lnTo>
                    <a:pt x="0" y="0"/>
                  </a:lnTo>
                  <a:lnTo>
                    <a:pt x="0" y="115918"/>
                  </a:lnTo>
                  <a:lnTo>
                    <a:pt x="3897" y="11585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247200" y="3912074"/>
              <a:ext cx="4445" cy="112395"/>
            </a:xfrm>
            <a:custGeom>
              <a:avLst/>
              <a:gdLst/>
              <a:ahLst/>
              <a:cxnLst/>
              <a:rect l="l" t="t" r="r" b="b"/>
              <a:pathLst>
                <a:path w="4444" h="112395">
                  <a:moveTo>
                    <a:pt x="3897" y="0"/>
                  </a:moveTo>
                  <a:lnTo>
                    <a:pt x="0" y="0"/>
                  </a:lnTo>
                  <a:lnTo>
                    <a:pt x="0" y="112048"/>
                  </a:lnTo>
                  <a:lnTo>
                    <a:pt x="3897" y="111985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247200" y="3910110"/>
              <a:ext cx="4445" cy="114300"/>
            </a:xfrm>
            <a:custGeom>
              <a:avLst/>
              <a:gdLst/>
              <a:ahLst/>
              <a:cxnLst/>
              <a:rect l="l" t="t" r="r" b="b"/>
              <a:pathLst>
                <a:path w="4444" h="114300">
                  <a:moveTo>
                    <a:pt x="3897" y="0"/>
                  </a:moveTo>
                  <a:lnTo>
                    <a:pt x="0" y="0"/>
                  </a:lnTo>
                  <a:lnTo>
                    <a:pt x="0" y="114012"/>
                  </a:lnTo>
                  <a:lnTo>
                    <a:pt x="3897" y="113949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598114" y="3912074"/>
              <a:ext cx="4445" cy="106680"/>
            </a:xfrm>
            <a:custGeom>
              <a:avLst/>
              <a:gdLst/>
              <a:ahLst/>
              <a:cxnLst/>
              <a:rect l="l" t="t" r="r" b="b"/>
              <a:pathLst>
                <a:path w="4444" h="106679">
                  <a:moveTo>
                    <a:pt x="3897" y="0"/>
                  </a:moveTo>
                  <a:lnTo>
                    <a:pt x="0" y="0"/>
                  </a:lnTo>
                  <a:lnTo>
                    <a:pt x="0" y="106336"/>
                  </a:lnTo>
                  <a:lnTo>
                    <a:pt x="3897" y="106273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598114" y="3910110"/>
              <a:ext cx="4445" cy="108585"/>
            </a:xfrm>
            <a:custGeom>
              <a:avLst/>
              <a:gdLst/>
              <a:ahLst/>
              <a:cxnLst/>
              <a:rect l="l" t="t" r="r" b="b"/>
              <a:pathLst>
                <a:path w="4444" h="108585">
                  <a:moveTo>
                    <a:pt x="3897" y="0"/>
                  </a:moveTo>
                  <a:lnTo>
                    <a:pt x="0" y="0"/>
                  </a:lnTo>
                  <a:lnTo>
                    <a:pt x="0" y="108300"/>
                  </a:lnTo>
                  <a:lnTo>
                    <a:pt x="3897" y="10823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715031" y="3912074"/>
              <a:ext cx="4445" cy="104775"/>
            </a:xfrm>
            <a:custGeom>
              <a:avLst/>
              <a:gdLst/>
              <a:ahLst/>
              <a:cxnLst/>
              <a:rect l="l" t="t" r="r" b="b"/>
              <a:pathLst>
                <a:path w="4444" h="104775">
                  <a:moveTo>
                    <a:pt x="3897" y="0"/>
                  </a:moveTo>
                  <a:lnTo>
                    <a:pt x="0" y="0"/>
                  </a:lnTo>
                  <a:lnTo>
                    <a:pt x="0" y="104433"/>
                  </a:lnTo>
                  <a:lnTo>
                    <a:pt x="3897" y="10437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715031" y="3910110"/>
              <a:ext cx="4445" cy="106680"/>
            </a:xfrm>
            <a:custGeom>
              <a:avLst/>
              <a:gdLst/>
              <a:ahLst/>
              <a:cxnLst/>
              <a:rect l="l" t="t" r="r" b="b"/>
              <a:pathLst>
                <a:path w="4444" h="106679">
                  <a:moveTo>
                    <a:pt x="3897" y="0"/>
                  </a:moveTo>
                  <a:lnTo>
                    <a:pt x="0" y="0"/>
                  </a:lnTo>
                  <a:lnTo>
                    <a:pt x="0" y="106397"/>
                  </a:lnTo>
                  <a:lnTo>
                    <a:pt x="3897" y="10633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832143" y="3912074"/>
              <a:ext cx="4445" cy="102870"/>
            </a:xfrm>
            <a:custGeom>
              <a:avLst/>
              <a:gdLst/>
              <a:ahLst/>
              <a:cxnLst/>
              <a:rect l="l" t="t" r="r" b="b"/>
              <a:pathLst>
                <a:path w="4444" h="102870">
                  <a:moveTo>
                    <a:pt x="3897" y="0"/>
                  </a:moveTo>
                  <a:lnTo>
                    <a:pt x="0" y="0"/>
                  </a:lnTo>
                  <a:lnTo>
                    <a:pt x="0" y="102527"/>
                  </a:lnTo>
                  <a:lnTo>
                    <a:pt x="3897" y="10246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832143" y="3910110"/>
              <a:ext cx="4445" cy="104775"/>
            </a:xfrm>
            <a:custGeom>
              <a:avLst/>
              <a:gdLst/>
              <a:ahLst/>
              <a:cxnLst/>
              <a:rect l="l" t="t" r="r" b="b"/>
              <a:pathLst>
                <a:path w="4444" h="104775">
                  <a:moveTo>
                    <a:pt x="3897" y="0"/>
                  </a:moveTo>
                  <a:lnTo>
                    <a:pt x="0" y="0"/>
                  </a:lnTo>
                  <a:lnTo>
                    <a:pt x="0" y="104491"/>
                  </a:lnTo>
                  <a:lnTo>
                    <a:pt x="3897" y="104428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949061" y="3912074"/>
              <a:ext cx="4445" cy="100965"/>
            </a:xfrm>
            <a:custGeom>
              <a:avLst/>
              <a:gdLst/>
              <a:ahLst/>
              <a:cxnLst/>
              <a:rect l="l" t="t" r="r" b="b"/>
              <a:pathLst>
                <a:path w="4444" h="100964">
                  <a:moveTo>
                    <a:pt x="3897" y="0"/>
                  </a:moveTo>
                  <a:lnTo>
                    <a:pt x="0" y="0"/>
                  </a:lnTo>
                  <a:lnTo>
                    <a:pt x="0" y="100624"/>
                  </a:lnTo>
                  <a:lnTo>
                    <a:pt x="3897" y="100561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949061" y="3910110"/>
              <a:ext cx="4445" cy="102870"/>
            </a:xfrm>
            <a:custGeom>
              <a:avLst/>
              <a:gdLst/>
              <a:ahLst/>
              <a:cxnLst/>
              <a:rect l="l" t="t" r="r" b="b"/>
              <a:pathLst>
                <a:path w="4444" h="102870">
                  <a:moveTo>
                    <a:pt x="3897" y="0"/>
                  </a:moveTo>
                  <a:lnTo>
                    <a:pt x="0" y="0"/>
                  </a:lnTo>
                  <a:lnTo>
                    <a:pt x="0" y="102588"/>
                  </a:lnTo>
                  <a:lnTo>
                    <a:pt x="3897" y="102525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650888" y="3912074"/>
              <a:ext cx="4445" cy="89535"/>
            </a:xfrm>
            <a:custGeom>
              <a:avLst/>
              <a:gdLst/>
              <a:ahLst/>
              <a:cxnLst/>
              <a:rect l="l" t="t" r="r" b="b"/>
              <a:pathLst>
                <a:path w="4445" h="89535">
                  <a:moveTo>
                    <a:pt x="3897" y="0"/>
                  </a:moveTo>
                  <a:lnTo>
                    <a:pt x="0" y="0"/>
                  </a:lnTo>
                  <a:lnTo>
                    <a:pt x="0" y="89201"/>
                  </a:lnTo>
                  <a:lnTo>
                    <a:pt x="3897" y="8913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650888" y="3910110"/>
              <a:ext cx="4445" cy="91440"/>
            </a:xfrm>
            <a:custGeom>
              <a:avLst/>
              <a:gdLst/>
              <a:ahLst/>
              <a:cxnLst/>
              <a:rect l="l" t="t" r="r" b="b"/>
              <a:pathLst>
                <a:path w="4445" h="91439">
                  <a:moveTo>
                    <a:pt x="3897" y="0"/>
                  </a:moveTo>
                  <a:lnTo>
                    <a:pt x="0" y="0"/>
                  </a:lnTo>
                  <a:lnTo>
                    <a:pt x="0" y="91165"/>
                  </a:lnTo>
                  <a:lnTo>
                    <a:pt x="3897" y="91101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67936" y="3912074"/>
              <a:ext cx="4445" cy="87630"/>
            </a:xfrm>
            <a:custGeom>
              <a:avLst/>
              <a:gdLst/>
              <a:ahLst/>
              <a:cxnLst/>
              <a:rect l="l" t="t" r="r" b="b"/>
              <a:pathLst>
                <a:path w="4445" h="87629">
                  <a:moveTo>
                    <a:pt x="3897" y="0"/>
                  </a:moveTo>
                  <a:lnTo>
                    <a:pt x="0" y="0"/>
                  </a:lnTo>
                  <a:lnTo>
                    <a:pt x="0" y="87296"/>
                  </a:lnTo>
                  <a:lnTo>
                    <a:pt x="3897" y="8723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767936" y="3910110"/>
              <a:ext cx="4445" cy="89535"/>
            </a:xfrm>
            <a:custGeom>
              <a:avLst/>
              <a:gdLst/>
              <a:ahLst/>
              <a:cxnLst/>
              <a:rect l="l" t="t" r="r" b="b"/>
              <a:pathLst>
                <a:path w="4445" h="89535">
                  <a:moveTo>
                    <a:pt x="3897" y="0"/>
                  </a:moveTo>
                  <a:lnTo>
                    <a:pt x="0" y="0"/>
                  </a:lnTo>
                  <a:lnTo>
                    <a:pt x="0" y="89260"/>
                  </a:lnTo>
                  <a:lnTo>
                    <a:pt x="3897" y="8919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84853" y="3912074"/>
              <a:ext cx="4445" cy="85725"/>
            </a:xfrm>
            <a:custGeom>
              <a:avLst/>
              <a:gdLst/>
              <a:ahLst/>
              <a:cxnLst/>
              <a:rect l="l" t="t" r="r" b="b"/>
              <a:pathLst>
                <a:path w="4445" h="85725">
                  <a:moveTo>
                    <a:pt x="3897" y="0"/>
                  </a:moveTo>
                  <a:lnTo>
                    <a:pt x="0" y="0"/>
                  </a:lnTo>
                  <a:lnTo>
                    <a:pt x="0" y="85393"/>
                  </a:lnTo>
                  <a:lnTo>
                    <a:pt x="3897" y="85329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884853" y="3910110"/>
              <a:ext cx="4445" cy="87630"/>
            </a:xfrm>
            <a:custGeom>
              <a:avLst/>
              <a:gdLst/>
              <a:ahLst/>
              <a:cxnLst/>
              <a:rect l="l" t="t" r="r" b="b"/>
              <a:pathLst>
                <a:path w="4445" h="87629">
                  <a:moveTo>
                    <a:pt x="3897" y="0"/>
                  </a:moveTo>
                  <a:lnTo>
                    <a:pt x="0" y="0"/>
                  </a:lnTo>
                  <a:lnTo>
                    <a:pt x="0" y="87357"/>
                  </a:lnTo>
                  <a:lnTo>
                    <a:pt x="3897" y="87293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352716" y="3912074"/>
              <a:ext cx="4445" cy="78105"/>
            </a:xfrm>
            <a:custGeom>
              <a:avLst/>
              <a:gdLst/>
              <a:ahLst/>
              <a:cxnLst/>
              <a:rect l="l" t="t" r="r" b="b"/>
              <a:pathLst>
                <a:path w="4445" h="78104">
                  <a:moveTo>
                    <a:pt x="3897" y="0"/>
                  </a:moveTo>
                  <a:lnTo>
                    <a:pt x="0" y="0"/>
                  </a:lnTo>
                  <a:lnTo>
                    <a:pt x="0" y="77777"/>
                  </a:lnTo>
                  <a:lnTo>
                    <a:pt x="3897" y="7771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352716" y="3910110"/>
              <a:ext cx="4445" cy="80010"/>
            </a:xfrm>
            <a:custGeom>
              <a:avLst/>
              <a:gdLst/>
              <a:ahLst/>
              <a:cxnLst/>
              <a:rect l="l" t="t" r="r" b="b"/>
              <a:pathLst>
                <a:path w="4445" h="80010">
                  <a:moveTo>
                    <a:pt x="4059" y="0"/>
                  </a:moveTo>
                  <a:lnTo>
                    <a:pt x="0" y="0"/>
                  </a:lnTo>
                  <a:lnTo>
                    <a:pt x="0" y="79741"/>
                  </a:lnTo>
                  <a:lnTo>
                    <a:pt x="4059" y="79675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703728" y="3912074"/>
              <a:ext cx="4445" cy="72390"/>
            </a:xfrm>
            <a:custGeom>
              <a:avLst/>
              <a:gdLst/>
              <a:ahLst/>
              <a:cxnLst/>
              <a:rect l="l" t="t" r="r" b="b"/>
              <a:pathLst>
                <a:path w="4445" h="72389">
                  <a:moveTo>
                    <a:pt x="3897" y="0"/>
                  </a:moveTo>
                  <a:lnTo>
                    <a:pt x="0" y="0"/>
                  </a:lnTo>
                  <a:lnTo>
                    <a:pt x="0" y="72064"/>
                  </a:lnTo>
                  <a:lnTo>
                    <a:pt x="3897" y="72001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703793" y="3910110"/>
              <a:ext cx="4445" cy="74295"/>
            </a:xfrm>
            <a:custGeom>
              <a:avLst/>
              <a:gdLst/>
              <a:ahLst/>
              <a:cxnLst/>
              <a:rect l="l" t="t" r="r" b="b"/>
              <a:pathLst>
                <a:path w="4445" h="74295">
                  <a:moveTo>
                    <a:pt x="3897" y="0"/>
                  </a:moveTo>
                  <a:lnTo>
                    <a:pt x="0" y="0"/>
                  </a:lnTo>
                  <a:lnTo>
                    <a:pt x="0" y="74027"/>
                  </a:lnTo>
                  <a:lnTo>
                    <a:pt x="3897" y="73964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820645" y="3912074"/>
              <a:ext cx="4445" cy="70485"/>
            </a:xfrm>
            <a:custGeom>
              <a:avLst/>
              <a:gdLst/>
              <a:ahLst/>
              <a:cxnLst/>
              <a:rect l="l" t="t" r="r" b="b"/>
              <a:pathLst>
                <a:path w="4445" h="70485">
                  <a:moveTo>
                    <a:pt x="3897" y="0"/>
                  </a:moveTo>
                  <a:lnTo>
                    <a:pt x="0" y="0"/>
                  </a:lnTo>
                  <a:lnTo>
                    <a:pt x="0" y="70161"/>
                  </a:lnTo>
                  <a:lnTo>
                    <a:pt x="3897" y="70098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820710" y="3910110"/>
              <a:ext cx="4445" cy="72390"/>
            </a:xfrm>
            <a:custGeom>
              <a:avLst/>
              <a:gdLst/>
              <a:ahLst/>
              <a:cxnLst/>
              <a:rect l="l" t="t" r="r" b="b"/>
              <a:pathLst>
                <a:path w="4445" h="72389">
                  <a:moveTo>
                    <a:pt x="3897" y="0"/>
                  </a:moveTo>
                  <a:lnTo>
                    <a:pt x="0" y="0"/>
                  </a:lnTo>
                  <a:lnTo>
                    <a:pt x="0" y="72124"/>
                  </a:lnTo>
                  <a:lnTo>
                    <a:pt x="3897" y="72061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937562" y="3912074"/>
              <a:ext cx="4445" cy="68580"/>
            </a:xfrm>
            <a:custGeom>
              <a:avLst/>
              <a:gdLst/>
              <a:ahLst/>
              <a:cxnLst/>
              <a:rect l="l" t="t" r="r" b="b"/>
              <a:pathLst>
                <a:path w="4445" h="68579">
                  <a:moveTo>
                    <a:pt x="3897" y="0"/>
                  </a:moveTo>
                  <a:lnTo>
                    <a:pt x="0" y="0"/>
                  </a:lnTo>
                  <a:lnTo>
                    <a:pt x="0" y="68258"/>
                  </a:lnTo>
                  <a:lnTo>
                    <a:pt x="3897" y="68195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937627" y="3910110"/>
              <a:ext cx="4445" cy="70485"/>
            </a:xfrm>
            <a:custGeom>
              <a:avLst/>
              <a:gdLst/>
              <a:ahLst/>
              <a:cxnLst/>
              <a:rect l="l" t="t" r="r" b="b"/>
              <a:pathLst>
                <a:path w="4445" h="70485">
                  <a:moveTo>
                    <a:pt x="3897" y="0"/>
                  </a:moveTo>
                  <a:lnTo>
                    <a:pt x="0" y="0"/>
                  </a:lnTo>
                  <a:lnTo>
                    <a:pt x="0" y="70221"/>
                  </a:lnTo>
                  <a:lnTo>
                    <a:pt x="3897" y="70158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054674" y="3912074"/>
              <a:ext cx="4445" cy="66675"/>
            </a:xfrm>
            <a:custGeom>
              <a:avLst/>
              <a:gdLst/>
              <a:ahLst/>
              <a:cxnLst/>
              <a:rect l="l" t="t" r="r" b="b"/>
              <a:pathLst>
                <a:path w="4445" h="66675">
                  <a:moveTo>
                    <a:pt x="3897" y="0"/>
                  </a:moveTo>
                  <a:lnTo>
                    <a:pt x="0" y="0"/>
                  </a:lnTo>
                  <a:lnTo>
                    <a:pt x="0" y="66352"/>
                  </a:lnTo>
                  <a:lnTo>
                    <a:pt x="3897" y="66288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054674" y="3910110"/>
              <a:ext cx="4445" cy="68580"/>
            </a:xfrm>
            <a:custGeom>
              <a:avLst/>
              <a:gdLst/>
              <a:ahLst/>
              <a:cxnLst/>
              <a:rect l="l" t="t" r="r" b="b"/>
              <a:pathLst>
                <a:path w="4445" h="68579">
                  <a:moveTo>
                    <a:pt x="3897" y="0"/>
                  </a:moveTo>
                  <a:lnTo>
                    <a:pt x="0" y="0"/>
                  </a:lnTo>
                  <a:lnTo>
                    <a:pt x="0" y="68316"/>
                  </a:lnTo>
                  <a:lnTo>
                    <a:pt x="3897" y="68253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171592" y="3912074"/>
              <a:ext cx="4445" cy="64769"/>
            </a:xfrm>
            <a:custGeom>
              <a:avLst/>
              <a:gdLst/>
              <a:ahLst/>
              <a:cxnLst/>
              <a:rect l="l" t="t" r="r" b="b"/>
              <a:pathLst>
                <a:path w="4445" h="64770">
                  <a:moveTo>
                    <a:pt x="3897" y="0"/>
                  </a:moveTo>
                  <a:lnTo>
                    <a:pt x="0" y="0"/>
                  </a:lnTo>
                  <a:lnTo>
                    <a:pt x="0" y="64449"/>
                  </a:lnTo>
                  <a:lnTo>
                    <a:pt x="3897" y="64385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171592" y="3910110"/>
              <a:ext cx="4445" cy="66675"/>
            </a:xfrm>
            <a:custGeom>
              <a:avLst/>
              <a:gdLst/>
              <a:ahLst/>
              <a:cxnLst/>
              <a:rect l="l" t="t" r="r" b="b"/>
              <a:pathLst>
                <a:path w="4445" h="66675">
                  <a:moveTo>
                    <a:pt x="3897" y="0"/>
                  </a:moveTo>
                  <a:lnTo>
                    <a:pt x="0" y="0"/>
                  </a:lnTo>
                  <a:lnTo>
                    <a:pt x="0" y="66413"/>
                  </a:lnTo>
                  <a:lnTo>
                    <a:pt x="3897" y="6635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288509" y="3912074"/>
              <a:ext cx="4445" cy="62865"/>
            </a:xfrm>
            <a:custGeom>
              <a:avLst/>
              <a:gdLst/>
              <a:ahLst/>
              <a:cxnLst/>
              <a:rect l="l" t="t" r="r" b="b"/>
              <a:pathLst>
                <a:path w="4445" h="62864">
                  <a:moveTo>
                    <a:pt x="3897" y="0"/>
                  </a:moveTo>
                  <a:lnTo>
                    <a:pt x="0" y="0"/>
                  </a:lnTo>
                  <a:lnTo>
                    <a:pt x="0" y="62546"/>
                  </a:lnTo>
                  <a:lnTo>
                    <a:pt x="3897" y="6248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288509" y="3910110"/>
              <a:ext cx="4445" cy="64769"/>
            </a:xfrm>
            <a:custGeom>
              <a:avLst/>
              <a:gdLst/>
              <a:ahLst/>
              <a:cxnLst/>
              <a:rect l="l" t="t" r="r" b="b"/>
              <a:pathLst>
                <a:path w="4445" h="64770">
                  <a:moveTo>
                    <a:pt x="3897" y="0"/>
                  </a:moveTo>
                  <a:lnTo>
                    <a:pt x="0" y="0"/>
                  </a:lnTo>
                  <a:lnTo>
                    <a:pt x="0" y="64510"/>
                  </a:lnTo>
                  <a:lnTo>
                    <a:pt x="3897" y="64447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639585" y="3912074"/>
              <a:ext cx="4445" cy="57150"/>
            </a:xfrm>
            <a:custGeom>
              <a:avLst/>
              <a:gdLst/>
              <a:ahLst/>
              <a:cxnLst/>
              <a:rect l="l" t="t" r="r" b="b"/>
              <a:pathLst>
                <a:path w="4445" h="57150">
                  <a:moveTo>
                    <a:pt x="3897" y="0"/>
                  </a:moveTo>
                  <a:lnTo>
                    <a:pt x="0" y="0"/>
                  </a:lnTo>
                  <a:lnTo>
                    <a:pt x="0" y="56832"/>
                  </a:lnTo>
                  <a:lnTo>
                    <a:pt x="3897" y="56768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639585" y="3910110"/>
              <a:ext cx="4445" cy="59055"/>
            </a:xfrm>
            <a:custGeom>
              <a:avLst/>
              <a:gdLst/>
              <a:ahLst/>
              <a:cxnLst/>
              <a:rect l="l" t="t" r="r" b="b"/>
              <a:pathLst>
                <a:path w="4445" h="59054">
                  <a:moveTo>
                    <a:pt x="3897" y="0"/>
                  </a:moveTo>
                  <a:lnTo>
                    <a:pt x="0" y="0"/>
                  </a:lnTo>
                  <a:lnTo>
                    <a:pt x="0" y="58796"/>
                  </a:lnTo>
                  <a:lnTo>
                    <a:pt x="3897" y="5873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756502" y="3912074"/>
              <a:ext cx="4445" cy="55244"/>
            </a:xfrm>
            <a:custGeom>
              <a:avLst/>
              <a:gdLst/>
              <a:ahLst/>
              <a:cxnLst/>
              <a:rect l="l" t="t" r="r" b="b"/>
              <a:pathLst>
                <a:path w="4445" h="55245">
                  <a:moveTo>
                    <a:pt x="3897" y="0"/>
                  </a:moveTo>
                  <a:lnTo>
                    <a:pt x="0" y="0"/>
                  </a:lnTo>
                  <a:lnTo>
                    <a:pt x="0" y="54929"/>
                  </a:lnTo>
                  <a:lnTo>
                    <a:pt x="3897" y="54865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756502" y="3910110"/>
              <a:ext cx="4445" cy="57150"/>
            </a:xfrm>
            <a:custGeom>
              <a:avLst/>
              <a:gdLst/>
              <a:ahLst/>
              <a:cxnLst/>
              <a:rect l="l" t="t" r="r" b="b"/>
              <a:pathLst>
                <a:path w="4445" h="57150">
                  <a:moveTo>
                    <a:pt x="3897" y="0"/>
                  </a:moveTo>
                  <a:lnTo>
                    <a:pt x="0" y="0"/>
                  </a:lnTo>
                  <a:lnTo>
                    <a:pt x="0" y="56893"/>
                  </a:lnTo>
                  <a:lnTo>
                    <a:pt x="3897" y="56829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873419" y="3912074"/>
              <a:ext cx="4445" cy="53340"/>
            </a:xfrm>
            <a:custGeom>
              <a:avLst/>
              <a:gdLst/>
              <a:ahLst/>
              <a:cxnLst/>
              <a:rect l="l" t="t" r="r" b="b"/>
              <a:pathLst>
                <a:path w="4445" h="53339">
                  <a:moveTo>
                    <a:pt x="3897" y="0"/>
                  </a:moveTo>
                  <a:lnTo>
                    <a:pt x="0" y="0"/>
                  </a:lnTo>
                  <a:lnTo>
                    <a:pt x="0" y="53026"/>
                  </a:lnTo>
                  <a:lnTo>
                    <a:pt x="3897" y="52962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873419" y="3910110"/>
              <a:ext cx="4445" cy="55244"/>
            </a:xfrm>
            <a:custGeom>
              <a:avLst/>
              <a:gdLst/>
              <a:ahLst/>
              <a:cxnLst/>
              <a:rect l="l" t="t" r="r" b="b"/>
              <a:pathLst>
                <a:path w="4445" h="55245">
                  <a:moveTo>
                    <a:pt x="3897" y="0"/>
                  </a:moveTo>
                  <a:lnTo>
                    <a:pt x="0" y="0"/>
                  </a:lnTo>
                  <a:lnTo>
                    <a:pt x="0" y="54990"/>
                  </a:lnTo>
                  <a:lnTo>
                    <a:pt x="3897" y="5492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5990532" y="3912074"/>
              <a:ext cx="4445" cy="51435"/>
            </a:xfrm>
            <a:custGeom>
              <a:avLst/>
              <a:gdLst/>
              <a:ahLst/>
              <a:cxnLst/>
              <a:rect l="l" t="t" r="r" b="b"/>
              <a:pathLst>
                <a:path w="4445" h="51435">
                  <a:moveTo>
                    <a:pt x="3897" y="0"/>
                  </a:moveTo>
                  <a:lnTo>
                    <a:pt x="0" y="0"/>
                  </a:lnTo>
                  <a:lnTo>
                    <a:pt x="0" y="51119"/>
                  </a:lnTo>
                  <a:lnTo>
                    <a:pt x="3897" y="51056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990532" y="3910110"/>
              <a:ext cx="4445" cy="53340"/>
            </a:xfrm>
            <a:custGeom>
              <a:avLst/>
              <a:gdLst/>
              <a:ahLst/>
              <a:cxnLst/>
              <a:rect l="l" t="t" r="r" b="b"/>
              <a:pathLst>
                <a:path w="4445" h="53339">
                  <a:moveTo>
                    <a:pt x="3897" y="0"/>
                  </a:moveTo>
                  <a:lnTo>
                    <a:pt x="0" y="0"/>
                  </a:lnTo>
                  <a:lnTo>
                    <a:pt x="0" y="53083"/>
                  </a:lnTo>
                  <a:lnTo>
                    <a:pt x="3897" y="53020"/>
                  </a:lnTo>
                  <a:lnTo>
                    <a:pt x="3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019049" y="3906014"/>
              <a:ext cx="7482840" cy="4445"/>
            </a:xfrm>
            <a:custGeom>
              <a:avLst/>
              <a:gdLst/>
              <a:ahLst/>
              <a:cxnLst/>
              <a:rect l="l" t="t" r="r" b="b"/>
              <a:pathLst>
                <a:path w="7482840" h="4445">
                  <a:moveTo>
                    <a:pt x="7482700" y="0"/>
                  </a:moveTo>
                  <a:lnTo>
                    <a:pt x="0" y="0"/>
                  </a:lnTo>
                  <a:lnTo>
                    <a:pt x="0" y="3930"/>
                  </a:lnTo>
                  <a:lnTo>
                    <a:pt x="7243037" y="3930"/>
                  </a:lnTo>
                  <a:lnTo>
                    <a:pt x="7482700" y="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017101" y="3906014"/>
              <a:ext cx="7486650" cy="4445"/>
            </a:xfrm>
            <a:custGeom>
              <a:avLst/>
              <a:gdLst/>
              <a:ahLst/>
              <a:cxnLst/>
              <a:rect l="l" t="t" r="r" b="b"/>
              <a:pathLst>
                <a:path w="7486650" h="4445">
                  <a:moveTo>
                    <a:pt x="7486444" y="0"/>
                  </a:moveTo>
                  <a:lnTo>
                    <a:pt x="0" y="0"/>
                  </a:lnTo>
                  <a:lnTo>
                    <a:pt x="0" y="4093"/>
                  </a:lnTo>
                  <a:lnTo>
                    <a:pt x="7234920" y="4094"/>
                  </a:lnTo>
                  <a:lnTo>
                    <a:pt x="74864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019049" y="4023811"/>
              <a:ext cx="247650" cy="4445"/>
            </a:xfrm>
            <a:custGeom>
              <a:avLst/>
              <a:gdLst/>
              <a:ahLst/>
              <a:cxnLst/>
              <a:rect l="l" t="t" r="r" b="b"/>
              <a:pathLst>
                <a:path w="247650" h="4445">
                  <a:moveTo>
                    <a:pt x="247288" y="0"/>
                  </a:moveTo>
                  <a:lnTo>
                    <a:pt x="0" y="0"/>
                  </a:lnTo>
                  <a:lnTo>
                    <a:pt x="0" y="3932"/>
                  </a:lnTo>
                  <a:lnTo>
                    <a:pt x="5713" y="3932"/>
                  </a:lnTo>
                  <a:lnTo>
                    <a:pt x="247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017101" y="4023811"/>
              <a:ext cx="249554" cy="4445"/>
            </a:xfrm>
            <a:custGeom>
              <a:avLst/>
              <a:gdLst/>
              <a:ahLst/>
              <a:cxnLst/>
              <a:rect l="l" t="t" r="r" b="b"/>
              <a:pathLst>
                <a:path w="249555" h="4445">
                  <a:moveTo>
                    <a:pt x="249235" y="0"/>
                  </a:moveTo>
                  <a:lnTo>
                    <a:pt x="0" y="0"/>
                  </a:lnTo>
                  <a:lnTo>
                    <a:pt x="0" y="4056"/>
                  </a:lnTo>
                  <a:lnTo>
                    <a:pt x="249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008505" y="3901185"/>
              <a:ext cx="7499984" cy="131445"/>
            </a:xfrm>
            <a:custGeom>
              <a:avLst/>
              <a:gdLst/>
              <a:ahLst/>
              <a:cxnLst/>
              <a:rect l="l" t="t" r="r" b="b"/>
              <a:pathLst>
                <a:path w="7499984" h="131445">
                  <a:moveTo>
                    <a:pt x="0" y="131444"/>
                  </a:moveTo>
                  <a:lnTo>
                    <a:pt x="7499984" y="131444"/>
                  </a:lnTo>
                  <a:lnTo>
                    <a:pt x="7499984" y="0"/>
                  </a:lnTo>
                  <a:lnTo>
                    <a:pt x="0" y="0"/>
                  </a:lnTo>
                  <a:lnTo>
                    <a:pt x="0" y="1314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018538" y="3897629"/>
              <a:ext cx="913130" cy="131445"/>
            </a:xfrm>
            <a:custGeom>
              <a:avLst/>
              <a:gdLst/>
              <a:ahLst/>
              <a:cxnLst/>
              <a:rect l="l" t="t" r="r" b="b"/>
              <a:pathLst>
                <a:path w="913130" h="131445">
                  <a:moveTo>
                    <a:pt x="0" y="131064"/>
                  </a:moveTo>
                  <a:lnTo>
                    <a:pt x="912876" y="131064"/>
                  </a:lnTo>
                  <a:lnTo>
                    <a:pt x="912876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937510" y="3900677"/>
              <a:ext cx="928369" cy="120650"/>
            </a:xfrm>
            <a:custGeom>
              <a:avLst/>
              <a:gdLst/>
              <a:ahLst/>
              <a:cxnLst/>
              <a:rect l="l" t="t" r="r" b="b"/>
              <a:pathLst>
                <a:path w="928370" h="120650">
                  <a:moveTo>
                    <a:pt x="0" y="120396"/>
                  </a:moveTo>
                  <a:lnTo>
                    <a:pt x="928115" y="120396"/>
                  </a:lnTo>
                  <a:lnTo>
                    <a:pt x="928115" y="0"/>
                  </a:lnTo>
                  <a:lnTo>
                    <a:pt x="0" y="0"/>
                  </a:lnTo>
                  <a:lnTo>
                    <a:pt x="0" y="120396"/>
                  </a:lnTo>
                  <a:close/>
                </a:path>
              </a:pathLst>
            </a:custGeom>
            <a:ln w="38100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896105" y="3900677"/>
              <a:ext cx="929640" cy="120650"/>
            </a:xfrm>
            <a:custGeom>
              <a:avLst/>
              <a:gdLst/>
              <a:ahLst/>
              <a:cxnLst/>
              <a:rect l="l" t="t" r="r" b="b"/>
              <a:pathLst>
                <a:path w="929639" h="120650">
                  <a:moveTo>
                    <a:pt x="0" y="120396"/>
                  </a:moveTo>
                  <a:lnTo>
                    <a:pt x="929639" y="120396"/>
                  </a:lnTo>
                  <a:lnTo>
                    <a:pt x="929639" y="0"/>
                  </a:lnTo>
                  <a:lnTo>
                    <a:pt x="0" y="0"/>
                  </a:lnTo>
                  <a:lnTo>
                    <a:pt x="0" y="120396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6" name="object 20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165" y="3428872"/>
            <a:ext cx="692505" cy="241172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56535" y="3427729"/>
            <a:ext cx="835151" cy="242570"/>
          </a:xfrm>
          <a:prstGeom prst="rect">
            <a:avLst/>
          </a:prstGeom>
        </p:spPr>
      </p:pic>
      <p:grpSp>
        <p:nvGrpSpPr>
          <p:cNvPr id="208" name="object 208"/>
          <p:cNvGrpSpPr/>
          <p:nvPr/>
        </p:nvGrpSpPr>
        <p:grpSpPr>
          <a:xfrm>
            <a:off x="1178052" y="2852927"/>
            <a:ext cx="1153160" cy="390525"/>
            <a:chOff x="1178052" y="2852927"/>
            <a:chExt cx="1153160" cy="390525"/>
          </a:xfrm>
        </p:grpSpPr>
        <p:sp>
          <p:nvSpPr>
            <p:cNvPr id="209" name="object 209"/>
            <p:cNvSpPr/>
            <p:nvPr/>
          </p:nvSpPr>
          <p:spPr>
            <a:xfrm>
              <a:off x="1689354" y="2852927"/>
              <a:ext cx="641350" cy="390525"/>
            </a:xfrm>
            <a:custGeom>
              <a:avLst/>
              <a:gdLst/>
              <a:ahLst/>
              <a:cxnLst/>
              <a:rect l="l" t="t" r="r" b="b"/>
              <a:pathLst>
                <a:path w="641350" h="390525">
                  <a:moveTo>
                    <a:pt x="97535" y="0"/>
                  </a:moveTo>
                  <a:lnTo>
                    <a:pt x="0" y="0"/>
                  </a:lnTo>
                  <a:lnTo>
                    <a:pt x="53230" y="2105"/>
                  </a:lnTo>
                  <a:lnTo>
                    <a:pt x="105095" y="8299"/>
                  </a:lnTo>
                  <a:lnTo>
                    <a:pt x="155277" y="18392"/>
                  </a:lnTo>
                  <a:lnTo>
                    <a:pt x="203460" y="32197"/>
                  </a:lnTo>
                  <a:lnTo>
                    <a:pt x="249329" y="49528"/>
                  </a:lnTo>
                  <a:lnTo>
                    <a:pt x="292568" y="70196"/>
                  </a:lnTo>
                  <a:lnTo>
                    <a:pt x="332860" y="94016"/>
                  </a:lnTo>
                  <a:lnTo>
                    <a:pt x="369890" y="120799"/>
                  </a:lnTo>
                  <a:lnTo>
                    <a:pt x="403342" y="150357"/>
                  </a:lnTo>
                  <a:lnTo>
                    <a:pt x="432899" y="182505"/>
                  </a:lnTo>
                  <a:lnTo>
                    <a:pt x="458246" y="217054"/>
                  </a:lnTo>
                  <a:lnTo>
                    <a:pt x="479067" y="253817"/>
                  </a:lnTo>
                  <a:lnTo>
                    <a:pt x="495045" y="292608"/>
                  </a:lnTo>
                  <a:lnTo>
                    <a:pt x="446277" y="292608"/>
                  </a:lnTo>
                  <a:lnTo>
                    <a:pt x="560069" y="390144"/>
                  </a:lnTo>
                  <a:lnTo>
                    <a:pt x="641350" y="292608"/>
                  </a:lnTo>
                  <a:lnTo>
                    <a:pt x="592582" y="292608"/>
                  </a:lnTo>
                  <a:lnTo>
                    <a:pt x="576603" y="253817"/>
                  </a:lnTo>
                  <a:lnTo>
                    <a:pt x="555782" y="217054"/>
                  </a:lnTo>
                  <a:lnTo>
                    <a:pt x="530435" y="182505"/>
                  </a:lnTo>
                  <a:lnTo>
                    <a:pt x="500878" y="150357"/>
                  </a:lnTo>
                  <a:lnTo>
                    <a:pt x="467426" y="120799"/>
                  </a:lnTo>
                  <a:lnTo>
                    <a:pt x="430396" y="94016"/>
                  </a:lnTo>
                  <a:lnTo>
                    <a:pt x="390104" y="70196"/>
                  </a:lnTo>
                  <a:lnTo>
                    <a:pt x="346865" y="49528"/>
                  </a:lnTo>
                  <a:lnTo>
                    <a:pt x="300996" y="32197"/>
                  </a:lnTo>
                  <a:lnTo>
                    <a:pt x="252813" y="18392"/>
                  </a:lnTo>
                  <a:lnTo>
                    <a:pt x="202631" y="8299"/>
                  </a:lnTo>
                  <a:lnTo>
                    <a:pt x="150766" y="2105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178052" y="2852927"/>
              <a:ext cx="560070" cy="390525"/>
            </a:xfrm>
            <a:custGeom>
              <a:avLst/>
              <a:gdLst/>
              <a:ahLst/>
              <a:cxnLst/>
              <a:rect l="l" t="t" r="r" b="b"/>
              <a:pathLst>
                <a:path w="560069" h="390525">
                  <a:moveTo>
                    <a:pt x="511302" y="0"/>
                  </a:moveTo>
                  <a:lnTo>
                    <a:pt x="455601" y="2288"/>
                  </a:lnTo>
                  <a:lnTo>
                    <a:pt x="401634" y="8996"/>
                  </a:lnTo>
                  <a:lnTo>
                    <a:pt x="349715" y="19885"/>
                  </a:lnTo>
                  <a:lnTo>
                    <a:pt x="300155" y="34717"/>
                  </a:lnTo>
                  <a:lnTo>
                    <a:pt x="253266" y="53255"/>
                  </a:lnTo>
                  <a:lnTo>
                    <a:pt x="209361" y="75261"/>
                  </a:lnTo>
                  <a:lnTo>
                    <a:pt x="168751" y="100497"/>
                  </a:lnTo>
                  <a:lnTo>
                    <a:pt x="131750" y="128725"/>
                  </a:lnTo>
                  <a:lnTo>
                    <a:pt x="98669" y="159709"/>
                  </a:lnTo>
                  <a:lnTo>
                    <a:pt x="69821" y="193209"/>
                  </a:lnTo>
                  <a:lnTo>
                    <a:pt x="45518" y="228988"/>
                  </a:lnTo>
                  <a:lnTo>
                    <a:pt x="26072" y="266809"/>
                  </a:lnTo>
                  <a:lnTo>
                    <a:pt x="11795" y="306434"/>
                  </a:lnTo>
                  <a:lnTo>
                    <a:pt x="3001" y="347625"/>
                  </a:lnTo>
                  <a:lnTo>
                    <a:pt x="0" y="390144"/>
                  </a:lnTo>
                  <a:lnTo>
                    <a:pt x="97535" y="390144"/>
                  </a:lnTo>
                  <a:lnTo>
                    <a:pt x="100551" y="347609"/>
                  </a:lnTo>
                  <a:lnTo>
                    <a:pt x="109394" y="306335"/>
                  </a:lnTo>
                  <a:lnTo>
                    <a:pt x="123764" y="266576"/>
                  </a:lnTo>
                  <a:lnTo>
                    <a:pt x="143358" y="228585"/>
                  </a:lnTo>
                  <a:lnTo>
                    <a:pt x="167873" y="192617"/>
                  </a:lnTo>
                  <a:lnTo>
                    <a:pt x="197006" y="158924"/>
                  </a:lnTo>
                  <a:lnTo>
                    <a:pt x="230457" y="127762"/>
                  </a:lnTo>
                  <a:lnTo>
                    <a:pt x="267921" y="99382"/>
                  </a:lnTo>
                  <a:lnTo>
                    <a:pt x="309098" y="74041"/>
                  </a:lnTo>
                  <a:lnTo>
                    <a:pt x="353683" y="51990"/>
                  </a:lnTo>
                  <a:lnTo>
                    <a:pt x="401375" y="33485"/>
                  </a:lnTo>
                  <a:lnTo>
                    <a:pt x="451872" y="18778"/>
                  </a:lnTo>
                  <a:lnTo>
                    <a:pt x="504871" y="8125"/>
                  </a:lnTo>
                  <a:lnTo>
                    <a:pt x="560070" y="1777"/>
                  </a:lnTo>
                  <a:lnTo>
                    <a:pt x="535686" y="460"/>
                  </a:lnTo>
                  <a:lnTo>
                    <a:pt x="511302" y="0"/>
                  </a:lnTo>
                  <a:close/>
                </a:path>
              </a:pathLst>
            </a:custGeom>
            <a:solidFill>
              <a:srgbClr val="9A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1" name="object 2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4009" y="2430145"/>
            <a:ext cx="2226741" cy="32105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23"/>
            <a:ext cx="5275326" cy="9121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75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01BCB6"/>
                </a:solidFill>
                <a:latin typeface="Arial"/>
                <a:cs typeface="Arial"/>
              </a:rPr>
              <a:t>8.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942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Hidden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60" dirty="0">
                <a:latin typeface="Calibri Light"/>
                <a:cs typeface="Calibri Light"/>
              </a:rPr>
              <a:t>Layer</a:t>
            </a:r>
            <a:r>
              <a:rPr sz="2800" spc="60" dirty="0">
                <a:latin typeface="LG Smart UI Bold"/>
                <a:cs typeface="LG Smart UI Bold"/>
              </a:rPr>
              <a:t>에서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무슨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일이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54" dirty="0">
                <a:latin typeface="LG Smart UI Bold"/>
                <a:cs typeface="LG Smart UI Bold"/>
              </a:rPr>
              <a:t>일어나는가</a:t>
            </a:r>
            <a:r>
              <a:rPr sz="2800" b="0" spc="254" dirty="0">
                <a:latin typeface="Calibri Light"/>
                <a:cs typeface="Calibri Light"/>
              </a:rPr>
              <a:t>?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95780"/>
            <a:ext cx="9003665" cy="234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252095">
              <a:lnSpc>
                <a:spcPct val="15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실제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Hi</a:t>
            </a:r>
            <a:r>
              <a:rPr sz="2400" b="1" spc="-10" dirty="0">
                <a:latin typeface="Calibri"/>
                <a:cs typeface="Calibri"/>
              </a:rPr>
              <a:t>d</a:t>
            </a:r>
            <a:r>
              <a:rPr sz="2400" b="1" dirty="0">
                <a:latin typeface="Calibri"/>
                <a:cs typeface="Calibri"/>
              </a:rPr>
              <a:t>den </a:t>
            </a:r>
            <a:r>
              <a:rPr sz="2400" b="1" spc="5" dirty="0">
                <a:latin typeface="Calibri"/>
                <a:cs typeface="Calibri"/>
              </a:rPr>
              <a:t>L</a:t>
            </a:r>
            <a:r>
              <a:rPr sz="2400" b="1" spc="-4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y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5" dirty="0">
                <a:latin typeface="Calibri"/>
                <a:cs typeface="Calibri"/>
              </a:rPr>
              <a:t>r</a:t>
            </a:r>
            <a:r>
              <a:rPr sz="2400" b="1" dirty="0">
                <a:latin typeface="맑은 고딕"/>
                <a:cs typeface="맑은 고딕"/>
              </a:rPr>
              <a:t>의</a:t>
            </a:r>
            <a:r>
              <a:rPr sz="2400" b="1" spc="-33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각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노드가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어떤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</a:t>
            </a:r>
            <a:r>
              <a:rPr sz="2400" b="1" dirty="0">
                <a:latin typeface="맑은 고딕"/>
                <a:cs typeface="맑은 고딕"/>
              </a:rPr>
              <a:t>비즈니스</a:t>
            </a:r>
            <a:r>
              <a:rPr sz="2400" b="1" dirty="0">
                <a:latin typeface="Calibri"/>
                <a:cs typeface="Calibri"/>
              </a:rPr>
              <a:t>)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의미인지</a:t>
            </a:r>
            <a:r>
              <a:rPr sz="2400" b="1" spc="-31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파악하는  것은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어렵습니다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64160" marR="180340" indent="-252095">
              <a:lnSpc>
                <a:spcPct val="150000"/>
              </a:lnSpc>
              <a:spcBef>
                <a:spcPts val="10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여기서는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이해를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돕기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위해</a:t>
            </a:r>
            <a:r>
              <a:rPr sz="2400" b="1" dirty="0">
                <a:latin typeface="Calibri"/>
                <a:cs typeface="Calibri"/>
              </a:rPr>
              <a:t>, </a:t>
            </a:r>
            <a:r>
              <a:rPr sz="2400" b="1" dirty="0">
                <a:latin typeface="맑은 고딕"/>
                <a:cs typeface="맑은 고딕"/>
              </a:rPr>
              <a:t>특별한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모델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구조를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구성하였음을</a:t>
            </a:r>
            <a:r>
              <a:rPr sz="2400" b="1" spc="-31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미  리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밝힙니다</a:t>
            </a:r>
            <a:r>
              <a:rPr sz="2400" b="1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4673" y="6536580"/>
            <a:ext cx="46412" cy="7072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3528" y="1251165"/>
            <a:ext cx="4459605" cy="5386705"/>
            <a:chOff x="33528" y="1251165"/>
            <a:chExt cx="4459605" cy="53867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519671"/>
              <a:ext cx="995934" cy="1181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96" y="1406651"/>
              <a:ext cx="4219956" cy="51175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49551" y="3171444"/>
              <a:ext cx="1871980" cy="213360"/>
            </a:xfrm>
            <a:custGeom>
              <a:avLst/>
              <a:gdLst/>
              <a:ahLst/>
              <a:cxnLst/>
              <a:rect l="l" t="t" r="r" b="b"/>
              <a:pathLst>
                <a:path w="1871979" h="213360">
                  <a:moveTo>
                    <a:pt x="1871472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871472" y="213360"/>
                  </a:lnTo>
                  <a:lnTo>
                    <a:pt x="1871472" y="0"/>
                  </a:lnTo>
                  <a:close/>
                </a:path>
              </a:pathLst>
            </a:custGeom>
            <a:solidFill>
              <a:srgbClr val="FF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9551" y="3171444"/>
              <a:ext cx="1871980" cy="213360"/>
            </a:xfrm>
            <a:custGeom>
              <a:avLst/>
              <a:gdLst/>
              <a:ahLst/>
              <a:cxnLst/>
              <a:rect l="l" t="t" r="r" b="b"/>
              <a:pathLst>
                <a:path w="1871979" h="213360">
                  <a:moveTo>
                    <a:pt x="0" y="213360"/>
                  </a:moveTo>
                  <a:lnTo>
                    <a:pt x="1871472" y="213360"/>
                  </a:lnTo>
                  <a:lnTo>
                    <a:pt x="1871472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8" y="1251165"/>
              <a:ext cx="422186" cy="4221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92" y="1261846"/>
              <a:ext cx="384098" cy="4496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818" y="1323593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40" h="281940">
                  <a:moveTo>
                    <a:pt x="140970" y="0"/>
                  </a:move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69"/>
                  </a:lnTo>
                  <a:lnTo>
                    <a:pt x="7187" y="185525"/>
                  </a:lnTo>
                  <a:lnTo>
                    <a:pt x="27200" y="224223"/>
                  </a:lnTo>
                  <a:lnTo>
                    <a:pt x="57716" y="254739"/>
                  </a:lnTo>
                  <a:lnTo>
                    <a:pt x="96414" y="274752"/>
                  </a:lnTo>
                  <a:lnTo>
                    <a:pt x="140970" y="281939"/>
                  </a:lnTo>
                  <a:lnTo>
                    <a:pt x="185525" y="274752"/>
                  </a:lnTo>
                  <a:lnTo>
                    <a:pt x="224223" y="254739"/>
                  </a:lnTo>
                  <a:lnTo>
                    <a:pt x="254739" y="224223"/>
                  </a:lnTo>
                  <a:lnTo>
                    <a:pt x="274752" y="185525"/>
                  </a:lnTo>
                  <a:lnTo>
                    <a:pt x="281940" y="140969"/>
                  </a:lnTo>
                  <a:lnTo>
                    <a:pt x="274752" y="96414"/>
                  </a:lnTo>
                  <a:lnTo>
                    <a:pt x="254739" y="57716"/>
                  </a:lnTo>
                  <a:lnTo>
                    <a:pt x="224223" y="27200"/>
                  </a:lnTo>
                  <a:lnTo>
                    <a:pt x="185525" y="7187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818" y="1323593"/>
              <a:ext cx="281940" cy="281940"/>
            </a:xfrm>
            <a:custGeom>
              <a:avLst/>
              <a:gdLst/>
              <a:ahLst/>
              <a:cxnLst/>
              <a:rect l="l" t="t" r="r" b="b"/>
              <a:pathLst>
                <a:path w="281940" h="281940">
                  <a:moveTo>
                    <a:pt x="0" y="140969"/>
                  </a:moveTo>
                  <a:lnTo>
                    <a:pt x="7187" y="96414"/>
                  </a:lnTo>
                  <a:lnTo>
                    <a:pt x="27200" y="57716"/>
                  </a:lnTo>
                  <a:lnTo>
                    <a:pt x="57716" y="27200"/>
                  </a:lnTo>
                  <a:lnTo>
                    <a:pt x="96414" y="7187"/>
                  </a:lnTo>
                  <a:lnTo>
                    <a:pt x="140970" y="0"/>
                  </a:lnTo>
                  <a:lnTo>
                    <a:pt x="185525" y="7187"/>
                  </a:lnTo>
                  <a:lnTo>
                    <a:pt x="224223" y="27200"/>
                  </a:lnTo>
                  <a:lnTo>
                    <a:pt x="254739" y="57716"/>
                  </a:lnTo>
                  <a:lnTo>
                    <a:pt x="274752" y="96414"/>
                  </a:lnTo>
                  <a:lnTo>
                    <a:pt x="281940" y="140969"/>
                  </a:lnTo>
                  <a:lnTo>
                    <a:pt x="274752" y="185525"/>
                  </a:lnTo>
                  <a:lnTo>
                    <a:pt x="254739" y="224223"/>
                  </a:lnTo>
                  <a:lnTo>
                    <a:pt x="224223" y="254739"/>
                  </a:lnTo>
                  <a:lnTo>
                    <a:pt x="185525" y="274752"/>
                  </a:lnTo>
                  <a:lnTo>
                    <a:pt x="140970" y="281939"/>
                  </a:lnTo>
                  <a:lnTo>
                    <a:pt x="96414" y="274752"/>
                  </a:lnTo>
                  <a:lnTo>
                    <a:pt x="57716" y="254739"/>
                  </a:lnTo>
                  <a:lnTo>
                    <a:pt x="27200" y="224223"/>
                  </a:lnTo>
                  <a:lnTo>
                    <a:pt x="7187" y="185525"/>
                  </a:lnTo>
                  <a:lnTo>
                    <a:pt x="0" y="140969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528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Classification</a:t>
            </a:r>
            <a:r>
              <a:rPr sz="2800" b="0" spc="-100" dirty="0">
                <a:latin typeface="Calibri Light"/>
                <a:cs typeface="Calibri Light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-</a:t>
            </a:r>
            <a:r>
              <a:rPr sz="2800" b="0" spc="-45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코드</a:t>
            </a:r>
            <a:r>
              <a:rPr sz="2800" spc="-16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구조</a:t>
            </a:r>
            <a:endParaRPr sz="2800">
              <a:latin typeface="LG Smart UI Bold"/>
              <a:cs typeface="LG Smart UI 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93335" y="1335011"/>
            <a:ext cx="5207635" cy="5189855"/>
            <a:chOff x="4593335" y="1335011"/>
            <a:chExt cx="5207635" cy="518985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8783" y="1406652"/>
              <a:ext cx="5052060" cy="51175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976615" y="1421892"/>
              <a:ext cx="1701164" cy="213360"/>
            </a:xfrm>
            <a:custGeom>
              <a:avLst/>
              <a:gdLst/>
              <a:ahLst/>
              <a:cxnLst/>
              <a:rect l="l" t="t" r="r" b="b"/>
              <a:pathLst>
                <a:path w="1701165" h="213360">
                  <a:moveTo>
                    <a:pt x="1700783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700783" y="213360"/>
                  </a:lnTo>
                  <a:lnTo>
                    <a:pt x="1700783" y="0"/>
                  </a:lnTo>
                  <a:close/>
                </a:path>
              </a:pathLst>
            </a:custGeom>
            <a:solidFill>
              <a:srgbClr val="FF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76615" y="1421892"/>
              <a:ext cx="1701164" cy="213360"/>
            </a:xfrm>
            <a:custGeom>
              <a:avLst/>
              <a:gdLst/>
              <a:ahLst/>
              <a:cxnLst/>
              <a:rect l="l" t="t" r="r" b="b"/>
              <a:pathLst>
                <a:path w="1701165" h="213360">
                  <a:moveTo>
                    <a:pt x="0" y="213360"/>
                  </a:moveTo>
                  <a:lnTo>
                    <a:pt x="1700783" y="213360"/>
                  </a:lnTo>
                  <a:lnTo>
                    <a:pt x="1700783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</a:pathLst>
            </a:custGeom>
            <a:ln w="63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3335" y="1335011"/>
              <a:ext cx="423684" cy="4236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1623" y="1345666"/>
              <a:ext cx="384098" cy="44960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27625" y="1407414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5" h="283844">
                  <a:moveTo>
                    <a:pt x="141732" y="0"/>
                  </a:moveTo>
                  <a:lnTo>
                    <a:pt x="96950" y="7229"/>
                  </a:lnTo>
                  <a:lnTo>
                    <a:pt x="58046" y="27358"/>
                  </a:lnTo>
                  <a:lnTo>
                    <a:pt x="27358" y="58046"/>
                  </a:lnTo>
                  <a:lnTo>
                    <a:pt x="7229" y="96950"/>
                  </a:lnTo>
                  <a:lnTo>
                    <a:pt x="0" y="141732"/>
                  </a:lnTo>
                  <a:lnTo>
                    <a:pt x="7229" y="186513"/>
                  </a:lnTo>
                  <a:lnTo>
                    <a:pt x="27358" y="225417"/>
                  </a:lnTo>
                  <a:lnTo>
                    <a:pt x="58046" y="256105"/>
                  </a:lnTo>
                  <a:lnTo>
                    <a:pt x="96950" y="276234"/>
                  </a:lnTo>
                  <a:lnTo>
                    <a:pt x="141732" y="283463"/>
                  </a:lnTo>
                  <a:lnTo>
                    <a:pt x="186513" y="276234"/>
                  </a:lnTo>
                  <a:lnTo>
                    <a:pt x="225417" y="256105"/>
                  </a:lnTo>
                  <a:lnTo>
                    <a:pt x="256105" y="225417"/>
                  </a:lnTo>
                  <a:lnTo>
                    <a:pt x="276234" y="186513"/>
                  </a:lnTo>
                  <a:lnTo>
                    <a:pt x="283463" y="141732"/>
                  </a:lnTo>
                  <a:lnTo>
                    <a:pt x="276234" y="96950"/>
                  </a:lnTo>
                  <a:lnTo>
                    <a:pt x="256105" y="58046"/>
                  </a:lnTo>
                  <a:lnTo>
                    <a:pt x="225417" y="27358"/>
                  </a:lnTo>
                  <a:lnTo>
                    <a:pt x="186513" y="722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7625" y="1407414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5" h="283844">
                  <a:moveTo>
                    <a:pt x="0" y="141732"/>
                  </a:moveTo>
                  <a:lnTo>
                    <a:pt x="7229" y="96950"/>
                  </a:lnTo>
                  <a:lnTo>
                    <a:pt x="27358" y="58046"/>
                  </a:lnTo>
                  <a:lnTo>
                    <a:pt x="58046" y="27358"/>
                  </a:lnTo>
                  <a:lnTo>
                    <a:pt x="96950" y="7229"/>
                  </a:lnTo>
                  <a:lnTo>
                    <a:pt x="141732" y="0"/>
                  </a:lnTo>
                  <a:lnTo>
                    <a:pt x="186513" y="7229"/>
                  </a:lnTo>
                  <a:lnTo>
                    <a:pt x="225417" y="27358"/>
                  </a:lnTo>
                  <a:lnTo>
                    <a:pt x="256105" y="58046"/>
                  </a:lnTo>
                  <a:lnTo>
                    <a:pt x="276234" y="96950"/>
                  </a:lnTo>
                  <a:lnTo>
                    <a:pt x="283463" y="141732"/>
                  </a:lnTo>
                  <a:lnTo>
                    <a:pt x="276234" y="186513"/>
                  </a:lnTo>
                  <a:lnTo>
                    <a:pt x="256105" y="225417"/>
                  </a:lnTo>
                  <a:lnTo>
                    <a:pt x="225417" y="256105"/>
                  </a:lnTo>
                  <a:lnTo>
                    <a:pt x="186513" y="276234"/>
                  </a:lnTo>
                  <a:lnTo>
                    <a:pt x="141732" y="283463"/>
                  </a:lnTo>
                  <a:lnTo>
                    <a:pt x="96950" y="276234"/>
                  </a:lnTo>
                  <a:lnTo>
                    <a:pt x="58046" y="256105"/>
                  </a:lnTo>
                  <a:lnTo>
                    <a:pt x="27358" y="225417"/>
                  </a:lnTo>
                  <a:lnTo>
                    <a:pt x="7229" y="186513"/>
                  </a:lnTo>
                  <a:lnTo>
                    <a:pt x="0" y="141732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2196" y="1341881"/>
            <a:ext cx="109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2B79AE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13478" y="1426210"/>
            <a:ext cx="109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2B79AE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93335" y="1732749"/>
            <a:ext cx="424180" cy="460375"/>
            <a:chOff x="4593335" y="1732749"/>
            <a:chExt cx="424180" cy="46037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3335" y="1732749"/>
              <a:ext cx="423684" cy="4221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1623" y="1743430"/>
              <a:ext cx="384098" cy="44960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627625" y="1805177"/>
              <a:ext cx="283845" cy="281940"/>
            </a:xfrm>
            <a:custGeom>
              <a:avLst/>
              <a:gdLst/>
              <a:ahLst/>
              <a:cxnLst/>
              <a:rect l="l" t="t" r="r" b="b"/>
              <a:pathLst>
                <a:path w="283845" h="281939">
                  <a:moveTo>
                    <a:pt x="141732" y="0"/>
                  </a:moveTo>
                  <a:lnTo>
                    <a:pt x="96950" y="7187"/>
                  </a:lnTo>
                  <a:lnTo>
                    <a:pt x="58046" y="27200"/>
                  </a:lnTo>
                  <a:lnTo>
                    <a:pt x="27358" y="57716"/>
                  </a:lnTo>
                  <a:lnTo>
                    <a:pt x="7229" y="96414"/>
                  </a:lnTo>
                  <a:lnTo>
                    <a:pt x="0" y="140970"/>
                  </a:lnTo>
                  <a:lnTo>
                    <a:pt x="7229" y="185525"/>
                  </a:lnTo>
                  <a:lnTo>
                    <a:pt x="27358" y="224223"/>
                  </a:lnTo>
                  <a:lnTo>
                    <a:pt x="58046" y="254739"/>
                  </a:lnTo>
                  <a:lnTo>
                    <a:pt x="96950" y="274752"/>
                  </a:lnTo>
                  <a:lnTo>
                    <a:pt x="141732" y="281939"/>
                  </a:lnTo>
                  <a:lnTo>
                    <a:pt x="186513" y="274752"/>
                  </a:lnTo>
                  <a:lnTo>
                    <a:pt x="225417" y="254739"/>
                  </a:lnTo>
                  <a:lnTo>
                    <a:pt x="256105" y="224223"/>
                  </a:lnTo>
                  <a:lnTo>
                    <a:pt x="276234" y="185525"/>
                  </a:lnTo>
                  <a:lnTo>
                    <a:pt x="283463" y="140970"/>
                  </a:lnTo>
                  <a:lnTo>
                    <a:pt x="276234" y="96414"/>
                  </a:lnTo>
                  <a:lnTo>
                    <a:pt x="256105" y="57716"/>
                  </a:lnTo>
                  <a:lnTo>
                    <a:pt x="225417" y="27200"/>
                  </a:lnTo>
                  <a:lnTo>
                    <a:pt x="186513" y="7187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27625" y="1805177"/>
              <a:ext cx="283845" cy="281940"/>
            </a:xfrm>
            <a:custGeom>
              <a:avLst/>
              <a:gdLst/>
              <a:ahLst/>
              <a:cxnLst/>
              <a:rect l="l" t="t" r="r" b="b"/>
              <a:pathLst>
                <a:path w="283845" h="281939">
                  <a:moveTo>
                    <a:pt x="0" y="140970"/>
                  </a:moveTo>
                  <a:lnTo>
                    <a:pt x="7229" y="96414"/>
                  </a:lnTo>
                  <a:lnTo>
                    <a:pt x="27358" y="57716"/>
                  </a:lnTo>
                  <a:lnTo>
                    <a:pt x="58046" y="27200"/>
                  </a:lnTo>
                  <a:lnTo>
                    <a:pt x="96950" y="7187"/>
                  </a:lnTo>
                  <a:lnTo>
                    <a:pt x="141732" y="0"/>
                  </a:lnTo>
                  <a:lnTo>
                    <a:pt x="186513" y="7187"/>
                  </a:lnTo>
                  <a:lnTo>
                    <a:pt x="225417" y="27200"/>
                  </a:lnTo>
                  <a:lnTo>
                    <a:pt x="256105" y="57716"/>
                  </a:lnTo>
                  <a:lnTo>
                    <a:pt x="276234" y="96414"/>
                  </a:lnTo>
                  <a:lnTo>
                    <a:pt x="283463" y="140970"/>
                  </a:lnTo>
                  <a:lnTo>
                    <a:pt x="276234" y="185525"/>
                  </a:lnTo>
                  <a:lnTo>
                    <a:pt x="256105" y="224223"/>
                  </a:lnTo>
                  <a:lnTo>
                    <a:pt x="225417" y="254739"/>
                  </a:lnTo>
                  <a:lnTo>
                    <a:pt x="186513" y="274752"/>
                  </a:lnTo>
                  <a:lnTo>
                    <a:pt x="141732" y="281939"/>
                  </a:lnTo>
                  <a:lnTo>
                    <a:pt x="96950" y="274752"/>
                  </a:lnTo>
                  <a:lnTo>
                    <a:pt x="58046" y="254739"/>
                  </a:lnTo>
                  <a:lnTo>
                    <a:pt x="27358" y="224223"/>
                  </a:lnTo>
                  <a:lnTo>
                    <a:pt x="7229" y="185525"/>
                  </a:lnTo>
                  <a:lnTo>
                    <a:pt x="0" y="140970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13478" y="1823466"/>
            <a:ext cx="109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2B79AE"/>
                </a:solidFill>
                <a:latin typeface="Calibri"/>
                <a:cs typeface="Calibri"/>
              </a:rPr>
              <a:t>3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93335" y="2545041"/>
            <a:ext cx="424180" cy="460375"/>
            <a:chOff x="4593335" y="2545041"/>
            <a:chExt cx="424180" cy="460375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3335" y="2545041"/>
              <a:ext cx="423684" cy="42218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11623" y="2555722"/>
              <a:ext cx="384098" cy="44960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627625" y="2617470"/>
              <a:ext cx="283845" cy="281940"/>
            </a:xfrm>
            <a:custGeom>
              <a:avLst/>
              <a:gdLst/>
              <a:ahLst/>
              <a:cxnLst/>
              <a:rect l="l" t="t" r="r" b="b"/>
              <a:pathLst>
                <a:path w="283845" h="281939">
                  <a:moveTo>
                    <a:pt x="141732" y="0"/>
                  </a:moveTo>
                  <a:lnTo>
                    <a:pt x="96950" y="7187"/>
                  </a:lnTo>
                  <a:lnTo>
                    <a:pt x="58046" y="27200"/>
                  </a:lnTo>
                  <a:lnTo>
                    <a:pt x="27358" y="57716"/>
                  </a:lnTo>
                  <a:lnTo>
                    <a:pt x="7229" y="96414"/>
                  </a:lnTo>
                  <a:lnTo>
                    <a:pt x="0" y="140969"/>
                  </a:lnTo>
                  <a:lnTo>
                    <a:pt x="7229" y="185525"/>
                  </a:lnTo>
                  <a:lnTo>
                    <a:pt x="27358" y="224223"/>
                  </a:lnTo>
                  <a:lnTo>
                    <a:pt x="58046" y="254739"/>
                  </a:lnTo>
                  <a:lnTo>
                    <a:pt x="96950" y="274752"/>
                  </a:lnTo>
                  <a:lnTo>
                    <a:pt x="141732" y="281939"/>
                  </a:lnTo>
                  <a:lnTo>
                    <a:pt x="186513" y="274752"/>
                  </a:lnTo>
                  <a:lnTo>
                    <a:pt x="225417" y="254739"/>
                  </a:lnTo>
                  <a:lnTo>
                    <a:pt x="256105" y="224223"/>
                  </a:lnTo>
                  <a:lnTo>
                    <a:pt x="276234" y="185525"/>
                  </a:lnTo>
                  <a:lnTo>
                    <a:pt x="283463" y="140969"/>
                  </a:lnTo>
                  <a:lnTo>
                    <a:pt x="276234" y="96414"/>
                  </a:lnTo>
                  <a:lnTo>
                    <a:pt x="256105" y="57716"/>
                  </a:lnTo>
                  <a:lnTo>
                    <a:pt x="225417" y="27200"/>
                  </a:lnTo>
                  <a:lnTo>
                    <a:pt x="186513" y="7187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27625" y="2617470"/>
              <a:ext cx="283845" cy="281940"/>
            </a:xfrm>
            <a:custGeom>
              <a:avLst/>
              <a:gdLst/>
              <a:ahLst/>
              <a:cxnLst/>
              <a:rect l="l" t="t" r="r" b="b"/>
              <a:pathLst>
                <a:path w="283845" h="281939">
                  <a:moveTo>
                    <a:pt x="0" y="140969"/>
                  </a:moveTo>
                  <a:lnTo>
                    <a:pt x="7229" y="96414"/>
                  </a:lnTo>
                  <a:lnTo>
                    <a:pt x="27358" y="57716"/>
                  </a:lnTo>
                  <a:lnTo>
                    <a:pt x="58046" y="27200"/>
                  </a:lnTo>
                  <a:lnTo>
                    <a:pt x="96950" y="7187"/>
                  </a:lnTo>
                  <a:lnTo>
                    <a:pt x="141732" y="0"/>
                  </a:lnTo>
                  <a:lnTo>
                    <a:pt x="186513" y="7187"/>
                  </a:lnTo>
                  <a:lnTo>
                    <a:pt x="225417" y="27200"/>
                  </a:lnTo>
                  <a:lnTo>
                    <a:pt x="256105" y="57716"/>
                  </a:lnTo>
                  <a:lnTo>
                    <a:pt x="276234" y="96414"/>
                  </a:lnTo>
                  <a:lnTo>
                    <a:pt x="283463" y="140969"/>
                  </a:lnTo>
                  <a:lnTo>
                    <a:pt x="276234" y="185525"/>
                  </a:lnTo>
                  <a:lnTo>
                    <a:pt x="256105" y="224223"/>
                  </a:lnTo>
                  <a:lnTo>
                    <a:pt x="225417" y="254739"/>
                  </a:lnTo>
                  <a:lnTo>
                    <a:pt x="186513" y="274752"/>
                  </a:lnTo>
                  <a:lnTo>
                    <a:pt x="141732" y="281939"/>
                  </a:lnTo>
                  <a:lnTo>
                    <a:pt x="96950" y="274752"/>
                  </a:lnTo>
                  <a:lnTo>
                    <a:pt x="58046" y="254739"/>
                  </a:lnTo>
                  <a:lnTo>
                    <a:pt x="27358" y="224223"/>
                  </a:lnTo>
                  <a:lnTo>
                    <a:pt x="7229" y="185525"/>
                  </a:lnTo>
                  <a:lnTo>
                    <a:pt x="0" y="140969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13478" y="2636011"/>
            <a:ext cx="109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2B79AE"/>
                </a:solidFill>
                <a:latin typeface="Calibri"/>
                <a:cs typeface="Calibri"/>
              </a:rPr>
              <a:t>4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283452" y="3800855"/>
            <a:ext cx="753110" cy="1068705"/>
          </a:xfrm>
          <a:custGeom>
            <a:avLst/>
            <a:gdLst/>
            <a:ahLst/>
            <a:cxnLst/>
            <a:rect l="l" t="t" r="r" b="b"/>
            <a:pathLst>
              <a:path w="753109" h="1068704">
                <a:moveTo>
                  <a:pt x="752855" y="0"/>
                </a:moveTo>
                <a:lnTo>
                  <a:pt x="0" y="0"/>
                </a:lnTo>
                <a:lnTo>
                  <a:pt x="0" y="1068324"/>
                </a:lnTo>
                <a:lnTo>
                  <a:pt x="752855" y="1068324"/>
                </a:lnTo>
                <a:lnTo>
                  <a:pt x="752855" y="0"/>
                </a:lnTo>
                <a:close/>
              </a:path>
            </a:pathLst>
          </a:custGeom>
          <a:solidFill>
            <a:srgbClr val="ECF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80844" y="2507360"/>
            <a:ext cx="5608320" cy="3550285"/>
            <a:chOff x="2180844" y="2507360"/>
            <a:chExt cx="5608320" cy="3550285"/>
          </a:xfrm>
        </p:grpSpPr>
        <p:sp>
          <p:nvSpPr>
            <p:cNvPr id="6" name="object 6"/>
            <p:cNvSpPr/>
            <p:nvPr/>
          </p:nvSpPr>
          <p:spPr>
            <a:xfrm>
              <a:off x="4398264" y="3000755"/>
              <a:ext cx="753110" cy="2940050"/>
            </a:xfrm>
            <a:custGeom>
              <a:avLst/>
              <a:gdLst/>
              <a:ahLst/>
              <a:cxnLst/>
              <a:rect l="l" t="t" r="r" b="b"/>
              <a:pathLst>
                <a:path w="753110" h="2940050">
                  <a:moveTo>
                    <a:pt x="752856" y="0"/>
                  </a:moveTo>
                  <a:lnTo>
                    <a:pt x="0" y="0"/>
                  </a:lnTo>
                  <a:lnTo>
                    <a:pt x="0" y="2939795"/>
                  </a:lnTo>
                  <a:lnTo>
                    <a:pt x="752856" y="2939795"/>
                  </a:lnTo>
                  <a:lnTo>
                    <a:pt x="752856" y="0"/>
                  </a:lnTo>
                  <a:close/>
                </a:path>
              </a:pathLst>
            </a:custGeom>
            <a:solidFill>
              <a:srgbClr val="ECF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28566" y="329260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242316" y="0"/>
                  </a:moveTo>
                  <a:lnTo>
                    <a:pt x="193472" y="4921"/>
                  </a:lnTo>
                  <a:lnTo>
                    <a:pt x="147982" y="19038"/>
                  </a:lnTo>
                  <a:lnTo>
                    <a:pt x="106821" y="41375"/>
                  </a:lnTo>
                  <a:lnTo>
                    <a:pt x="70961" y="70961"/>
                  </a:lnTo>
                  <a:lnTo>
                    <a:pt x="41375" y="106821"/>
                  </a:lnTo>
                  <a:lnTo>
                    <a:pt x="19038" y="147982"/>
                  </a:lnTo>
                  <a:lnTo>
                    <a:pt x="4921" y="193472"/>
                  </a:lnTo>
                  <a:lnTo>
                    <a:pt x="0" y="242315"/>
                  </a:lnTo>
                  <a:lnTo>
                    <a:pt x="4921" y="291159"/>
                  </a:lnTo>
                  <a:lnTo>
                    <a:pt x="19038" y="336649"/>
                  </a:lnTo>
                  <a:lnTo>
                    <a:pt x="41375" y="377810"/>
                  </a:lnTo>
                  <a:lnTo>
                    <a:pt x="70961" y="413670"/>
                  </a:lnTo>
                  <a:lnTo>
                    <a:pt x="106821" y="443256"/>
                  </a:lnTo>
                  <a:lnTo>
                    <a:pt x="147982" y="465593"/>
                  </a:lnTo>
                  <a:lnTo>
                    <a:pt x="193472" y="479710"/>
                  </a:lnTo>
                  <a:lnTo>
                    <a:pt x="242316" y="484631"/>
                  </a:lnTo>
                  <a:lnTo>
                    <a:pt x="291159" y="479710"/>
                  </a:lnTo>
                  <a:lnTo>
                    <a:pt x="336649" y="465593"/>
                  </a:lnTo>
                  <a:lnTo>
                    <a:pt x="377810" y="443256"/>
                  </a:lnTo>
                  <a:lnTo>
                    <a:pt x="413670" y="413670"/>
                  </a:lnTo>
                  <a:lnTo>
                    <a:pt x="443256" y="377810"/>
                  </a:lnTo>
                  <a:lnTo>
                    <a:pt x="465593" y="336649"/>
                  </a:lnTo>
                  <a:lnTo>
                    <a:pt x="479710" y="291159"/>
                  </a:lnTo>
                  <a:lnTo>
                    <a:pt x="484632" y="242315"/>
                  </a:lnTo>
                  <a:lnTo>
                    <a:pt x="479710" y="193472"/>
                  </a:lnTo>
                  <a:lnTo>
                    <a:pt x="465593" y="147982"/>
                  </a:lnTo>
                  <a:lnTo>
                    <a:pt x="443256" y="106821"/>
                  </a:lnTo>
                  <a:lnTo>
                    <a:pt x="413670" y="70961"/>
                  </a:lnTo>
                  <a:lnTo>
                    <a:pt x="377810" y="41375"/>
                  </a:lnTo>
                  <a:lnTo>
                    <a:pt x="336649" y="19038"/>
                  </a:lnTo>
                  <a:lnTo>
                    <a:pt x="291159" y="4921"/>
                  </a:lnTo>
                  <a:lnTo>
                    <a:pt x="2423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28566" y="329260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6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5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6" y="484631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5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28566" y="5136641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242316" y="0"/>
                  </a:moveTo>
                  <a:lnTo>
                    <a:pt x="193472" y="4909"/>
                  </a:lnTo>
                  <a:lnTo>
                    <a:pt x="147982" y="18990"/>
                  </a:lnTo>
                  <a:lnTo>
                    <a:pt x="106821" y="41268"/>
                  </a:lnTo>
                  <a:lnTo>
                    <a:pt x="70961" y="70770"/>
                  </a:lnTo>
                  <a:lnTo>
                    <a:pt x="41375" y="106523"/>
                  </a:lnTo>
                  <a:lnTo>
                    <a:pt x="19038" y="147554"/>
                  </a:lnTo>
                  <a:lnTo>
                    <a:pt x="4921" y="192888"/>
                  </a:lnTo>
                  <a:lnTo>
                    <a:pt x="0" y="241553"/>
                  </a:lnTo>
                  <a:lnTo>
                    <a:pt x="4921" y="290219"/>
                  </a:lnTo>
                  <a:lnTo>
                    <a:pt x="19038" y="335553"/>
                  </a:lnTo>
                  <a:lnTo>
                    <a:pt x="41375" y="376584"/>
                  </a:lnTo>
                  <a:lnTo>
                    <a:pt x="70961" y="412337"/>
                  </a:lnTo>
                  <a:lnTo>
                    <a:pt x="106821" y="441839"/>
                  </a:lnTo>
                  <a:lnTo>
                    <a:pt x="147982" y="464117"/>
                  </a:lnTo>
                  <a:lnTo>
                    <a:pt x="193472" y="478198"/>
                  </a:lnTo>
                  <a:lnTo>
                    <a:pt x="242316" y="483107"/>
                  </a:lnTo>
                  <a:lnTo>
                    <a:pt x="291159" y="478198"/>
                  </a:lnTo>
                  <a:lnTo>
                    <a:pt x="336649" y="464117"/>
                  </a:lnTo>
                  <a:lnTo>
                    <a:pt x="377810" y="441839"/>
                  </a:lnTo>
                  <a:lnTo>
                    <a:pt x="413670" y="412337"/>
                  </a:lnTo>
                  <a:lnTo>
                    <a:pt x="443256" y="376584"/>
                  </a:lnTo>
                  <a:lnTo>
                    <a:pt x="465593" y="335553"/>
                  </a:lnTo>
                  <a:lnTo>
                    <a:pt x="479710" y="290219"/>
                  </a:lnTo>
                  <a:lnTo>
                    <a:pt x="484632" y="241553"/>
                  </a:lnTo>
                  <a:lnTo>
                    <a:pt x="479710" y="192888"/>
                  </a:lnTo>
                  <a:lnTo>
                    <a:pt x="465593" y="147554"/>
                  </a:lnTo>
                  <a:lnTo>
                    <a:pt x="443256" y="106523"/>
                  </a:lnTo>
                  <a:lnTo>
                    <a:pt x="413670" y="70770"/>
                  </a:lnTo>
                  <a:lnTo>
                    <a:pt x="377810" y="41268"/>
                  </a:lnTo>
                  <a:lnTo>
                    <a:pt x="336649" y="18990"/>
                  </a:lnTo>
                  <a:lnTo>
                    <a:pt x="291159" y="4909"/>
                  </a:lnTo>
                  <a:lnTo>
                    <a:pt x="2423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28566" y="5136641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0" y="241553"/>
                  </a:moveTo>
                  <a:lnTo>
                    <a:pt x="4921" y="192888"/>
                  </a:lnTo>
                  <a:lnTo>
                    <a:pt x="19038" y="147554"/>
                  </a:lnTo>
                  <a:lnTo>
                    <a:pt x="41375" y="106523"/>
                  </a:lnTo>
                  <a:lnTo>
                    <a:pt x="70961" y="70770"/>
                  </a:lnTo>
                  <a:lnTo>
                    <a:pt x="106821" y="41268"/>
                  </a:lnTo>
                  <a:lnTo>
                    <a:pt x="147982" y="18990"/>
                  </a:lnTo>
                  <a:lnTo>
                    <a:pt x="193472" y="4909"/>
                  </a:lnTo>
                  <a:lnTo>
                    <a:pt x="242316" y="0"/>
                  </a:lnTo>
                  <a:lnTo>
                    <a:pt x="291159" y="4909"/>
                  </a:lnTo>
                  <a:lnTo>
                    <a:pt x="336649" y="18990"/>
                  </a:lnTo>
                  <a:lnTo>
                    <a:pt x="377810" y="41268"/>
                  </a:lnTo>
                  <a:lnTo>
                    <a:pt x="413670" y="70770"/>
                  </a:lnTo>
                  <a:lnTo>
                    <a:pt x="443256" y="106523"/>
                  </a:lnTo>
                  <a:lnTo>
                    <a:pt x="465593" y="147554"/>
                  </a:lnTo>
                  <a:lnTo>
                    <a:pt x="479710" y="192888"/>
                  </a:lnTo>
                  <a:lnTo>
                    <a:pt x="484632" y="241553"/>
                  </a:lnTo>
                  <a:lnTo>
                    <a:pt x="479710" y="290219"/>
                  </a:lnTo>
                  <a:lnTo>
                    <a:pt x="465593" y="335553"/>
                  </a:lnTo>
                  <a:lnTo>
                    <a:pt x="443256" y="376584"/>
                  </a:lnTo>
                  <a:lnTo>
                    <a:pt x="413670" y="412337"/>
                  </a:lnTo>
                  <a:lnTo>
                    <a:pt x="377810" y="441839"/>
                  </a:lnTo>
                  <a:lnTo>
                    <a:pt x="336649" y="464117"/>
                  </a:lnTo>
                  <a:lnTo>
                    <a:pt x="291159" y="478198"/>
                  </a:lnTo>
                  <a:lnTo>
                    <a:pt x="242316" y="483107"/>
                  </a:lnTo>
                  <a:lnTo>
                    <a:pt x="193472" y="478198"/>
                  </a:lnTo>
                  <a:lnTo>
                    <a:pt x="147982" y="464117"/>
                  </a:lnTo>
                  <a:lnTo>
                    <a:pt x="106821" y="441839"/>
                  </a:lnTo>
                  <a:lnTo>
                    <a:pt x="70961" y="412337"/>
                  </a:lnTo>
                  <a:lnTo>
                    <a:pt x="41375" y="376584"/>
                  </a:lnTo>
                  <a:lnTo>
                    <a:pt x="19038" y="335553"/>
                  </a:lnTo>
                  <a:lnTo>
                    <a:pt x="4921" y="290219"/>
                  </a:lnTo>
                  <a:lnTo>
                    <a:pt x="0" y="241553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22897" y="4094225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40" h="483235">
                  <a:moveTo>
                    <a:pt x="242316" y="0"/>
                  </a:moveTo>
                  <a:lnTo>
                    <a:pt x="193472" y="4909"/>
                  </a:lnTo>
                  <a:lnTo>
                    <a:pt x="147982" y="18990"/>
                  </a:lnTo>
                  <a:lnTo>
                    <a:pt x="106821" y="41268"/>
                  </a:lnTo>
                  <a:lnTo>
                    <a:pt x="70961" y="70770"/>
                  </a:lnTo>
                  <a:lnTo>
                    <a:pt x="41375" y="106523"/>
                  </a:lnTo>
                  <a:lnTo>
                    <a:pt x="19038" y="147554"/>
                  </a:lnTo>
                  <a:lnTo>
                    <a:pt x="4921" y="192888"/>
                  </a:lnTo>
                  <a:lnTo>
                    <a:pt x="0" y="241554"/>
                  </a:lnTo>
                  <a:lnTo>
                    <a:pt x="4921" y="290219"/>
                  </a:lnTo>
                  <a:lnTo>
                    <a:pt x="19038" y="335553"/>
                  </a:lnTo>
                  <a:lnTo>
                    <a:pt x="41375" y="376584"/>
                  </a:lnTo>
                  <a:lnTo>
                    <a:pt x="70961" y="412337"/>
                  </a:lnTo>
                  <a:lnTo>
                    <a:pt x="106821" y="441839"/>
                  </a:lnTo>
                  <a:lnTo>
                    <a:pt x="147982" y="464117"/>
                  </a:lnTo>
                  <a:lnTo>
                    <a:pt x="193472" y="478198"/>
                  </a:lnTo>
                  <a:lnTo>
                    <a:pt x="242316" y="483107"/>
                  </a:lnTo>
                  <a:lnTo>
                    <a:pt x="291159" y="478198"/>
                  </a:lnTo>
                  <a:lnTo>
                    <a:pt x="336649" y="464117"/>
                  </a:lnTo>
                  <a:lnTo>
                    <a:pt x="377810" y="441839"/>
                  </a:lnTo>
                  <a:lnTo>
                    <a:pt x="413670" y="412337"/>
                  </a:lnTo>
                  <a:lnTo>
                    <a:pt x="443256" y="376584"/>
                  </a:lnTo>
                  <a:lnTo>
                    <a:pt x="465593" y="335553"/>
                  </a:lnTo>
                  <a:lnTo>
                    <a:pt x="479710" y="290219"/>
                  </a:lnTo>
                  <a:lnTo>
                    <a:pt x="484631" y="241554"/>
                  </a:lnTo>
                  <a:lnTo>
                    <a:pt x="479710" y="192888"/>
                  </a:lnTo>
                  <a:lnTo>
                    <a:pt x="465593" y="147554"/>
                  </a:lnTo>
                  <a:lnTo>
                    <a:pt x="443256" y="106523"/>
                  </a:lnTo>
                  <a:lnTo>
                    <a:pt x="413670" y="70770"/>
                  </a:lnTo>
                  <a:lnTo>
                    <a:pt x="377810" y="41268"/>
                  </a:lnTo>
                  <a:lnTo>
                    <a:pt x="336649" y="18990"/>
                  </a:lnTo>
                  <a:lnTo>
                    <a:pt x="291159" y="4909"/>
                  </a:lnTo>
                  <a:lnTo>
                    <a:pt x="2423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22897" y="4094225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40" h="483235">
                  <a:moveTo>
                    <a:pt x="0" y="241554"/>
                  </a:moveTo>
                  <a:lnTo>
                    <a:pt x="4921" y="192888"/>
                  </a:lnTo>
                  <a:lnTo>
                    <a:pt x="19038" y="147554"/>
                  </a:lnTo>
                  <a:lnTo>
                    <a:pt x="41375" y="106523"/>
                  </a:lnTo>
                  <a:lnTo>
                    <a:pt x="70961" y="70770"/>
                  </a:lnTo>
                  <a:lnTo>
                    <a:pt x="106821" y="41268"/>
                  </a:lnTo>
                  <a:lnTo>
                    <a:pt x="147982" y="18990"/>
                  </a:lnTo>
                  <a:lnTo>
                    <a:pt x="193472" y="4909"/>
                  </a:lnTo>
                  <a:lnTo>
                    <a:pt x="242316" y="0"/>
                  </a:lnTo>
                  <a:lnTo>
                    <a:pt x="291159" y="4909"/>
                  </a:lnTo>
                  <a:lnTo>
                    <a:pt x="336649" y="18990"/>
                  </a:lnTo>
                  <a:lnTo>
                    <a:pt x="377810" y="41268"/>
                  </a:lnTo>
                  <a:lnTo>
                    <a:pt x="413670" y="70770"/>
                  </a:lnTo>
                  <a:lnTo>
                    <a:pt x="443256" y="106523"/>
                  </a:lnTo>
                  <a:lnTo>
                    <a:pt x="465593" y="147554"/>
                  </a:lnTo>
                  <a:lnTo>
                    <a:pt x="479710" y="192888"/>
                  </a:lnTo>
                  <a:lnTo>
                    <a:pt x="484631" y="241554"/>
                  </a:lnTo>
                  <a:lnTo>
                    <a:pt x="479710" y="290219"/>
                  </a:lnTo>
                  <a:lnTo>
                    <a:pt x="465593" y="335553"/>
                  </a:lnTo>
                  <a:lnTo>
                    <a:pt x="443256" y="376584"/>
                  </a:lnTo>
                  <a:lnTo>
                    <a:pt x="413670" y="412337"/>
                  </a:lnTo>
                  <a:lnTo>
                    <a:pt x="377810" y="441839"/>
                  </a:lnTo>
                  <a:lnTo>
                    <a:pt x="336649" y="464117"/>
                  </a:lnTo>
                  <a:lnTo>
                    <a:pt x="291159" y="478198"/>
                  </a:lnTo>
                  <a:lnTo>
                    <a:pt x="242316" y="483107"/>
                  </a:lnTo>
                  <a:lnTo>
                    <a:pt x="193472" y="478198"/>
                  </a:lnTo>
                  <a:lnTo>
                    <a:pt x="147982" y="464117"/>
                  </a:lnTo>
                  <a:lnTo>
                    <a:pt x="106821" y="441839"/>
                  </a:lnTo>
                  <a:lnTo>
                    <a:pt x="70961" y="412337"/>
                  </a:lnTo>
                  <a:lnTo>
                    <a:pt x="41375" y="376584"/>
                  </a:lnTo>
                  <a:lnTo>
                    <a:pt x="19038" y="335553"/>
                  </a:lnTo>
                  <a:lnTo>
                    <a:pt x="4921" y="290219"/>
                  </a:lnTo>
                  <a:lnTo>
                    <a:pt x="0" y="241554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12436" y="3534155"/>
              <a:ext cx="1409700" cy="1844039"/>
            </a:xfrm>
            <a:custGeom>
              <a:avLst/>
              <a:gdLst/>
              <a:ahLst/>
              <a:cxnLst/>
              <a:rect l="l" t="t" r="r" b="b"/>
              <a:pathLst>
                <a:path w="1409700" h="1844039">
                  <a:moveTo>
                    <a:pt x="0" y="0"/>
                  </a:moveTo>
                  <a:lnTo>
                    <a:pt x="1409573" y="801624"/>
                  </a:lnTo>
                </a:path>
                <a:path w="1409700" h="1844039">
                  <a:moveTo>
                    <a:pt x="0" y="1843913"/>
                  </a:moveTo>
                  <a:lnTo>
                    <a:pt x="1409573" y="80162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06767" y="4300092"/>
              <a:ext cx="882650" cy="76200"/>
            </a:xfrm>
            <a:custGeom>
              <a:avLst/>
              <a:gdLst/>
              <a:ahLst/>
              <a:cxnLst/>
              <a:rect l="l" t="t" r="r" b="b"/>
              <a:pathLst>
                <a:path w="882650" h="76200">
                  <a:moveTo>
                    <a:pt x="806121" y="44412"/>
                  </a:moveTo>
                  <a:lnTo>
                    <a:pt x="806068" y="76199"/>
                  </a:lnTo>
                  <a:lnTo>
                    <a:pt x="870101" y="44449"/>
                  </a:lnTo>
                  <a:lnTo>
                    <a:pt x="818768" y="44449"/>
                  </a:lnTo>
                  <a:lnTo>
                    <a:pt x="806121" y="44412"/>
                  </a:lnTo>
                  <a:close/>
                </a:path>
                <a:path w="882650" h="76200">
                  <a:moveTo>
                    <a:pt x="806143" y="31712"/>
                  </a:moveTo>
                  <a:lnTo>
                    <a:pt x="806121" y="44412"/>
                  </a:lnTo>
                  <a:lnTo>
                    <a:pt x="818768" y="44449"/>
                  </a:lnTo>
                  <a:lnTo>
                    <a:pt x="818896" y="31749"/>
                  </a:lnTo>
                  <a:lnTo>
                    <a:pt x="806143" y="31712"/>
                  </a:lnTo>
                  <a:close/>
                </a:path>
                <a:path w="882650" h="76200">
                  <a:moveTo>
                    <a:pt x="806196" y="0"/>
                  </a:moveTo>
                  <a:lnTo>
                    <a:pt x="806143" y="31712"/>
                  </a:lnTo>
                  <a:lnTo>
                    <a:pt x="818896" y="31749"/>
                  </a:lnTo>
                  <a:lnTo>
                    <a:pt x="818768" y="44449"/>
                  </a:lnTo>
                  <a:lnTo>
                    <a:pt x="870101" y="44449"/>
                  </a:lnTo>
                  <a:lnTo>
                    <a:pt x="882396" y="38353"/>
                  </a:lnTo>
                  <a:lnTo>
                    <a:pt x="806196" y="0"/>
                  </a:lnTo>
                  <a:close/>
                </a:path>
                <a:path w="882650" h="76200">
                  <a:moveTo>
                    <a:pt x="0" y="29336"/>
                  </a:moveTo>
                  <a:lnTo>
                    <a:pt x="0" y="42036"/>
                  </a:lnTo>
                  <a:lnTo>
                    <a:pt x="806121" y="44412"/>
                  </a:lnTo>
                  <a:lnTo>
                    <a:pt x="806143" y="31712"/>
                  </a:lnTo>
                  <a:lnTo>
                    <a:pt x="0" y="29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63190" y="2516885"/>
              <a:ext cx="485140" cy="1260475"/>
            </a:xfrm>
            <a:custGeom>
              <a:avLst/>
              <a:gdLst/>
              <a:ahLst/>
              <a:cxnLst/>
              <a:rect l="l" t="t" r="r" b="b"/>
              <a:pathLst>
                <a:path w="485139" h="1260475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6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5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6" y="484631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5"/>
                  </a:lnTo>
                  <a:close/>
                </a:path>
                <a:path w="485139" h="1260475">
                  <a:moveTo>
                    <a:pt x="0" y="1018031"/>
                  </a:moveTo>
                  <a:lnTo>
                    <a:pt x="4921" y="969188"/>
                  </a:lnTo>
                  <a:lnTo>
                    <a:pt x="19038" y="923698"/>
                  </a:lnTo>
                  <a:lnTo>
                    <a:pt x="41375" y="882537"/>
                  </a:lnTo>
                  <a:lnTo>
                    <a:pt x="70961" y="846677"/>
                  </a:lnTo>
                  <a:lnTo>
                    <a:pt x="106821" y="817091"/>
                  </a:lnTo>
                  <a:lnTo>
                    <a:pt x="147982" y="794754"/>
                  </a:lnTo>
                  <a:lnTo>
                    <a:pt x="193472" y="780637"/>
                  </a:lnTo>
                  <a:lnTo>
                    <a:pt x="242316" y="775715"/>
                  </a:lnTo>
                  <a:lnTo>
                    <a:pt x="291159" y="780637"/>
                  </a:lnTo>
                  <a:lnTo>
                    <a:pt x="336649" y="794754"/>
                  </a:lnTo>
                  <a:lnTo>
                    <a:pt x="377810" y="817091"/>
                  </a:lnTo>
                  <a:lnTo>
                    <a:pt x="413670" y="846677"/>
                  </a:lnTo>
                  <a:lnTo>
                    <a:pt x="443256" y="882537"/>
                  </a:lnTo>
                  <a:lnTo>
                    <a:pt x="465593" y="923698"/>
                  </a:lnTo>
                  <a:lnTo>
                    <a:pt x="479710" y="969188"/>
                  </a:lnTo>
                  <a:lnTo>
                    <a:pt x="484632" y="1018031"/>
                  </a:lnTo>
                  <a:lnTo>
                    <a:pt x="479710" y="1066875"/>
                  </a:lnTo>
                  <a:lnTo>
                    <a:pt x="465593" y="1112365"/>
                  </a:lnTo>
                  <a:lnTo>
                    <a:pt x="443256" y="1153526"/>
                  </a:lnTo>
                  <a:lnTo>
                    <a:pt x="413670" y="1189386"/>
                  </a:lnTo>
                  <a:lnTo>
                    <a:pt x="377810" y="1218972"/>
                  </a:lnTo>
                  <a:lnTo>
                    <a:pt x="336649" y="1241309"/>
                  </a:lnTo>
                  <a:lnTo>
                    <a:pt x="291159" y="1255426"/>
                  </a:lnTo>
                  <a:lnTo>
                    <a:pt x="242316" y="1260347"/>
                  </a:lnTo>
                  <a:lnTo>
                    <a:pt x="193472" y="1255426"/>
                  </a:lnTo>
                  <a:lnTo>
                    <a:pt x="147982" y="1241309"/>
                  </a:lnTo>
                  <a:lnTo>
                    <a:pt x="106821" y="1218972"/>
                  </a:lnTo>
                  <a:lnTo>
                    <a:pt x="70961" y="1189386"/>
                  </a:lnTo>
                  <a:lnTo>
                    <a:pt x="41375" y="1153526"/>
                  </a:lnTo>
                  <a:lnTo>
                    <a:pt x="19038" y="1112365"/>
                  </a:lnTo>
                  <a:lnTo>
                    <a:pt x="4921" y="1066875"/>
                  </a:lnTo>
                  <a:lnTo>
                    <a:pt x="0" y="1018031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47060" y="2758439"/>
              <a:ext cx="1381125" cy="775970"/>
            </a:xfrm>
            <a:custGeom>
              <a:avLst/>
              <a:gdLst/>
              <a:ahLst/>
              <a:cxnLst/>
              <a:rect l="l" t="t" r="r" b="b"/>
              <a:pathLst>
                <a:path w="1381125" h="775970">
                  <a:moveTo>
                    <a:pt x="0" y="0"/>
                  </a:moveTo>
                  <a:lnTo>
                    <a:pt x="1380870" y="774954"/>
                  </a:lnTo>
                </a:path>
                <a:path w="1381125" h="775970">
                  <a:moveTo>
                    <a:pt x="0" y="775715"/>
                  </a:moveTo>
                  <a:lnTo>
                    <a:pt x="1380870" y="77571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3190" y="4066793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6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5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6" y="484631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5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47060" y="3534155"/>
              <a:ext cx="1381125" cy="775335"/>
            </a:xfrm>
            <a:custGeom>
              <a:avLst/>
              <a:gdLst/>
              <a:ahLst/>
              <a:cxnLst/>
              <a:rect l="l" t="t" r="r" b="b"/>
              <a:pathLst>
                <a:path w="1381125" h="775335">
                  <a:moveTo>
                    <a:pt x="0" y="774954"/>
                  </a:moveTo>
                  <a:lnTo>
                    <a:pt x="138087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63190" y="4789169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0" y="241553"/>
                  </a:moveTo>
                  <a:lnTo>
                    <a:pt x="4921" y="192888"/>
                  </a:lnTo>
                  <a:lnTo>
                    <a:pt x="19038" y="147554"/>
                  </a:lnTo>
                  <a:lnTo>
                    <a:pt x="41375" y="106523"/>
                  </a:lnTo>
                  <a:lnTo>
                    <a:pt x="70961" y="70770"/>
                  </a:lnTo>
                  <a:lnTo>
                    <a:pt x="106821" y="41268"/>
                  </a:lnTo>
                  <a:lnTo>
                    <a:pt x="147982" y="18990"/>
                  </a:lnTo>
                  <a:lnTo>
                    <a:pt x="193472" y="4909"/>
                  </a:lnTo>
                  <a:lnTo>
                    <a:pt x="242316" y="0"/>
                  </a:lnTo>
                  <a:lnTo>
                    <a:pt x="291159" y="4909"/>
                  </a:lnTo>
                  <a:lnTo>
                    <a:pt x="336649" y="18990"/>
                  </a:lnTo>
                  <a:lnTo>
                    <a:pt x="377810" y="41268"/>
                  </a:lnTo>
                  <a:lnTo>
                    <a:pt x="413670" y="70770"/>
                  </a:lnTo>
                  <a:lnTo>
                    <a:pt x="443256" y="106523"/>
                  </a:lnTo>
                  <a:lnTo>
                    <a:pt x="465593" y="147554"/>
                  </a:lnTo>
                  <a:lnTo>
                    <a:pt x="479710" y="192888"/>
                  </a:lnTo>
                  <a:lnTo>
                    <a:pt x="484632" y="241553"/>
                  </a:lnTo>
                  <a:lnTo>
                    <a:pt x="479710" y="290219"/>
                  </a:lnTo>
                  <a:lnTo>
                    <a:pt x="465593" y="335553"/>
                  </a:lnTo>
                  <a:lnTo>
                    <a:pt x="443256" y="376584"/>
                  </a:lnTo>
                  <a:lnTo>
                    <a:pt x="413670" y="412337"/>
                  </a:lnTo>
                  <a:lnTo>
                    <a:pt x="377810" y="441839"/>
                  </a:lnTo>
                  <a:lnTo>
                    <a:pt x="336649" y="464117"/>
                  </a:lnTo>
                  <a:lnTo>
                    <a:pt x="291159" y="478198"/>
                  </a:lnTo>
                  <a:lnTo>
                    <a:pt x="242316" y="483107"/>
                  </a:lnTo>
                  <a:lnTo>
                    <a:pt x="193472" y="478198"/>
                  </a:lnTo>
                  <a:lnTo>
                    <a:pt x="147982" y="464117"/>
                  </a:lnTo>
                  <a:lnTo>
                    <a:pt x="106821" y="441839"/>
                  </a:lnTo>
                  <a:lnTo>
                    <a:pt x="70961" y="412337"/>
                  </a:lnTo>
                  <a:lnTo>
                    <a:pt x="41375" y="376584"/>
                  </a:lnTo>
                  <a:lnTo>
                    <a:pt x="19038" y="335553"/>
                  </a:lnTo>
                  <a:lnTo>
                    <a:pt x="4921" y="290219"/>
                  </a:lnTo>
                  <a:lnTo>
                    <a:pt x="0" y="241553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47060" y="5029200"/>
              <a:ext cx="1381125" cy="347980"/>
            </a:xfrm>
            <a:custGeom>
              <a:avLst/>
              <a:gdLst/>
              <a:ahLst/>
              <a:cxnLst/>
              <a:rect l="l" t="t" r="r" b="b"/>
              <a:pathLst>
                <a:path w="1381125" h="347979">
                  <a:moveTo>
                    <a:pt x="0" y="0"/>
                  </a:moveTo>
                  <a:lnTo>
                    <a:pt x="1380870" y="347599"/>
                  </a:lnTo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3190" y="556336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242315"/>
                  </a:moveTo>
                  <a:lnTo>
                    <a:pt x="4921" y="193479"/>
                  </a:lnTo>
                  <a:lnTo>
                    <a:pt x="19038" y="147993"/>
                  </a:lnTo>
                  <a:lnTo>
                    <a:pt x="41375" y="106832"/>
                  </a:lnTo>
                  <a:lnTo>
                    <a:pt x="70961" y="70970"/>
                  </a:lnTo>
                  <a:lnTo>
                    <a:pt x="106821" y="41382"/>
                  </a:lnTo>
                  <a:lnTo>
                    <a:pt x="147982" y="19041"/>
                  </a:lnTo>
                  <a:lnTo>
                    <a:pt x="193472" y="4922"/>
                  </a:lnTo>
                  <a:lnTo>
                    <a:pt x="242316" y="0"/>
                  </a:lnTo>
                  <a:lnTo>
                    <a:pt x="291159" y="4922"/>
                  </a:lnTo>
                  <a:lnTo>
                    <a:pt x="336649" y="19041"/>
                  </a:lnTo>
                  <a:lnTo>
                    <a:pt x="377810" y="41382"/>
                  </a:lnTo>
                  <a:lnTo>
                    <a:pt x="413670" y="70970"/>
                  </a:lnTo>
                  <a:lnTo>
                    <a:pt x="443256" y="106832"/>
                  </a:lnTo>
                  <a:lnTo>
                    <a:pt x="465593" y="147993"/>
                  </a:lnTo>
                  <a:lnTo>
                    <a:pt x="479710" y="193479"/>
                  </a:lnTo>
                  <a:lnTo>
                    <a:pt x="484632" y="242315"/>
                  </a:lnTo>
                  <a:lnTo>
                    <a:pt x="479710" y="291152"/>
                  </a:lnTo>
                  <a:lnTo>
                    <a:pt x="465593" y="336638"/>
                  </a:lnTo>
                  <a:lnTo>
                    <a:pt x="443256" y="377799"/>
                  </a:lnTo>
                  <a:lnTo>
                    <a:pt x="413670" y="413661"/>
                  </a:lnTo>
                  <a:lnTo>
                    <a:pt x="377810" y="443249"/>
                  </a:lnTo>
                  <a:lnTo>
                    <a:pt x="336649" y="465590"/>
                  </a:lnTo>
                  <a:lnTo>
                    <a:pt x="291159" y="479709"/>
                  </a:lnTo>
                  <a:lnTo>
                    <a:pt x="242316" y="484631"/>
                  </a:lnTo>
                  <a:lnTo>
                    <a:pt x="193472" y="479709"/>
                  </a:lnTo>
                  <a:lnTo>
                    <a:pt x="147982" y="465590"/>
                  </a:lnTo>
                  <a:lnTo>
                    <a:pt x="106821" y="443249"/>
                  </a:lnTo>
                  <a:lnTo>
                    <a:pt x="70961" y="413661"/>
                  </a:lnTo>
                  <a:lnTo>
                    <a:pt x="41375" y="377799"/>
                  </a:lnTo>
                  <a:lnTo>
                    <a:pt x="19038" y="336638"/>
                  </a:lnTo>
                  <a:lnTo>
                    <a:pt x="4921" y="291152"/>
                  </a:lnTo>
                  <a:lnTo>
                    <a:pt x="0" y="242315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47060" y="5376671"/>
              <a:ext cx="1381125" cy="427355"/>
            </a:xfrm>
            <a:custGeom>
              <a:avLst/>
              <a:gdLst/>
              <a:ahLst/>
              <a:cxnLst/>
              <a:rect l="l" t="t" r="r" b="b"/>
              <a:pathLst>
                <a:path w="1381125" h="427354">
                  <a:moveTo>
                    <a:pt x="0" y="427304"/>
                  </a:moveTo>
                  <a:lnTo>
                    <a:pt x="138087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80844" y="2720339"/>
              <a:ext cx="482600" cy="76200"/>
            </a:xfrm>
            <a:custGeom>
              <a:avLst/>
              <a:gdLst/>
              <a:ahLst/>
              <a:cxnLst/>
              <a:rect l="l" t="t" r="r" b="b"/>
              <a:pathLst>
                <a:path w="482600" h="76200">
                  <a:moveTo>
                    <a:pt x="406019" y="0"/>
                  </a:moveTo>
                  <a:lnTo>
                    <a:pt x="406019" y="76200"/>
                  </a:lnTo>
                  <a:lnTo>
                    <a:pt x="469519" y="44450"/>
                  </a:lnTo>
                  <a:lnTo>
                    <a:pt x="418719" y="44450"/>
                  </a:lnTo>
                  <a:lnTo>
                    <a:pt x="418719" y="31750"/>
                  </a:lnTo>
                  <a:lnTo>
                    <a:pt x="469519" y="31750"/>
                  </a:lnTo>
                  <a:lnTo>
                    <a:pt x="406019" y="0"/>
                  </a:lnTo>
                  <a:close/>
                </a:path>
                <a:path w="482600" h="76200">
                  <a:moveTo>
                    <a:pt x="40601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06019" y="44450"/>
                  </a:lnTo>
                  <a:lnTo>
                    <a:pt x="406019" y="31750"/>
                  </a:lnTo>
                  <a:close/>
                </a:path>
                <a:path w="482600" h="76200">
                  <a:moveTo>
                    <a:pt x="469519" y="31750"/>
                  </a:moveTo>
                  <a:lnTo>
                    <a:pt x="418719" y="31750"/>
                  </a:lnTo>
                  <a:lnTo>
                    <a:pt x="418719" y="44450"/>
                  </a:lnTo>
                  <a:lnTo>
                    <a:pt x="469519" y="44450"/>
                  </a:lnTo>
                  <a:lnTo>
                    <a:pt x="482219" y="38100"/>
                  </a:lnTo>
                  <a:lnTo>
                    <a:pt x="46951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942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Hidden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60" dirty="0">
                <a:latin typeface="Calibri Light"/>
                <a:cs typeface="Calibri Light"/>
              </a:rPr>
              <a:t>Layer</a:t>
            </a:r>
            <a:r>
              <a:rPr sz="2800" spc="60" dirty="0">
                <a:latin typeface="LG Smart UI Bold"/>
                <a:cs typeface="LG Smart UI Bold"/>
              </a:rPr>
              <a:t>에서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무슨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일이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54" dirty="0">
                <a:latin typeface="LG Smart UI Bold"/>
                <a:cs typeface="LG Smart UI Bold"/>
              </a:rPr>
              <a:t>일어나는가</a:t>
            </a:r>
            <a:r>
              <a:rPr sz="2800" b="0" spc="254" dirty="0">
                <a:latin typeface="Calibri Light"/>
                <a:cs typeface="Calibri Light"/>
              </a:rPr>
              <a:t>?</a:t>
            </a:r>
            <a:endParaRPr sz="2800">
              <a:latin typeface="Calibri Light"/>
              <a:cs typeface="Calibri 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97317" y="4227195"/>
            <a:ext cx="362330" cy="18122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320409" y="2375408"/>
            <a:ext cx="690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" marR="5080" indent="-838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Output 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8319" y="1274105"/>
            <a:ext cx="5559425" cy="167576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2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연결</a:t>
            </a:r>
            <a:endParaRPr sz="20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모든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노드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간에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연결을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할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수도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있지만</a:t>
            </a:r>
            <a:r>
              <a:rPr sz="1600" spc="-10" dirty="0">
                <a:latin typeface="Calibri"/>
                <a:cs typeface="Calibri"/>
              </a:rPr>
              <a:t>(F</a:t>
            </a:r>
            <a:r>
              <a:rPr sz="1600" spc="-5" dirty="0">
                <a:latin typeface="Calibri"/>
                <a:cs typeface="Calibri"/>
              </a:rPr>
              <a:t>ully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ec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ed)</a:t>
            </a:r>
            <a:endParaRPr sz="16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아래처럼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연결을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제어할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수도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있습니다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(Lo</a:t>
            </a: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ly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Connec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ed)</a:t>
            </a:r>
            <a:endParaRPr sz="1600">
              <a:latin typeface="Calibri"/>
              <a:cs typeface="Calibri"/>
            </a:endParaRPr>
          </a:p>
          <a:p>
            <a:pPr marL="4034154" marR="935355" indent="-86995">
              <a:lnSpc>
                <a:spcPct val="100000"/>
              </a:lnSpc>
              <a:spcBef>
                <a:spcPts val="1375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id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den 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3252" y="2650617"/>
            <a:ext cx="165227" cy="18008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34082" y="2654426"/>
            <a:ext cx="167767" cy="177037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180844" y="3483863"/>
            <a:ext cx="482600" cy="2367280"/>
          </a:xfrm>
          <a:custGeom>
            <a:avLst/>
            <a:gdLst/>
            <a:ahLst/>
            <a:cxnLst/>
            <a:rect l="l" t="t" r="r" b="b"/>
            <a:pathLst>
              <a:path w="482600" h="2367279">
                <a:moveTo>
                  <a:pt x="482219" y="2328672"/>
                </a:moveTo>
                <a:lnTo>
                  <a:pt x="469519" y="2322322"/>
                </a:lnTo>
                <a:lnTo>
                  <a:pt x="406019" y="2290572"/>
                </a:lnTo>
                <a:lnTo>
                  <a:pt x="406019" y="2322322"/>
                </a:lnTo>
                <a:lnTo>
                  <a:pt x="0" y="2322322"/>
                </a:lnTo>
                <a:lnTo>
                  <a:pt x="0" y="2335022"/>
                </a:lnTo>
                <a:lnTo>
                  <a:pt x="406019" y="2335022"/>
                </a:lnTo>
                <a:lnTo>
                  <a:pt x="406019" y="2366772"/>
                </a:lnTo>
                <a:lnTo>
                  <a:pt x="469519" y="2335022"/>
                </a:lnTo>
                <a:lnTo>
                  <a:pt x="482219" y="2328672"/>
                </a:lnTo>
                <a:close/>
              </a:path>
              <a:path w="482600" h="2367279">
                <a:moveTo>
                  <a:pt x="482219" y="1545336"/>
                </a:moveTo>
                <a:lnTo>
                  <a:pt x="469519" y="1538986"/>
                </a:lnTo>
                <a:lnTo>
                  <a:pt x="406019" y="1507236"/>
                </a:lnTo>
                <a:lnTo>
                  <a:pt x="406019" y="1538986"/>
                </a:lnTo>
                <a:lnTo>
                  <a:pt x="0" y="1538986"/>
                </a:lnTo>
                <a:lnTo>
                  <a:pt x="0" y="1551686"/>
                </a:lnTo>
                <a:lnTo>
                  <a:pt x="406019" y="1551686"/>
                </a:lnTo>
                <a:lnTo>
                  <a:pt x="406019" y="1583436"/>
                </a:lnTo>
                <a:lnTo>
                  <a:pt x="469519" y="1551686"/>
                </a:lnTo>
                <a:lnTo>
                  <a:pt x="482219" y="1545336"/>
                </a:lnTo>
                <a:close/>
              </a:path>
              <a:path w="482600" h="2367279">
                <a:moveTo>
                  <a:pt x="482219" y="824484"/>
                </a:moveTo>
                <a:lnTo>
                  <a:pt x="469519" y="818134"/>
                </a:lnTo>
                <a:lnTo>
                  <a:pt x="406019" y="786384"/>
                </a:lnTo>
                <a:lnTo>
                  <a:pt x="406019" y="818134"/>
                </a:lnTo>
                <a:lnTo>
                  <a:pt x="0" y="818134"/>
                </a:lnTo>
                <a:lnTo>
                  <a:pt x="0" y="830834"/>
                </a:lnTo>
                <a:lnTo>
                  <a:pt x="406019" y="830834"/>
                </a:lnTo>
                <a:lnTo>
                  <a:pt x="406019" y="862584"/>
                </a:lnTo>
                <a:lnTo>
                  <a:pt x="469519" y="830834"/>
                </a:lnTo>
                <a:lnTo>
                  <a:pt x="482219" y="824484"/>
                </a:lnTo>
                <a:close/>
              </a:path>
              <a:path w="482600" h="2367279">
                <a:moveTo>
                  <a:pt x="482219" y="38100"/>
                </a:moveTo>
                <a:lnTo>
                  <a:pt x="469519" y="31750"/>
                </a:lnTo>
                <a:lnTo>
                  <a:pt x="406019" y="0"/>
                </a:lnTo>
                <a:lnTo>
                  <a:pt x="406019" y="31750"/>
                </a:lnTo>
                <a:lnTo>
                  <a:pt x="0" y="31750"/>
                </a:lnTo>
                <a:lnTo>
                  <a:pt x="0" y="44450"/>
                </a:lnTo>
                <a:lnTo>
                  <a:pt x="406019" y="44450"/>
                </a:lnTo>
                <a:lnTo>
                  <a:pt x="406019" y="76200"/>
                </a:lnTo>
                <a:lnTo>
                  <a:pt x="469519" y="44450"/>
                </a:lnTo>
                <a:lnTo>
                  <a:pt x="482219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56917" y="3414648"/>
            <a:ext cx="336423" cy="18084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0637" y="4199128"/>
            <a:ext cx="547903" cy="18211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30526" y="4204334"/>
            <a:ext cx="167767" cy="17691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3940" y="4919345"/>
            <a:ext cx="946264" cy="18338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60982" y="4921884"/>
            <a:ext cx="344931" cy="18084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35480" y="5704649"/>
            <a:ext cx="348233" cy="17955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26208" y="5708497"/>
            <a:ext cx="167767" cy="17701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942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Hidden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60" dirty="0">
                <a:latin typeface="Calibri Light"/>
                <a:cs typeface="Calibri Light"/>
              </a:rPr>
              <a:t>Layer</a:t>
            </a:r>
            <a:r>
              <a:rPr sz="2800" spc="60" dirty="0">
                <a:latin typeface="LG Smart UI Bold"/>
                <a:cs typeface="LG Smart UI Bold"/>
              </a:rPr>
              <a:t>에서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무슨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일이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54" dirty="0">
                <a:latin typeface="LG Smart UI Bold"/>
                <a:cs typeface="LG Smart UI Bold"/>
              </a:rPr>
              <a:t>일어나는가</a:t>
            </a:r>
            <a:r>
              <a:rPr sz="2800" b="0" spc="254" dirty="0">
                <a:latin typeface="Calibri Light"/>
                <a:cs typeface="Calibri Light"/>
              </a:rPr>
              <a:t>?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485"/>
            <a:ext cx="5433695" cy="91122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61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학습</a:t>
            </a:r>
            <a:endParaRPr sz="20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60"/>
              </a:spcBef>
              <a:buFont typeface="Wingdings"/>
              <a:buChar char=""/>
              <a:tabLst>
                <a:tab pos="443230" algn="l"/>
              </a:tabLst>
            </a:pPr>
            <a:r>
              <a:rPr sz="1400" dirty="0">
                <a:latin typeface="맑은 고딕"/>
                <a:cs typeface="맑은 고딕"/>
              </a:rPr>
              <a:t>예측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값과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실제</a:t>
            </a:r>
            <a:r>
              <a:rPr sz="1400" spc="-19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값을</a:t>
            </a:r>
            <a:r>
              <a:rPr sz="1400" spc="-18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비교하며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loss </a:t>
            </a:r>
            <a:r>
              <a:rPr sz="1400" spc="-5" dirty="0">
                <a:latin typeface="Calibri"/>
                <a:cs typeface="Calibri"/>
              </a:rPr>
              <a:t>function</a:t>
            </a:r>
            <a:r>
              <a:rPr sz="1400" spc="-5" dirty="0">
                <a:latin typeface="맑은 고딕"/>
                <a:cs typeface="맑은 고딕"/>
              </a:rPr>
              <a:t>으로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오차를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계산하고</a:t>
            </a:r>
            <a:endParaRPr sz="14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443230" algn="l"/>
              </a:tabLst>
            </a:pPr>
            <a:r>
              <a:rPr sz="1400" dirty="0">
                <a:latin typeface="맑은 고딕"/>
                <a:cs typeface="맑은 고딕"/>
              </a:rPr>
              <a:t>오차를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줄이기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위해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파라미터</a:t>
            </a:r>
            <a:r>
              <a:rPr sz="1400" spc="-10" dirty="0">
                <a:latin typeface="Calibri"/>
                <a:cs typeface="Calibri"/>
              </a:rPr>
              <a:t>(</a:t>
            </a:r>
            <a:r>
              <a:rPr sz="1400" dirty="0">
                <a:latin typeface="맑은 고딕"/>
                <a:cs typeface="맑은 고딕"/>
              </a:rPr>
              <a:t>가중치</a:t>
            </a:r>
            <a:r>
              <a:rPr sz="1400" spc="-10" dirty="0">
                <a:latin typeface="Calibri"/>
                <a:cs typeface="Calibri"/>
              </a:rPr>
              <a:t>)</a:t>
            </a:r>
            <a:r>
              <a:rPr sz="1400" dirty="0">
                <a:latin typeface="맑은 고딕"/>
                <a:cs typeface="맑은 고딕"/>
              </a:rPr>
              <a:t>를</a:t>
            </a:r>
            <a:r>
              <a:rPr sz="1400" spc="-204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업데이트</a:t>
            </a:r>
            <a:r>
              <a:rPr sz="1400" spc="-20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합니다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00279" y="3531996"/>
          <a:ext cx="2689222" cy="2099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0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방</a:t>
                      </a:r>
                      <a:r>
                        <a:rPr sz="1000" b="1" spc="-125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수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면적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6854" marR="102235" indent="-1270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화장실 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수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27329" marR="93345" indent="-127000">
                        <a:lnSpc>
                          <a:spcPts val="1160"/>
                        </a:lnSpc>
                        <a:spcBef>
                          <a:spcPts val="42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지하철 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역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2725" marR="140970" indent="-641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공원 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수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28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300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42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500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24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100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33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200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31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100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18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300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25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300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219820" y="3804284"/>
          <a:ext cx="581660" cy="1948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예측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6.5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8.2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4.9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7.1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7.5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2.1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3.9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015348" y="3804284"/>
          <a:ext cx="581660" cy="1948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실제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6.8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9.7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4.3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7.8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6.3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2.5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3.8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022400" y="2910585"/>
            <a:ext cx="691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_t</a:t>
            </a:r>
            <a:r>
              <a:rPr sz="18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55735" y="3410711"/>
            <a:ext cx="684530" cy="291465"/>
          </a:xfrm>
          <a:custGeom>
            <a:avLst/>
            <a:gdLst/>
            <a:ahLst/>
            <a:cxnLst/>
            <a:rect l="l" t="t" r="r" b="b"/>
            <a:pathLst>
              <a:path w="684529" h="291464">
                <a:moveTo>
                  <a:pt x="0" y="291083"/>
                </a:moveTo>
                <a:lnTo>
                  <a:pt x="1914" y="234428"/>
                </a:lnTo>
                <a:lnTo>
                  <a:pt x="7127" y="188166"/>
                </a:lnTo>
                <a:lnTo>
                  <a:pt x="14841" y="156977"/>
                </a:lnTo>
                <a:lnTo>
                  <a:pt x="24257" y="145541"/>
                </a:lnTo>
                <a:lnTo>
                  <a:pt x="317881" y="145541"/>
                </a:lnTo>
                <a:lnTo>
                  <a:pt x="327296" y="134106"/>
                </a:lnTo>
                <a:lnTo>
                  <a:pt x="335010" y="102917"/>
                </a:lnTo>
                <a:lnTo>
                  <a:pt x="340223" y="56655"/>
                </a:lnTo>
                <a:lnTo>
                  <a:pt x="342138" y="0"/>
                </a:lnTo>
                <a:lnTo>
                  <a:pt x="344052" y="56655"/>
                </a:lnTo>
                <a:lnTo>
                  <a:pt x="349265" y="102917"/>
                </a:lnTo>
                <a:lnTo>
                  <a:pt x="356979" y="134106"/>
                </a:lnTo>
                <a:lnTo>
                  <a:pt x="366395" y="145541"/>
                </a:lnTo>
                <a:lnTo>
                  <a:pt x="660019" y="145541"/>
                </a:lnTo>
                <a:lnTo>
                  <a:pt x="669434" y="156977"/>
                </a:lnTo>
                <a:lnTo>
                  <a:pt x="677148" y="188166"/>
                </a:lnTo>
                <a:lnTo>
                  <a:pt x="682361" y="234428"/>
                </a:lnTo>
                <a:lnTo>
                  <a:pt x="684276" y="291083"/>
                </a:lnTo>
              </a:path>
            </a:pathLst>
          </a:custGeom>
          <a:ln w="6350">
            <a:solidFill>
              <a:srgbClr val="0E6E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93911" y="2910585"/>
            <a:ext cx="412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mse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6772" y="3461043"/>
            <a:ext cx="5032570" cy="236136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942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Hidden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60" dirty="0">
                <a:latin typeface="Calibri Light"/>
                <a:cs typeface="Calibri Light"/>
              </a:rPr>
              <a:t>Layer</a:t>
            </a:r>
            <a:r>
              <a:rPr sz="2800" spc="60" dirty="0">
                <a:latin typeface="LG Smart UI Bold"/>
                <a:cs typeface="LG Smart UI Bold"/>
              </a:rPr>
              <a:t>에서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무슨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일이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54" dirty="0">
                <a:latin typeface="LG Smart UI Bold"/>
                <a:cs typeface="LG Smart UI Bold"/>
              </a:rPr>
              <a:t>일어나는가</a:t>
            </a:r>
            <a:r>
              <a:rPr sz="2800" b="0" spc="254" dirty="0">
                <a:latin typeface="Calibri Light"/>
                <a:cs typeface="Calibri Light"/>
              </a:rPr>
              <a:t>?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02992" y="2767964"/>
            <a:ext cx="5608320" cy="3549015"/>
            <a:chOff x="2602992" y="2767964"/>
            <a:chExt cx="5608320" cy="3549015"/>
          </a:xfrm>
        </p:grpSpPr>
        <p:sp>
          <p:nvSpPr>
            <p:cNvPr id="6" name="object 6"/>
            <p:cNvSpPr/>
            <p:nvPr/>
          </p:nvSpPr>
          <p:spPr>
            <a:xfrm>
              <a:off x="6705600" y="4061459"/>
              <a:ext cx="753110" cy="1068705"/>
            </a:xfrm>
            <a:custGeom>
              <a:avLst/>
              <a:gdLst/>
              <a:ahLst/>
              <a:cxnLst/>
              <a:rect l="l" t="t" r="r" b="b"/>
              <a:pathLst>
                <a:path w="753109" h="1068704">
                  <a:moveTo>
                    <a:pt x="752855" y="0"/>
                  </a:moveTo>
                  <a:lnTo>
                    <a:pt x="0" y="0"/>
                  </a:lnTo>
                  <a:lnTo>
                    <a:pt x="0" y="1068324"/>
                  </a:lnTo>
                  <a:lnTo>
                    <a:pt x="752855" y="1068324"/>
                  </a:lnTo>
                  <a:lnTo>
                    <a:pt x="752855" y="0"/>
                  </a:lnTo>
                  <a:close/>
                </a:path>
              </a:pathLst>
            </a:custGeom>
            <a:solidFill>
              <a:srgbClr val="ECF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45045" y="4353305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40" h="485139">
                  <a:moveTo>
                    <a:pt x="242315" y="0"/>
                  </a:moveTo>
                  <a:lnTo>
                    <a:pt x="193472" y="4921"/>
                  </a:lnTo>
                  <a:lnTo>
                    <a:pt x="147982" y="19038"/>
                  </a:lnTo>
                  <a:lnTo>
                    <a:pt x="106821" y="41375"/>
                  </a:lnTo>
                  <a:lnTo>
                    <a:pt x="70961" y="70961"/>
                  </a:lnTo>
                  <a:lnTo>
                    <a:pt x="41375" y="106821"/>
                  </a:lnTo>
                  <a:lnTo>
                    <a:pt x="19038" y="147982"/>
                  </a:lnTo>
                  <a:lnTo>
                    <a:pt x="4921" y="193472"/>
                  </a:lnTo>
                  <a:lnTo>
                    <a:pt x="0" y="242316"/>
                  </a:lnTo>
                  <a:lnTo>
                    <a:pt x="4921" y="291159"/>
                  </a:lnTo>
                  <a:lnTo>
                    <a:pt x="19038" y="336649"/>
                  </a:lnTo>
                  <a:lnTo>
                    <a:pt x="41375" y="377810"/>
                  </a:lnTo>
                  <a:lnTo>
                    <a:pt x="70961" y="413670"/>
                  </a:lnTo>
                  <a:lnTo>
                    <a:pt x="106821" y="443256"/>
                  </a:lnTo>
                  <a:lnTo>
                    <a:pt x="147982" y="465593"/>
                  </a:lnTo>
                  <a:lnTo>
                    <a:pt x="193472" y="479710"/>
                  </a:lnTo>
                  <a:lnTo>
                    <a:pt x="242315" y="484632"/>
                  </a:lnTo>
                  <a:lnTo>
                    <a:pt x="291159" y="479710"/>
                  </a:lnTo>
                  <a:lnTo>
                    <a:pt x="336649" y="465593"/>
                  </a:lnTo>
                  <a:lnTo>
                    <a:pt x="377810" y="443256"/>
                  </a:lnTo>
                  <a:lnTo>
                    <a:pt x="413670" y="413670"/>
                  </a:lnTo>
                  <a:lnTo>
                    <a:pt x="443256" y="377810"/>
                  </a:lnTo>
                  <a:lnTo>
                    <a:pt x="465593" y="336649"/>
                  </a:lnTo>
                  <a:lnTo>
                    <a:pt x="479710" y="291159"/>
                  </a:lnTo>
                  <a:lnTo>
                    <a:pt x="484631" y="242316"/>
                  </a:lnTo>
                  <a:lnTo>
                    <a:pt x="479710" y="193472"/>
                  </a:lnTo>
                  <a:lnTo>
                    <a:pt x="465593" y="147982"/>
                  </a:lnTo>
                  <a:lnTo>
                    <a:pt x="443256" y="106821"/>
                  </a:lnTo>
                  <a:lnTo>
                    <a:pt x="413670" y="70961"/>
                  </a:lnTo>
                  <a:lnTo>
                    <a:pt x="377810" y="41375"/>
                  </a:lnTo>
                  <a:lnTo>
                    <a:pt x="336649" y="19038"/>
                  </a:lnTo>
                  <a:lnTo>
                    <a:pt x="291159" y="4921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45045" y="4353305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40" h="485139">
                  <a:moveTo>
                    <a:pt x="0" y="242316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1" y="242316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5" y="484632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6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20412" y="3261359"/>
              <a:ext cx="753110" cy="2940050"/>
            </a:xfrm>
            <a:custGeom>
              <a:avLst/>
              <a:gdLst/>
              <a:ahLst/>
              <a:cxnLst/>
              <a:rect l="l" t="t" r="r" b="b"/>
              <a:pathLst>
                <a:path w="753110" h="2940050">
                  <a:moveTo>
                    <a:pt x="752856" y="0"/>
                  </a:moveTo>
                  <a:lnTo>
                    <a:pt x="0" y="0"/>
                  </a:lnTo>
                  <a:lnTo>
                    <a:pt x="0" y="2939796"/>
                  </a:lnTo>
                  <a:lnTo>
                    <a:pt x="752856" y="2939796"/>
                  </a:lnTo>
                  <a:lnTo>
                    <a:pt x="752856" y="0"/>
                  </a:lnTo>
                  <a:close/>
                </a:path>
              </a:pathLst>
            </a:custGeom>
            <a:solidFill>
              <a:srgbClr val="ECF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50714" y="355168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242315" y="0"/>
                  </a:moveTo>
                  <a:lnTo>
                    <a:pt x="193472" y="4921"/>
                  </a:lnTo>
                  <a:lnTo>
                    <a:pt x="147982" y="19038"/>
                  </a:lnTo>
                  <a:lnTo>
                    <a:pt x="106821" y="41375"/>
                  </a:lnTo>
                  <a:lnTo>
                    <a:pt x="70961" y="70961"/>
                  </a:lnTo>
                  <a:lnTo>
                    <a:pt x="41375" y="106821"/>
                  </a:lnTo>
                  <a:lnTo>
                    <a:pt x="19038" y="147982"/>
                  </a:lnTo>
                  <a:lnTo>
                    <a:pt x="4921" y="193472"/>
                  </a:lnTo>
                  <a:lnTo>
                    <a:pt x="0" y="242315"/>
                  </a:lnTo>
                  <a:lnTo>
                    <a:pt x="4921" y="291159"/>
                  </a:lnTo>
                  <a:lnTo>
                    <a:pt x="19038" y="336649"/>
                  </a:lnTo>
                  <a:lnTo>
                    <a:pt x="41375" y="377810"/>
                  </a:lnTo>
                  <a:lnTo>
                    <a:pt x="70961" y="413670"/>
                  </a:lnTo>
                  <a:lnTo>
                    <a:pt x="106821" y="443256"/>
                  </a:lnTo>
                  <a:lnTo>
                    <a:pt x="147982" y="465593"/>
                  </a:lnTo>
                  <a:lnTo>
                    <a:pt x="193472" y="479710"/>
                  </a:lnTo>
                  <a:lnTo>
                    <a:pt x="242315" y="484631"/>
                  </a:lnTo>
                  <a:lnTo>
                    <a:pt x="291159" y="479710"/>
                  </a:lnTo>
                  <a:lnTo>
                    <a:pt x="336649" y="465593"/>
                  </a:lnTo>
                  <a:lnTo>
                    <a:pt x="377810" y="443256"/>
                  </a:lnTo>
                  <a:lnTo>
                    <a:pt x="413670" y="413670"/>
                  </a:lnTo>
                  <a:lnTo>
                    <a:pt x="443256" y="377810"/>
                  </a:lnTo>
                  <a:lnTo>
                    <a:pt x="465593" y="336649"/>
                  </a:lnTo>
                  <a:lnTo>
                    <a:pt x="479710" y="291159"/>
                  </a:lnTo>
                  <a:lnTo>
                    <a:pt x="484632" y="242315"/>
                  </a:lnTo>
                  <a:lnTo>
                    <a:pt x="479710" y="193472"/>
                  </a:lnTo>
                  <a:lnTo>
                    <a:pt x="465593" y="147982"/>
                  </a:lnTo>
                  <a:lnTo>
                    <a:pt x="443256" y="106821"/>
                  </a:lnTo>
                  <a:lnTo>
                    <a:pt x="413670" y="70961"/>
                  </a:lnTo>
                  <a:lnTo>
                    <a:pt x="377810" y="41375"/>
                  </a:lnTo>
                  <a:lnTo>
                    <a:pt x="336649" y="19038"/>
                  </a:lnTo>
                  <a:lnTo>
                    <a:pt x="291159" y="4921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50714" y="355168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5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5" y="484631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5"/>
                  </a:lnTo>
                  <a:close/>
                </a:path>
              </a:pathLst>
            </a:custGeom>
            <a:ln w="19049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50714" y="5395722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242315" y="0"/>
                  </a:moveTo>
                  <a:lnTo>
                    <a:pt x="193472" y="4921"/>
                  </a:lnTo>
                  <a:lnTo>
                    <a:pt x="147982" y="19038"/>
                  </a:lnTo>
                  <a:lnTo>
                    <a:pt x="106821" y="41375"/>
                  </a:lnTo>
                  <a:lnTo>
                    <a:pt x="70961" y="70961"/>
                  </a:lnTo>
                  <a:lnTo>
                    <a:pt x="41375" y="106821"/>
                  </a:lnTo>
                  <a:lnTo>
                    <a:pt x="19038" y="147982"/>
                  </a:lnTo>
                  <a:lnTo>
                    <a:pt x="4921" y="193472"/>
                  </a:lnTo>
                  <a:lnTo>
                    <a:pt x="0" y="242315"/>
                  </a:lnTo>
                  <a:lnTo>
                    <a:pt x="4921" y="291152"/>
                  </a:lnTo>
                  <a:lnTo>
                    <a:pt x="19038" y="336638"/>
                  </a:lnTo>
                  <a:lnTo>
                    <a:pt x="41375" y="377799"/>
                  </a:lnTo>
                  <a:lnTo>
                    <a:pt x="70961" y="413661"/>
                  </a:lnTo>
                  <a:lnTo>
                    <a:pt x="106821" y="443249"/>
                  </a:lnTo>
                  <a:lnTo>
                    <a:pt x="147982" y="465590"/>
                  </a:lnTo>
                  <a:lnTo>
                    <a:pt x="193472" y="479709"/>
                  </a:lnTo>
                  <a:lnTo>
                    <a:pt x="242315" y="484631"/>
                  </a:lnTo>
                  <a:lnTo>
                    <a:pt x="291159" y="479709"/>
                  </a:lnTo>
                  <a:lnTo>
                    <a:pt x="336649" y="465590"/>
                  </a:lnTo>
                  <a:lnTo>
                    <a:pt x="377810" y="443249"/>
                  </a:lnTo>
                  <a:lnTo>
                    <a:pt x="413670" y="413661"/>
                  </a:lnTo>
                  <a:lnTo>
                    <a:pt x="443256" y="377799"/>
                  </a:lnTo>
                  <a:lnTo>
                    <a:pt x="465593" y="336638"/>
                  </a:lnTo>
                  <a:lnTo>
                    <a:pt x="479710" y="291152"/>
                  </a:lnTo>
                  <a:lnTo>
                    <a:pt x="484632" y="242315"/>
                  </a:lnTo>
                  <a:lnTo>
                    <a:pt x="479710" y="193472"/>
                  </a:lnTo>
                  <a:lnTo>
                    <a:pt x="465593" y="147982"/>
                  </a:lnTo>
                  <a:lnTo>
                    <a:pt x="443256" y="106821"/>
                  </a:lnTo>
                  <a:lnTo>
                    <a:pt x="413670" y="70961"/>
                  </a:lnTo>
                  <a:lnTo>
                    <a:pt x="377810" y="41375"/>
                  </a:lnTo>
                  <a:lnTo>
                    <a:pt x="336649" y="19038"/>
                  </a:lnTo>
                  <a:lnTo>
                    <a:pt x="291159" y="4921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50714" y="5395722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5"/>
                  </a:lnTo>
                  <a:lnTo>
                    <a:pt x="479710" y="291152"/>
                  </a:lnTo>
                  <a:lnTo>
                    <a:pt x="465593" y="336638"/>
                  </a:lnTo>
                  <a:lnTo>
                    <a:pt x="443256" y="377799"/>
                  </a:lnTo>
                  <a:lnTo>
                    <a:pt x="413670" y="413661"/>
                  </a:lnTo>
                  <a:lnTo>
                    <a:pt x="377810" y="443249"/>
                  </a:lnTo>
                  <a:lnTo>
                    <a:pt x="336649" y="465590"/>
                  </a:lnTo>
                  <a:lnTo>
                    <a:pt x="291159" y="479709"/>
                  </a:lnTo>
                  <a:lnTo>
                    <a:pt x="242315" y="484631"/>
                  </a:lnTo>
                  <a:lnTo>
                    <a:pt x="193472" y="479709"/>
                  </a:lnTo>
                  <a:lnTo>
                    <a:pt x="147982" y="465590"/>
                  </a:lnTo>
                  <a:lnTo>
                    <a:pt x="106821" y="443249"/>
                  </a:lnTo>
                  <a:lnTo>
                    <a:pt x="70961" y="413661"/>
                  </a:lnTo>
                  <a:lnTo>
                    <a:pt x="41375" y="377799"/>
                  </a:lnTo>
                  <a:lnTo>
                    <a:pt x="19038" y="336638"/>
                  </a:lnTo>
                  <a:lnTo>
                    <a:pt x="4921" y="291152"/>
                  </a:lnTo>
                  <a:lnTo>
                    <a:pt x="0" y="242315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4584" y="3793236"/>
              <a:ext cx="1409700" cy="1844039"/>
            </a:xfrm>
            <a:custGeom>
              <a:avLst/>
              <a:gdLst/>
              <a:ahLst/>
              <a:cxnLst/>
              <a:rect l="l" t="t" r="r" b="b"/>
              <a:pathLst>
                <a:path w="1409700" h="1844039">
                  <a:moveTo>
                    <a:pt x="0" y="0"/>
                  </a:moveTo>
                  <a:lnTo>
                    <a:pt x="1409572" y="801624"/>
                  </a:lnTo>
                </a:path>
                <a:path w="1409700" h="1844039">
                  <a:moveTo>
                    <a:pt x="0" y="1843913"/>
                  </a:moveTo>
                  <a:lnTo>
                    <a:pt x="1409572" y="80162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28916" y="4559172"/>
              <a:ext cx="882650" cy="76200"/>
            </a:xfrm>
            <a:custGeom>
              <a:avLst/>
              <a:gdLst/>
              <a:ahLst/>
              <a:cxnLst/>
              <a:rect l="l" t="t" r="r" b="b"/>
              <a:pathLst>
                <a:path w="882650" h="76200">
                  <a:moveTo>
                    <a:pt x="806121" y="44412"/>
                  </a:moveTo>
                  <a:lnTo>
                    <a:pt x="806068" y="76200"/>
                  </a:lnTo>
                  <a:lnTo>
                    <a:pt x="870101" y="44450"/>
                  </a:lnTo>
                  <a:lnTo>
                    <a:pt x="818768" y="44450"/>
                  </a:lnTo>
                  <a:lnTo>
                    <a:pt x="806121" y="44412"/>
                  </a:lnTo>
                  <a:close/>
                </a:path>
                <a:path w="882650" h="76200">
                  <a:moveTo>
                    <a:pt x="806143" y="31712"/>
                  </a:moveTo>
                  <a:lnTo>
                    <a:pt x="806121" y="44412"/>
                  </a:lnTo>
                  <a:lnTo>
                    <a:pt x="818768" y="44450"/>
                  </a:lnTo>
                  <a:lnTo>
                    <a:pt x="818895" y="31750"/>
                  </a:lnTo>
                  <a:lnTo>
                    <a:pt x="806143" y="31712"/>
                  </a:lnTo>
                  <a:close/>
                </a:path>
                <a:path w="882650" h="76200">
                  <a:moveTo>
                    <a:pt x="806195" y="0"/>
                  </a:moveTo>
                  <a:lnTo>
                    <a:pt x="806143" y="31712"/>
                  </a:lnTo>
                  <a:lnTo>
                    <a:pt x="818895" y="31750"/>
                  </a:lnTo>
                  <a:lnTo>
                    <a:pt x="818768" y="44450"/>
                  </a:lnTo>
                  <a:lnTo>
                    <a:pt x="870101" y="44450"/>
                  </a:lnTo>
                  <a:lnTo>
                    <a:pt x="882395" y="38353"/>
                  </a:lnTo>
                  <a:lnTo>
                    <a:pt x="806195" y="0"/>
                  </a:lnTo>
                  <a:close/>
                </a:path>
                <a:path w="882650" h="76200">
                  <a:moveTo>
                    <a:pt x="0" y="29337"/>
                  </a:moveTo>
                  <a:lnTo>
                    <a:pt x="0" y="42037"/>
                  </a:lnTo>
                  <a:lnTo>
                    <a:pt x="806121" y="44412"/>
                  </a:lnTo>
                  <a:lnTo>
                    <a:pt x="806143" y="31712"/>
                  </a:lnTo>
                  <a:lnTo>
                    <a:pt x="0" y="29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85338" y="2777489"/>
              <a:ext cx="485140" cy="1259205"/>
            </a:xfrm>
            <a:custGeom>
              <a:avLst/>
              <a:gdLst/>
              <a:ahLst/>
              <a:cxnLst/>
              <a:rect l="l" t="t" r="r" b="b"/>
              <a:pathLst>
                <a:path w="485139" h="1259204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5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5" y="484632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5"/>
                  </a:lnTo>
                  <a:close/>
                </a:path>
                <a:path w="485139" h="1259204">
                  <a:moveTo>
                    <a:pt x="0" y="1016508"/>
                  </a:moveTo>
                  <a:lnTo>
                    <a:pt x="4921" y="967664"/>
                  </a:lnTo>
                  <a:lnTo>
                    <a:pt x="19038" y="922174"/>
                  </a:lnTo>
                  <a:lnTo>
                    <a:pt x="41375" y="881013"/>
                  </a:lnTo>
                  <a:lnTo>
                    <a:pt x="70961" y="845153"/>
                  </a:lnTo>
                  <a:lnTo>
                    <a:pt x="106821" y="815567"/>
                  </a:lnTo>
                  <a:lnTo>
                    <a:pt x="147982" y="793230"/>
                  </a:lnTo>
                  <a:lnTo>
                    <a:pt x="193472" y="779113"/>
                  </a:lnTo>
                  <a:lnTo>
                    <a:pt x="242315" y="774192"/>
                  </a:lnTo>
                  <a:lnTo>
                    <a:pt x="291159" y="779113"/>
                  </a:lnTo>
                  <a:lnTo>
                    <a:pt x="336649" y="793230"/>
                  </a:lnTo>
                  <a:lnTo>
                    <a:pt x="377810" y="815567"/>
                  </a:lnTo>
                  <a:lnTo>
                    <a:pt x="413670" y="845153"/>
                  </a:lnTo>
                  <a:lnTo>
                    <a:pt x="443256" y="881013"/>
                  </a:lnTo>
                  <a:lnTo>
                    <a:pt x="465593" y="922174"/>
                  </a:lnTo>
                  <a:lnTo>
                    <a:pt x="479710" y="967664"/>
                  </a:lnTo>
                  <a:lnTo>
                    <a:pt x="484632" y="1016508"/>
                  </a:lnTo>
                  <a:lnTo>
                    <a:pt x="479710" y="1065351"/>
                  </a:lnTo>
                  <a:lnTo>
                    <a:pt x="465593" y="1110841"/>
                  </a:lnTo>
                  <a:lnTo>
                    <a:pt x="443256" y="1152002"/>
                  </a:lnTo>
                  <a:lnTo>
                    <a:pt x="413670" y="1187862"/>
                  </a:lnTo>
                  <a:lnTo>
                    <a:pt x="377810" y="1217448"/>
                  </a:lnTo>
                  <a:lnTo>
                    <a:pt x="336649" y="1239785"/>
                  </a:lnTo>
                  <a:lnTo>
                    <a:pt x="291159" y="1253902"/>
                  </a:lnTo>
                  <a:lnTo>
                    <a:pt x="242315" y="1258824"/>
                  </a:lnTo>
                  <a:lnTo>
                    <a:pt x="193472" y="1253902"/>
                  </a:lnTo>
                  <a:lnTo>
                    <a:pt x="147982" y="1239785"/>
                  </a:lnTo>
                  <a:lnTo>
                    <a:pt x="106821" y="1217448"/>
                  </a:lnTo>
                  <a:lnTo>
                    <a:pt x="70961" y="1187862"/>
                  </a:lnTo>
                  <a:lnTo>
                    <a:pt x="41375" y="1152002"/>
                  </a:lnTo>
                  <a:lnTo>
                    <a:pt x="19038" y="1110841"/>
                  </a:lnTo>
                  <a:lnTo>
                    <a:pt x="4921" y="1065351"/>
                  </a:lnTo>
                  <a:lnTo>
                    <a:pt x="0" y="1016508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69208" y="3019043"/>
              <a:ext cx="1381125" cy="775335"/>
            </a:xfrm>
            <a:custGeom>
              <a:avLst/>
              <a:gdLst/>
              <a:ahLst/>
              <a:cxnLst/>
              <a:rect l="l" t="t" r="r" b="b"/>
              <a:pathLst>
                <a:path w="1381125" h="775335">
                  <a:moveTo>
                    <a:pt x="0" y="0"/>
                  </a:moveTo>
                  <a:lnTo>
                    <a:pt x="1380870" y="774953"/>
                  </a:lnTo>
                </a:path>
                <a:path w="1381125" h="775335">
                  <a:moveTo>
                    <a:pt x="0" y="774191"/>
                  </a:moveTo>
                  <a:lnTo>
                    <a:pt x="1380870" y="77419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85338" y="4327397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5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5" y="484631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5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69208" y="3793236"/>
              <a:ext cx="1381125" cy="775335"/>
            </a:xfrm>
            <a:custGeom>
              <a:avLst/>
              <a:gdLst/>
              <a:ahLst/>
              <a:cxnLst/>
              <a:rect l="l" t="t" r="r" b="b"/>
              <a:pathLst>
                <a:path w="1381125" h="775335">
                  <a:moveTo>
                    <a:pt x="0" y="774953"/>
                  </a:moveTo>
                  <a:lnTo>
                    <a:pt x="138087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85338" y="5048250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5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5" y="484631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5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69208" y="5289804"/>
              <a:ext cx="1381125" cy="347980"/>
            </a:xfrm>
            <a:custGeom>
              <a:avLst/>
              <a:gdLst/>
              <a:ahLst/>
              <a:cxnLst/>
              <a:rect l="l" t="t" r="r" b="b"/>
              <a:pathLst>
                <a:path w="1381125" h="347979">
                  <a:moveTo>
                    <a:pt x="0" y="0"/>
                  </a:moveTo>
                  <a:lnTo>
                    <a:pt x="1380870" y="347599"/>
                  </a:lnTo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85338" y="5823966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0" y="241554"/>
                  </a:moveTo>
                  <a:lnTo>
                    <a:pt x="4921" y="192874"/>
                  </a:lnTo>
                  <a:lnTo>
                    <a:pt x="19038" y="147532"/>
                  </a:lnTo>
                  <a:lnTo>
                    <a:pt x="41375" y="106501"/>
                  </a:lnTo>
                  <a:lnTo>
                    <a:pt x="70961" y="70751"/>
                  </a:lnTo>
                  <a:lnTo>
                    <a:pt x="106821" y="41255"/>
                  </a:lnTo>
                  <a:lnTo>
                    <a:pt x="147982" y="18983"/>
                  </a:lnTo>
                  <a:lnTo>
                    <a:pt x="193472" y="4907"/>
                  </a:lnTo>
                  <a:lnTo>
                    <a:pt x="242315" y="0"/>
                  </a:lnTo>
                  <a:lnTo>
                    <a:pt x="291159" y="4907"/>
                  </a:lnTo>
                  <a:lnTo>
                    <a:pt x="336649" y="18983"/>
                  </a:lnTo>
                  <a:lnTo>
                    <a:pt x="377810" y="41255"/>
                  </a:lnTo>
                  <a:lnTo>
                    <a:pt x="413670" y="70751"/>
                  </a:lnTo>
                  <a:lnTo>
                    <a:pt x="443256" y="106501"/>
                  </a:lnTo>
                  <a:lnTo>
                    <a:pt x="465593" y="147532"/>
                  </a:lnTo>
                  <a:lnTo>
                    <a:pt x="479710" y="192874"/>
                  </a:lnTo>
                  <a:lnTo>
                    <a:pt x="484632" y="241554"/>
                  </a:lnTo>
                  <a:lnTo>
                    <a:pt x="479710" y="290233"/>
                  </a:lnTo>
                  <a:lnTo>
                    <a:pt x="465593" y="335575"/>
                  </a:lnTo>
                  <a:lnTo>
                    <a:pt x="443256" y="376606"/>
                  </a:lnTo>
                  <a:lnTo>
                    <a:pt x="413670" y="412356"/>
                  </a:lnTo>
                  <a:lnTo>
                    <a:pt x="377810" y="441852"/>
                  </a:lnTo>
                  <a:lnTo>
                    <a:pt x="336649" y="464124"/>
                  </a:lnTo>
                  <a:lnTo>
                    <a:pt x="291159" y="478200"/>
                  </a:lnTo>
                  <a:lnTo>
                    <a:pt x="242315" y="483108"/>
                  </a:lnTo>
                  <a:lnTo>
                    <a:pt x="193472" y="478200"/>
                  </a:lnTo>
                  <a:lnTo>
                    <a:pt x="147982" y="464124"/>
                  </a:lnTo>
                  <a:lnTo>
                    <a:pt x="106821" y="441852"/>
                  </a:lnTo>
                  <a:lnTo>
                    <a:pt x="70961" y="412356"/>
                  </a:lnTo>
                  <a:lnTo>
                    <a:pt x="41375" y="376606"/>
                  </a:lnTo>
                  <a:lnTo>
                    <a:pt x="19038" y="335575"/>
                  </a:lnTo>
                  <a:lnTo>
                    <a:pt x="4921" y="290233"/>
                  </a:lnTo>
                  <a:lnTo>
                    <a:pt x="0" y="241554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69208" y="5637275"/>
              <a:ext cx="1381125" cy="427355"/>
            </a:xfrm>
            <a:custGeom>
              <a:avLst/>
              <a:gdLst/>
              <a:ahLst/>
              <a:cxnLst/>
              <a:rect l="l" t="t" r="r" b="b"/>
              <a:pathLst>
                <a:path w="1381125" h="427354">
                  <a:moveTo>
                    <a:pt x="0" y="427304"/>
                  </a:moveTo>
                  <a:lnTo>
                    <a:pt x="138087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02992" y="2980943"/>
              <a:ext cx="482600" cy="3130550"/>
            </a:xfrm>
            <a:custGeom>
              <a:avLst/>
              <a:gdLst/>
              <a:ahLst/>
              <a:cxnLst/>
              <a:rect l="l" t="t" r="r" b="b"/>
              <a:pathLst>
                <a:path w="482600" h="3130550">
                  <a:moveTo>
                    <a:pt x="482219" y="3092196"/>
                  </a:moveTo>
                  <a:lnTo>
                    <a:pt x="469519" y="3085846"/>
                  </a:lnTo>
                  <a:lnTo>
                    <a:pt x="406019" y="3054096"/>
                  </a:lnTo>
                  <a:lnTo>
                    <a:pt x="406019" y="3085846"/>
                  </a:lnTo>
                  <a:lnTo>
                    <a:pt x="0" y="3085846"/>
                  </a:lnTo>
                  <a:lnTo>
                    <a:pt x="0" y="3098546"/>
                  </a:lnTo>
                  <a:lnTo>
                    <a:pt x="406019" y="3098546"/>
                  </a:lnTo>
                  <a:lnTo>
                    <a:pt x="406019" y="3130296"/>
                  </a:lnTo>
                  <a:lnTo>
                    <a:pt x="469519" y="3098546"/>
                  </a:lnTo>
                  <a:lnTo>
                    <a:pt x="482219" y="3092196"/>
                  </a:lnTo>
                  <a:close/>
                </a:path>
                <a:path w="482600" h="3130550">
                  <a:moveTo>
                    <a:pt x="482219" y="2308860"/>
                  </a:moveTo>
                  <a:lnTo>
                    <a:pt x="469519" y="2302510"/>
                  </a:lnTo>
                  <a:lnTo>
                    <a:pt x="406019" y="2270760"/>
                  </a:lnTo>
                  <a:lnTo>
                    <a:pt x="406019" y="2302510"/>
                  </a:lnTo>
                  <a:lnTo>
                    <a:pt x="0" y="2302510"/>
                  </a:lnTo>
                  <a:lnTo>
                    <a:pt x="0" y="2315210"/>
                  </a:lnTo>
                  <a:lnTo>
                    <a:pt x="406019" y="2315210"/>
                  </a:lnTo>
                  <a:lnTo>
                    <a:pt x="406019" y="2346960"/>
                  </a:lnTo>
                  <a:lnTo>
                    <a:pt x="469519" y="2315210"/>
                  </a:lnTo>
                  <a:lnTo>
                    <a:pt x="482219" y="2308860"/>
                  </a:lnTo>
                  <a:close/>
                </a:path>
                <a:path w="482600" h="3130550">
                  <a:moveTo>
                    <a:pt x="482219" y="1588008"/>
                  </a:moveTo>
                  <a:lnTo>
                    <a:pt x="469519" y="1581658"/>
                  </a:lnTo>
                  <a:lnTo>
                    <a:pt x="406019" y="1549908"/>
                  </a:lnTo>
                  <a:lnTo>
                    <a:pt x="406019" y="1581658"/>
                  </a:lnTo>
                  <a:lnTo>
                    <a:pt x="0" y="1581658"/>
                  </a:lnTo>
                  <a:lnTo>
                    <a:pt x="0" y="1594358"/>
                  </a:lnTo>
                  <a:lnTo>
                    <a:pt x="406019" y="1594358"/>
                  </a:lnTo>
                  <a:lnTo>
                    <a:pt x="406019" y="1626108"/>
                  </a:lnTo>
                  <a:lnTo>
                    <a:pt x="469519" y="1594358"/>
                  </a:lnTo>
                  <a:lnTo>
                    <a:pt x="482219" y="1588008"/>
                  </a:lnTo>
                  <a:close/>
                </a:path>
                <a:path w="482600" h="3130550">
                  <a:moveTo>
                    <a:pt x="482219" y="801624"/>
                  </a:moveTo>
                  <a:lnTo>
                    <a:pt x="469519" y="795274"/>
                  </a:lnTo>
                  <a:lnTo>
                    <a:pt x="406019" y="763524"/>
                  </a:lnTo>
                  <a:lnTo>
                    <a:pt x="406019" y="795274"/>
                  </a:lnTo>
                  <a:lnTo>
                    <a:pt x="0" y="795274"/>
                  </a:lnTo>
                  <a:lnTo>
                    <a:pt x="0" y="807974"/>
                  </a:lnTo>
                  <a:lnTo>
                    <a:pt x="406019" y="807974"/>
                  </a:lnTo>
                  <a:lnTo>
                    <a:pt x="406019" y="839724"/>
                  </a:lnTo>
                  <a:lnTo>
                    <a:pt x="469519" y="807974"/>
                  </a:lnTo>
                  <a:lnTo>
                    <a:pt x="482219" y="801624"/>
                  </a:lnTo>
                  <a:close/>
                </a:path>
                <a:path w="482600" h="3130550">
                  <a:moveTo>
                    <a:pt x="482219" y="38100"/>
                  </a:moveTo>
                  <a:lnTo>
                    <a:pt x="469519" y="31750"/>
                  </a:lnTo>
                  <a:lnTo>
                    <a:pt x="406019" y="0"/>
                  </a:lnTo>
                  <a:lnTo>
                    <a:pt x="406019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406019" y="44450"/>
                  </a:lnTo>
                  <a:lnTo>
                    <a:pt x="406019" y="76200"/>
                  </a:lnTo>
                  <a:lnTo>
                    <a:pt x="469519" y="44450"/>
                  </a:lnTo>
                  <a:lnTo>
                    <a:pt x="48221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19338" y="4487290"/>
            <a:ext cx="362330" cy="18122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5273" y="2910713"/>
            <a:ext cx="165226" cy="18008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56104" y="2914523"/>
            <a:ext cx="167766" cy="17703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78939" y="3674617"/>
            <a:ext cx="336423" cy="18097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62683" y="4459223"/>
            <a:ext cx="547878" cy="18211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52548" y="4464303"/>
            <a:ext cx="167766" cy="17703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5961" y="5179314"/>
            <a:ext cx="946264" cy="18351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83002" y="5181853"/>
            <a:ext cx="344932" cy="18097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57375" y="5964732"/>
            <a:ext cx="348361" cy="17955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48102" y="5968568"/>
            <a:ext cx="167894" cy="177025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069713" y="5445658"/>
            <a:ext cx="29591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ambria Math"/>
                <a:cs typeface="Cambria Math"/>
              </a:rPr>
              <a:t>𝑧</a:t>
            </a:r>
            <a:r>
              <a:rPr sz="2100" baseline="-15873" dirty="0"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71236" y="3576954"/>
            <a:ext cx="28956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25" dirty="0">
                <a:latin typeface="Cambria Math"/>
                <a:cs typeface="Cambria Math"/>
              </a:rPr>
              <a:t>𝑧</a:t>
            </a:r>
            <a:r>
              <a:rPr sz="2100" spc="-37" baseline="-15873" dirty="0">
                <a:latin typeface="Cambria Math"/>
                <a:cs typeface="Cambria Math"/>
              </a:rPr>
              <a:t>1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5619" y="1262485"/>
            <a:ext cx="5459095" cy="1986914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76860" indent="-252095">
              <a:lnSpc>
                <a:spcPct val="100000"/>
              </a:lnSpc>
              <a:spcBef>
                <a:spcPts val="615"/>
              </a:spcBef>
              <a:buFont typeface="Wingdings"/>
              <a:buChar char=""/>
              <a:tabLst>
                <a:tab pos="277495" algn="l"/>
              </a:tabLst>
            </a:pPr>
            <a:r>
              <a:rPr sz="2000" b="1" dirty="0">
                <a:latin typeface="맑은 고딕"/>
                <a:cs typeface="맑은 고딕"/>
              </a:rPr>
              <a:t>학습</a:t>
            </a:r>
            <a:endParaRPr sz="2000">
              <a:latin typeface="맑은 고딕"/>
              <a:cs typeface="맑은 고딕"/>
            </a:endParaRPr>
          </a:p>
          <a:p>
            <a:pPr marL="455295" lvl="1" indent="-179070">
              <a:lnSpc>
                <a:spcPct val="100000"/>
              </a:lnSpc>
              <a:spcBef>
                <a:spcPts val="360"/>
              </a:spcBef>
              <a:buFont typeface="Wingdings"/>
              <a:buChar char=""/>
              <a:tabLst>
                <a:tab pos="455930" algn="l"/>
              </a:tabLst>
            </a:pPr>
            <a:r>
              <a:rPr sz="1400" dirty="0">
                <a:latin typeface="맑은 고딕"/>
                <a:cs typeface="맑은 고딕"/>
              </a:rPr>
              <a:t>예측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값과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실제</a:t>
            </a:r>
            <a:r>
              <a:rPr sz="1400" spc="-19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값을</a:t>
            </a:r>
            <a:r>
              <a:rPr sz="1400" spc="-18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비교하며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loss </a:t>
            </a:r>
            <a:r>
              <a:rPr sz="1400" spc="-5" dirty="0">
                <a:latin typeface="Calibri"/>
                <a:cs typeface="Calibri"/>
              </a:rPr>
              <a:t>function</a:t>
            </a:r>
            <a:r>
              <a:rPr sz="1400" spc="-5" dirty="0">
                <a:latin typeface="맑은 고딕"/>
                <a:cs typeface="맑은 고딕"/>
              </a:rPr>
              <a:t>으로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오차를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계산하고</a:t>
            </a:r>
            <a:endParaRPr sz="1400">
              <a:latin typeface="맑은 고딕"/>
              <a:cs typeface="맑은 고딕"/>
            </a:endParaRPr>
          </a:p>
          <a:p>
            <a:pPr marL="455295" lvl="1" indent="-179070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455930" algn="l"/>
              </a:tabLst>
            </a:pPr>
            <a:r>
              <a:rPr sz="1400" dirty="0">
                <a:latin typeface="맑은 고딕"/>
                <a:cs typeface="맑은 고딕"/>
              </a:rPr>
              <a:t>오차를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줄이기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위해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파라미터</a:t>
            </a:r>
            <a:r>
              <a:rPr sz="1400" spc="-10" dirty="0">
                <a:latin typeface="Calibri"/>
                <a:cs typeface="Calibri"/>
              </a:rPr>
              <a:t>(</a:t>
            </a:r>
            <a:r>
              <a:rPr sz="1400" dirty="0">
                <a:latin typeface="맑은 고딕"/>
                <a:cs typeface="맑은 고딕"/>
              </a:rPr>
              <a:t>가중치</a:t>
            </a:r>
            <a:r>
              <a:rPr sz="1400" spc="-10" dirty="0">
                <a:latin typeface="Calibri"/>
                <a:cs typeface="Calibri"/>
              </a:rPr>
              <a:t>)</a:t>
            </a:r>
            <a:r>
              <a:rPr sz="1400" dirty="0">
                <a:latin typeface="맑은 고딕"/>
                <a:cs typeface="맑은 고딕"/>
              </a:rPr>
              <a:t>를</a:t>
            </a:r>
            <a:r>
              <a:rPr sz="1400" spc="-204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업데이트</a:t>
            </a:r>
            <a:r>
              <a:rPr sz="1400" spc="-20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합니다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455295" lvl="1" indent="-179070">
              <a:lnSpc>
                <a:spcPct val="100000"/>
              </a:lnSpc>
              <a:spcBef>
                <a:spcPts val="320"/>
              </a:spcBef>
              <a:buFont typeface="Wingdings"/>
              <a:buChar char=""/>
              <a:tabLst>
                <a:tab pos="455930" algn="l"/>
              </a:tabLst>
            </a:pPr>
            <a:r>
              <a:rPr sz="1400" dirty="0">
                <a:latin typeface="맑은 고딕"/>
                <a:cs typeface="맑은 고딕"/>
              </a:rPr>
              <a:t>드디</a:t>
            </a:r>
            <a:r>
              <a:rPr sz="1400" spc="-5" dirty="0">
                <a:latin typeface="맑은 고딕"/>
                <a:cs typeface="맑은 고딕"/>
              </a:rPr>
              <a:t>어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0000"/>
                </a:solidFill>
                <a:latin typeface="맑은 고딕"/>
                <a:cs typeface="맑은 고딕"/>
              </a:rPr>
              <a:t>오차를</a:t>
            </a:r>
            <a:r>
              <a:rPr sz="1400" b="1" spc="-19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rgbClr val="FF0000"/>
                </a:solidFill>
                <a:latin typeface="맑은 고딕"/>
                <a:cs typeface="맑은 고딕"/>
              </a:rPr>
              <a:t>최소화</a:t>
            </a:r>
            <a:r>
              <a:rPr sz="1400" b="1" spc="-19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rgbClr val="FF0000"/>
                </a:solidFill>
                <a:latin typeface="맑은 고딕"/>
                <a:cs typeface="맑은 고딕"/>
              </a:rPr>
              <a:t>하는</a:t>
            </a:r>
            <a:r>
              <a:rPr sz="1400" b="1" spc="-18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rgbClr val="FF0000"/>
                </a:solidFill>
                <a:latin typeface="맑은 고딕"/>
                <a:cs typeface="맑은 고딕"/>
              </a:rPr>
              <a:t>파라미터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400" b="1" dirty="0">
                <a:solidFill>
                  <a:srgbClr val="FF0000"/>
                </a:solidFill>
                <a:latin typeface="맑은 고딕"/>
                <a:cs typeface="맑은 고딕"/>
              </a:rPr>
              <a:t>가중치</a:t>
            </a:r>
            <a:r>
              <a:rPr sz="1400" b="1" spc="-1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1400" dirty="0">
                <a:latin typeface="맑은 고딕"/>
                <a:cs typeface="맑은 고딕"/>
              </a:rPr>
              <a:t>를</a:t>
            </a:r>
            <a:r>
              <a:rPr sz="1400" spc="-204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찾았습니다</a:t>
            </a:r>
            <a:r>
              <a:rPr sz="1400" dirty="0">
                <a:latin typeface="Calibri"/>
                <a:cs typeface="Calibri"/>
              </a:rPr>
              <a:t>!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alibri"/>
              <a:cs typeface="Calibri"/>
            </a:endParaRPr>
          </a:p>
          <a:p>
            <a:pPr marL="3483610">
              <a:lnSpc>
                <a:spcPct val="100000"/>
              </a:lnSpc>
            </a:pPr>
            <a:r>
              <a:rPr sz="1950" spc="-30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2100" spc="-44" baseline="-15873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61510" y="3463238"/>
            <a:ext cx="356870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10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2100" spc="-15" baseline="-15873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61510" y="3877436"/>
            <a:ext cx="35687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5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2100" spc="-7" baseline="-15873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61510" y="4904943"/>
            <a:ext cx="356870" cy="970280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75"/>
              </a:spcBef>
            </a:pPr>
            <a:r>
              <a:rPr sz="1950" spc="-35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2100" spc="-52" baseline="-15873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endParaRPr sz="2100" baseline="-15873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375"/>
              </a:spcBef>
            </a:pPr>
            <a:r>
              <a:rPr sz="1950" spc="-5" dirty="0">
                <a:solidFill>
                  <a:srgbClr val="FF0000"/>
                </a:solidFill>
                <a:latin typeface="Cambria Math"/>
                <a:cs typeface="Cambria Math"/>
              </a:rPr>
              <a:t>𝑤</a:t>
            </a:r>
            <a:r>
              <a:rPr sz="2100" spc="-7" baseline="-15873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endParaRPr sz="2100" baseline="-15873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298" y="6536580"/>
            <a:ext cx="96739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942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Hidden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60" dirty="0">
                <a:latin typeface="Calibri Light"/>
                <a:cs typeface="Calibri Light"/>
              </a:rPr>
              <a:t>Layer</a:t>
            </a:r>
            <a:r>
              <a:rPr sz="2800" spc="60" dirty="0">
                <a:latin typeface="LG Smart UI Bold"/>
                <a:cs typeface="LG Smart UI Bold"/>
              </a:rPr>
              <a:t>에서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무슨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일이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54" dirty="0">
                <a:latin typeface="LG Smart UI Bold"/>
                <a:cs typeface="LG Smart UI Bold"/>
              </a:rPr>
              <a:t>일어나는가</a:t>
            </a:r>
            <a:r>
              <a:rPr sz="2800" b="0" spc="254" dirty="0">
                <a:latin typeface="Calibri Light"/>
                <a:cs typeface="Calibri Light"/>
              </a:rPr>
              <a:t>?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919" y="1276021"/>
            <a:ext cx="7181850" cy="66675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89560" indent="-252095">
              <a:lnSpc>
                <a:spcPct val="100000"/>
              </a:lnSpc>
              <a:spcBef>
                <a:spcPts val="509"/>
              </a:spcBef>
              <a:buFont typeface="Wingdings"/>
              <a:buChar char=""/>
              <a:tabLst>
                <a:tab pos="290195" algn="l"/>
              </a:tabLst>
            </a:pPr>
            <a:r>
              <a:rPr sz="2000" b="1" dirty="0">
                <a:latin typeface="맑은 고딕"/>
                <a:cs typeface="맑은 고딕"/>
              </a:rPr>
              <a:t>학습</a:t>
            </a:r>
            <a:r>
              <a:rPr sz="2000" b="1" spc="5" dirty="0">
                <a:latin typeface="맑은 고딕"/>
                <a:cs typeface="맑은 고딕"/>
              </a:rPr>
              <a:t>이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완료</a:t>
            </a:r>
            <a:r>
              <a:rPr sz="2000" b="1" spc="5" dirty="0">
                <a:latin typeface="맑은 고딕"/>
                <a:cs typeface="맑은 고딕"/>
              </a:rPr>
              <a:t>된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후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10" dirty="0">
                <a:latin typeface="Calibri"/>
                <a:cs typeface="Calibri"/>
              </a:rPr>
              <a:t> H</a:t>
            </a:r>
            <a:r>
              <a:rPr sz="2000" b="1" dirty="0">
                <a:latin typeface="Calibri"/>
                <a:cs typeface="Calibri"/>
              </a:rPr>
              <a:t>idden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</a:t>
            </a:r>
            <a:r>
              <a:rPr sz="2000" b="1" spc="-40" dirty="0">
                <a:latin typeface="Calibri"/>
                <a:cs typeface="Calibri"/>
              </a:rPr>
              <a:t>a</a:t>
            </a:r>
            <a:r>
              <a:rPr sz="2000" b="1" spc="-30" dirty="0">
                <a:latin typeface="Calibri"/>
                <a:cs typeface="Calibri"/>
              </a:rPr>
              <a:t>y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15" dirty="0">
                <a:latin typeface="Calibri"/>
                <a:cs typeface="Calibri"/>
              </a:rPr>
              <a:t>r</a:t>
            </a:r>
            <a:r>
              <a:rPr sz="2000" b="1" spc="5" dirty="0">
                <a:latin typeface="맑은 고딕"/>
                <a:cs typeface="맑은 고딕"/>
              </a:rPr>
              <a:t>의</a:t>
            </a:r>
            <a:r>
              <a:rPr sz="2000" b="1" spc="-240" dirty="0">
                <a:latin typeface="맑은 고딕"/>
                <a:cs typeface="맑은 고딕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각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노</a:t>
            </a:r>
            <a:r>
              <a:rPr sz="2000" b="1" spc="5" dirty="0">
                <a:latin typeface="맑은 고딕"/>
                <a:cs typeface="맑은 고딕"/>
              </a:rPr>
              <a:t>드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는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어</a:t>
            </a:r>
            <a:r>
              <a:rPr sz="2000" b="1" spc="5" dirty="0">
                <a:latin typeface="맑은 고딕"/>
                <a:cs typeface="맑은 고딕"/>
              </a:rPr>
              <a:t>떤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의미일까요</a:t>
            </a:r>
            <a:r>
              <a:rPr sz="2000" b="1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  <a:p>
            <a:pPr marL="467995" lvl="1" indent="-179070">
              <a:lnSpc>
                <a:spcPct val="100000"/>
              </a:lnSpc>
              <a:spcBef>
                <a:spcPts val="315"/>
              </a:spcBef>
              <a:buFont typeface="Wingdings"/>
              <a:buChar char=""/>
              <a:tabLst>
                <a:tab pos="468630" algn="l"/>
                <a:tab pos="927735" algn="l"/>
              </a:tabLst>
            </a:pPr>
            <a:r>
              <a:rPr sz="1600" spc="-25" dirty="0">
                <a:latin typeface="Cambria Math"/>
                <a:cs typeface="Cambria Math"/>
              </a:rPr>
              <a:t>𝑧</a:t>
            </a:r>
            <a:r>
              <a:rPr sz="1725" spc="-37" baseline="-14492" dirty="0">
                <a:latin typeface="Cambria Math"/>
                <a:cs typeface="Cambria Math"/>
              </a:rPr>
              <a:t>1</a:t>
            </a:r>
            <a:r>
              <a:rPr sz="1725" spc="270" baseline="-14492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libri"/>
                <a:cs typeface="Calibri"/>
              </a:rPr>
              <a:t>?	</a:t>
            </a:r>
            <a:r>
              <a:rPr sz="1600" spc="-5" dirty="0">
                <a:latin typeface="Cambria Math"/>
                <a:cs typeface="Cambria Math"/>
              </a:rPr>
              <a:t>𝑧</a:t>
            </a:r>
            <a:r>
              <a:rPr sz="1725" spc="-7" baseline="-14492" dirty="0">
                <a:latin typeface="Cambria Math"/>
                <a:cs typeface="Cambria Math"/>
              </a:rPr>
              <a:t>2</a:t>
            </a:r>
            <a:r>
              <a:rPr sz="1725" spc="202" baseline="-14492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libri"/>
                <a:cs typeface="Calibri"/>
              </a:rPr>
              <a:t>?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02992" y="2173604"/>
            <a:ext cx="5608320" cy="3549015"/>
            <a:chOff x="2602992" y="2173604"/>
            <a:chExt cx="5608320" cy="3549015"/>
          </a:xfrm>
        </p:grpSpPr>
        <p:sp>
          <p:nvSpPr>
            <p:cNvPr id="7" name="object 7"/>
            <p:cNvSpPr/>
            <p:nvPr/>
          </p:nvSpPr>
          <p:spPr>
            <a:xfrm>
              <a:off x="6705600" y="3467099"/>
              <a:ext cx="753110" cy="1066800"/>
            </a:xfrm>
            <a:custGeom>
              <a:avLst/>
              <a:gdLst/>
              <a:ahLst/>
              <a:cxnLst/>
              <a:rect l="l" t="t" r="r" b="b"/>
              <a:pathLst>
                <a:path w="753109" h="1066800">
                  <a:moveTo>
                    <a:pt x="752855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752855" y="1066800"/>
                  </a:lnTo>
                  <a:lnTo>
                    <a:pt x="752855" y="0"/>
                  </a:lnTo>
                  <a:close/>
                </a:path>
              </a:pathLst>
            </a:custGeom>
            <a:solidFill>
              <a:srgbClr val="ECF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45045" y="3758945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40" h="485139">
                  <a:moveTo>
                    <a:pt x="242315" y="0"/>
                  </a:moveTo>
                  <a:lnTo>
                    <a:pt x="193472" y="4921"/>
                  </a:lnTo>
                  <a:lnTo>
                    <a:pt x="147982" y="19038"/>
                  </a:lnTo>
                  <a:lnTo>
                    <a:pt x="106821" y="41375"/>
                  </a:lnTo>
                  <a:lnTo>
                    <a:pt x="70961" y="70961"/>
                  </a:lnTo>
                  <a:lnTo>
                    <a:pt x="41375" y="106821"/>
                  </a:lnTo>
                  <a:lnTo>
                    <a:pt x="19038" y="147982"/>
                  </a:lnTo>
                  <a:lnTo>
                    <a:pt x="4921" y="193472"/>
                  </a:lnTo>
                  <a:lnTo>
                    <a:pt x="0" y="242315"/>
                  </a:lnTo>
                  <a:lnTo>
                    <a:pt x="4921" y="291159"/>
                  </a:lnTo>
                  <a:lnTo>
                    <a:pt x="19038" y="336649"/>
                  </a:lnTo>
                  <a:lnTo>
                    <a:pt x="41375" y="377810"/>
                  </a:lnTo>
                  <a:lnTo>
                    <a:pt x="70961" y="413670"/>
                  </a:lnTo>
                  <a:lnTo>
                    <a:pt x="106821" y="443256"/>
                  </a:lnTo>
                  <a:lnTo>
                    <a:pt x="147982" y="465593"/>
                  </a:lnTo>
                  <a:lnTo>
                    <a:pt x="193472" y="479710"/>
                  </a:lnTo>
                  <a:lnTo>
                    <a:pt x="242315" y="484631"/>
                  </a:lnTo>
                  <a:lnTo>
                    <a:pt x="291159" y="479710"/>
                  </a:lnTo>
                  <a:lnTo>
                    <a:pt x="336649" y="465593"/>
                  </a:lnTo>
                  <a:lnTo>
                    <a:pt x="377810" y="443256"/>
                  </a:lnTo>
                  <a:lnTo>
                    <a:pt x="413670" y="413670"/>
                  </a:lnTo>
                  <a:lnTo>
                    <a:pt x="443256" y="377810"/>
                  </a:lnTo>
                  <a:lnTo>
                    <a:pt x="465593" y="336649"/>
                  </a:lnTo>
                  <a:lnTo>
                    <a:pt x="479710" y="291159"/>
                  </a:lnTo>
                  <a:lnTo>
                    <a:pt x="484631" y="242315"/>
                  </a:lnTo>
                  <a:lnTo>
                    <a:pt x="479710" y="193472"/>
                  </a:lnTo>
                  <a:lnTo>
                    <a:pt x="465593" y="147982"/>
                  </a:lnTo>
                  <a:lnTo>
                    <a:pt x="443256" y="106821"/>
                  </a:lnTo>
                  <a:lnTo>
                    <a:pt x="413670" y="70961"/>
                  </a:lnTo>
                  <a:lnTo>
                    <a:pt x="377810" y="41375"/>
                  </a:lnTo>
                  <a:lnTo>
                    <a:pt x="336649" y="19038"/>
                  </a:lnTo>
                  <a:lnTo>
                    <a:pt x="291159" y="4921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5045" y="3758945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40" h="485139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1" y="242315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5" y="484631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5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0412" y="2665475"/>
              <a:ext cx="753110" cy="2940050"/>
            </a:xfrm>
            <a:custGeom>
              <a:avLst/>
              <a:gdLst/>
              <a:ahLst/>
              <a:cxnLst/>
              <a:rect l="l" t="t" r="r" b="b"/>
              <a:pathLst>
                <a:path w="753110" h="2940050">
                  <a:moveTo>
                    <a:pt x="752856" y="0"/>
                  </a:moveTo>
                  <a:lnTo>
                    <a:pt x="0" y="0"/>
                  </a:lnTo>
                  <a:lnTo>
                    <a:pt x="0" y="2939796"/>
                  </a:lnTo>
                  <a:lnTo>
                    <a:pt x="752856" y="2939796"/>
                  </a:lnTo>
                  <a:lnTo>
                    <a:pt x="752856" y="0"/>
                  </a:lnTo>
                  <a:close/>
                </a:path>
              </a:pathLst>
            </a:custGeom>
            <a:solidFill>
              <a:srgbClr val="ECF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50714" y="295732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242315" y="0"/>
                  </a:moveTo>
                  <a:lnTo>
                    <a:pt x="193472" y="4921"/>
                  </a:lnTo>
                  <a:lnTo>
                    <a:pt x="147982" y="19038"/>
                  </a:lnTo>
                  <a:lnTo>
                    <a:pt x="106821" y="41375"/>
                  </a:lnTo>
                  <a:lnTo>
                    <a:pt x="70961" y="70961"/>
                  </a:lnTo>
                  <a:lnTo>
                    <a:pt x="41375" y="106821"/>
                  </a:lnTo>
                  <a:lnTo>
                    <a:pt x="19038" y="147982"/>
                  </a:lnTo>
                  <a:lnTo>
                    <a:pt x="4921" y="193472"/>
                  </a:lnTo>
                  <a:lnTo>
                    <a:pt x="0" y="242315"/>
                  </a:lnTo>
                  <a:lnTo>
                    <a:pt x="4921" y="291159"/>
                  </a:lnTo>
                  <a:lnTo>
                    <a:pt x="19038" y="336649"/>
                  </a:lnTo>
                  <a:lnTo>
                    <a:pt x="41375" y="377810"/>
                  </a:lnTo>
                  <a:lnTo>
                    <a:pt x="70961" y="413670"/>
                  </a:lnTo>
                  <a:lnTo>
                    <a:pt x="106821" y="443256"/>
                  </a:lnTo>
                  <a:lnTo>
                    <a:pt x="147982" y="465593"/>
                  </a:lnTo>
                  <a:lnTo>
                    <a:pt x="193472" y="479710"/>
                  </a:lnTo>
                  <a:lnTo>
                    <a:pt x="242315" y="484631"/>
                  </a:lnTo>
                  <a:lnTo>
                    <a:pt x="291159" y="479710"/>
                  </a:lnTo>
                  <a:lnTo>
                    <a:pt x="336649" y="465593"/>
                  </a:lnTo>
                  <a:lnTo>
                    <a:pt x="377810" y="443256"/>
                  </a:lnTo>
                  <a:lnTo>
                    <a:pt x="413670" y="413670"/>
                  </a:lnTo>
                  <a:lnTo>
                    <a:pt x="443256" y="377810"/>
                  </a:lnTo>
                  <a:lnTo>
                    <a:pt x="465593" y="336649"/>
                  </a:lnTo>
                  <a:lnTo>
                    <a:pt x="479710" y="291159"/>
                  </a:lnTo>
                  <a:lnTo>
                    <a:pt x="484632" y="242315"/>
                  </a:lnTo>
                  <a:lnTo>
                    <a:pt x="479710" y="193472"/>
                  </a:lnTo>
                  <a:lnTo>
                    <a:pt x="465593" y="147982"/>
                  </a:lnTo>
                  <a:lnTo>
                    <a:pt x="443256" y="106821"/>
                  </a:lnTo>
                  <a:lnTo>
                    <a:pt x="413670" y="70961"/>
                  </a:lnTo>
                  <a:lnTo>
                    <a:pt x="377810" y="41375"/>
                  </a:lnTo>
                  <a:lnTo>
                    <a:pt x="336649" y="19038"/>
                  </a:lnTo>
                  <a:lnTo>
                    <a:pt x="291159" y="4921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50714" y="295732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5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5" y="484631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5"/>
                  </a:lnTo>
                  <a:close/>
                </a:path>
              </a:pathLst>
            </a:custGeom>
            <a:ln w="19049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50714" y="480136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242315" y="0"/>
                  </a:moveTo>
                  <a:lnTo>
                    <a:pt x="193472" y="4921"/>
                  </a:lnTo>
                  <a:lnTo>
                    <a:pt x="147982" y="19038"/>
                  </a:lnTo>
                  <a:lnTo>
                    <a:pt x="106821" y="41375"/>
                  </a:lnTo>
                  <a:lnTo>
                    <a:pt x="70961" y="70961"/>
                  </a:lnTo>
                  <a:lnTo>
                    <a:pt x="41375" y="106821"/>
                  </a:lnTo>
                  <a:lnTo>
                    <a:pt x="19038" y="147982"/>
                  </a:lnTo>
                  <a:lnTo>
                    <a:pt x="4921" y="193472"/>
                  </a:lnTo>
                  <a:lnTo>
                    <a:pt x="0" y="242315"/>
                  </a:lnTo>
                  <a:lnTo>
                    <a:pt x="4921" y="291159"/>
                  </a:lnTo>
                  <a:lnTo>
                    <a:pt x="19038" y="336649"/>
                  </a:lnTo>
                  <a:lnTo>
                    <a:pt x="41375" y="377810"/>
                  </a:lnTo>
                  <a:lnTo>
                    <a:pt x="70961" y="413670"/>
                  </a:lnTo>
                  <a:lnTo>
                    <a:pt x="106821" y="443256"/>
                  </a:lnTo>
                  <a:lnTo>
                    <a:pt x="147982" y="465593"/>
                  </a:lnTo>
                  <a:lnTo>
                    <a:pt x="193472" y="479710"/>
                  </a:lnTo>
                  <a:lnTo>
                    <a:pt x="242315" y="484631"/>
                  </a:lnTo>
                  <a:lnTo>
                    <a:pt x="291159" y="479710"/>
                  </a:lnTo>
                  <a:lnTo>
                    <a:pt x="336649" y="465593"/>
                  </a:lnTo>
                  <a:lnTo>
                    <a:pt x="377810" y="443256"/>
                  </a:lnTo>
                  <a:lnTo>
                    <a:pt x="413670" y="413670"/>
                  </a:lnTo>
                  <a:lnTo>
                    <a:pt x="443256" y="377810"/>
                  </a:lnTo>
                  <a:lnTo>
                    <a:pt x="465593" y="336649"/>
                  </a:lnTo>
                  <a:lnTo>
                    <a:pt x="479710" y="291159"/>
                  </a:lnTo>
                  <a:lnTo>
                    <a:pt x="484632" y="242315"/>
                  </a:lnTo>
                  <a:lnTo>
                    <a:pt x="479710" y="193472"/>
                  </a:lnTo>
                  <a:lnTo>
                    <a:pt x="465593" y="147982"/>
                  </a:lnTo>
                  <a:lnTo>
                    <a:pt x="443256" y="106821"/>
                  </a:lnTo>
                  <a:lnTo>
                    <a:pt x="413670" y="70961"/>
                  </a:lnTo>
                  <a:lnTo>
                    <a:pt x="377810" y="41375"/>
                  </a:lnTo>
                  <a:lnTo>
                    <a:pt x="336649" y="19038"/>
                  </a:lnTo>
                  <a:lnTo>
                    <a:pt x="291159" y="4921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0714" y="480136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5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5" y="484631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5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34584" y="3198875"/>
              <a:ext cx="1409700" cy="1844039"/>
            </a:xfrm>
            <a:custGeom>
              <a:avLst/>
              <a:gdLst/>
              <a:ahLst/>
              <a:cxnLst/>
              <a:rect l="l" t="t" r="r" b="b"/>
              <a:pathLst>
                <a:path w="1409700" h="1844039">
                  <a:moveTo>
                    <a:pt x="0" y="0"/>
                  </a:moveTo>
                  <a:lnTo>
                    <a:pt x="1409572" y="801624"/>
                  </a:lnTo>
                </a:path>
                <a:path w="1409700" h="1844039">
                  <a:moveTo>
                    <a:pt x="0" y="1843913"/>
                  </a:moveTo>
                  <a:lnTo>
                    <a:pt x="1409572" y="80162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28916" y="3964812"/>
              <a:ext cx="882650" cy="76200"/>
            </a:xfrm>
            <a:custGeom>
              <a:avLst/>
              <a:gdLst/>
              <a:ahLst/>
              <a:cxnLst/>
              <a:rect l="l" t="t" r="r" b="b"/>
              <a:pathLst>
                <a:path w="882650" h="76200">
                  <a:moveTo>
                    <a:pt x="806121" y="44412"/>
                  </a:moveTo>
                  <a:lnTo>
                    <a:pt x="806068" y="76200"/>
                  </a:lnTo>
                  <a:lnTo>
                    <a:pt x="870101" y="44450"/>
                  </a:lnTo>
                  <a:lnTo>
                    <a:pt x="818768" y="44450"/>
                  </a:lnTo>
                  <a:lnTo>
                    <a:pt x="806121" y="44412"/>
                  </a:lnTo>
                  <a:close/>
                </a:path>
                <a:path w="882650" h="76200">
                  <a:moveTo>
                    <a:pt x="806143" y="31712"/>
                  </a:moveTo>
                  <a:lnTo>
                    <a:pt x="806121" y="44412"/>
                  </a:lnTo>
                  <a:lnTo>
                    <a:pt x="818768" y="44450"/>
                  </a:lnTo>
                  <a:lnTo>
                    <a:pt x="818895" y="31750"/>
                  </a:lnTo>
                  <a:lnTo>
                    <a:pt x="806143" y="31712"/>
                  </a:lnTo>
                  <a:close/>
                </a:path>
                <a:path w="882650" h="76200">
                  <a:moveTo>
                    <a:pt x="806195" y="0"/>
                  </a:moveTo>
                  <a:lnTo>
                    <a:pt x="806143" y="31712"/>
                  </a:lnTo>
                  <a:lnTo>
                    <a:pt x="818895" y="31750"/>
                  </a:lnTo>
                  <a:lnTo>
                    <a:pt x="818768" y="44450"/>
                  </a:lnTo>
                  <a:lnTo>
                    <a:pt x="870101" y="44450"/>
                  </a:lnTo>
                  <a:lnTo>
                    <a:pt x="882395" y="38354"/>
                  </a:lnTo>
                  <a:lnTo>
                    <a:pt x="806195" y="0"/>
                  </a:lnTo>
                  <a:close/>
                </a:path>
                <a:path w="882650" h="76200">
                  <a:moveTo>
                    <a:pt x="0" y="29337"/>
                  </a:moveTo>
                  <a:lnTo>
                    <a:pt x="0" y="42037"/>
                  </a:lnTo>
                  <a:lnTo>
                    <a:pt x="806121" y="44412"/>
                  </a:lnTo>
                  <a:lnTo>
                    <a:pt x="806143" y="31712"/>
                  </a:lnTo>
                  <a:lnTo>
                    <a:pt x="0" y="29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85338" y="2183129"/>
              <a:ext cx="485140" cy="1259205"/>
            </a:xfrm>
            <a:custGeom>
              <a:avLst/>
              <a:gdLst/>
              <a:ahLst/>
              <a:cxnLst/>
              <a:rect l="l" t="t" r="r" b="b"/>
              <a:pathLst>
                <a:path w="485139" h="1259204">
                  <a:moveTo>
                    <a:pt x="0" y="241554"/>
                  </a:moveTo>
                  <a:lnTo>
                    <a:pt x="4921" y="192888"/>
                  </a:lnTo>
                  <a:lnTo>
                    <a:pt x="19038" y="147554"/>
                  </a:lnTo>
                  <a:lnTo>
                    <a:pt x="41375" y="106523"/>
                  </a:lnTo>
                  <a:lnTo>
                    <a:pt x="70961" y="70770"/>
                  </a:lnTo>
                  <a:lnTo>
                    <a:pt x="106821" y="41268"/>
                  </a:lnTo>
                  <a:lnTo>
                    <a:pt x="147982" y="18990"/>
                  </a:lnTo>
                  <a:lnTo>
                    <a:pt x="193472" y="4909"/>
                  </a:lnTo>
                  <a:lnTo>
                    <a:pt x="242315" y="0"/>
                  </a:lnTo>
                  <a:lnTo>
                    <a:pt x="291159" y="4909"/>
                  </a:lnTo>
                  <a:lnTo>
                    <a:pt x="336649" y="18990"/>
                  </a:lnTo>
                  <a:lnTo>
                    <a:pt x="377810" y="41268"/>
                  </a:lnTo>
                  <a:lnTo>
                    <a:pt x="413670" y="70770"/>
                  </a:lnTo>
                  <a:lnTo>
                    <a:pt x="443256" y="106523"/>
                  </a:lnTo>
                  <a:lnTo>
                    <a:pt x="465593" y="147554"/>
                  </a:lnTo>
                  <a:lnTo>
                    <a:pt x="479710" y="192888"/>
                  </a:lnTo>
                  <a:lnTo>
                    <a:pt x="484632" y="241554"/>
                  </a:lnTo>
                  <a:lnTo>
                    <a:pt x="479710" y="290219"/>
                  </a:lnTo>
                  <a:lnTo>
                    <a:pt x="465593" y="335553"/>
                  </a:lnTo>
                  <a:lnTo>
                    <a:pt x="443256" y="376584"/>
                  </a:lnTo>
                  <a:lnTo>
                    <a:pt x="413670" y="412337"/>
                  </a:lnTo>
                  <a:lnTo>
                    <a:pt x="377810" y="441839"/>
                  </a:lnTo>
                  <a:lnTo>
                    <a:pt x="336649" y="464117"/>
                  </a:lnTo>
                  <a:lnTo>
                    <a:pt x="291159" y="478198"/>
                  </a:lnTo>
                  <a:lnTo>
                    <a:pt x="242315" y="483108"/>
                  </a:lnTo>
                  <a:lnTo>
                    <a:pt x="193472" y="478198"/>
                  </a:lnTo>
                  <a:lnTo>
                    <a:pt x="147982" y="464117"/>
                  </a:lnTo>
                  <a:lnTo>
                    <a:pt x="106821" y="441839"/>
                  </a:lnTo>
                  <a:lnTo>
                    <a:pt x="70961" y="412337"/>
                  </a:lnTo>
                  <a:lnTo>
                    <a:pt x="41375" y="376584"/>
                  </a:lnTo>
                  <a:lnTo>
                    <a:pt x="19038" y="335553"/>
                  </a:lnTo>
                  <a:lnTo>
                    <a:pt x="4921" y="290219"/>
                  </a:lnTo>
                  <a:lnTo>
                    <a:pt x="0" y="241554"/>
                  </a:lnTo>
                  <a:close/>
                </a:path>
                <a:path w="485139" h="1259204">
                  <a:moveTo>
                    <a:pt x="0" y="1016508"/>
                  </a:moveTo>
                  <a:lnTo>
                    <a:pt x="4921" y="967664"/>
                  </a:lnTo>
                  <a:lnTo>
                    <a:pt x="19038" y="922174"/>
                  </a:lnTo>
                  <a:lnTo>
                    <a:pt x="41375" y="881013"/>
                  </a:lnTo>
                  <a:lnTo>
                    <a:pt x="70961" y="845153"/>
                  </a:lnTo>
                  <a:lnTo>
                    <a:pt x="106821" y="815567"/>
                  </a:lnTo>
                  <a:lnTo>
                    <a:pt x="147982" y="793230"/>
                  </a:lnTo>
                  <a:lnTo>
                    <a:pt x="193472" y="779113"/>
                  </a:lnTo>
                  <a:lnTo>
                    <a:pt x="242315" y="774192"/>
                  </a:lnTo>
                  <a:lnTo>
                    <a:pt x="291159" y="779113"/>
                  </a:lnTo>
                  <a:lnTo>
                    <a:pt x="336649" y="793230"/>
                  </a:lnTo>
                  <a:lnTo>
                    <a:pt x="377810" y="815567"/>
                  </a:lnTo>
                  <a:lnTo>
                    <a:pt x="413670" y="845153"/>
                  </a:lnTo>
                  <a:lnTo>
                    <a:pt x="443256" y="881013"/>
                  </a:lnTo>
                  <a:lnTo>
                    <a:pt x="465593" y="922174"/>
                  </a:lnTo>
                  <a:lnTo>
                    <a:pt x="479710" y="967664"/>
                  </a:lnTo>
                  <a:lnTo>
                    <a:pt x="484632" y="1016508"/>
                  </a:lnTo>
                  <a:lnTo>
                    <a:pt x="479710" y="1065351"/>
                  </a:lnTo>
                  <a:lnTo>
                    <a:pt x="465593" y="1110841"/>
                  </a:lnTo>
                  <a:lnTo>
                    <a:pt x="443256" y="1152002"/>
                  </a:lnTo>
                  <a:lnTo>
                    <a:pt x="413670" y="1187862"/>
                  </a:lnTo>
                  <a:lnTo>
                    <a:pt x="377810" y="1217448"/>
                  </a:lnTo>
                  <a:lnTo>
                    <a:pt x="336649" y="1239785"/>
                  </a:lnTo>
                  <a:lnTo>
                    <a:pt x="291159" y="1253902"/>
                  </a:lnTo>
                  <a:lnTo>
                    <a:pt x="242315" y="1258824"/>
                  </a:lnTo>
                  <a:lnTo>
                    <a:pt x="193472" y="1253902"/>
                  </a:lnTo>
                  <a:lnTo>
                    <a:pt x="147982" y="1239785"/>
                  </a:lnTo>
                  <a:lnTo>
                    <a:pt x="106821" y="1217448"/>
                  </a:lnTo>
                  <a:lnTo>
                    <a:pt x="70961" y="1187862"/>
                  </a:lnTo>
                  <a:lnTo>
                    <a:pt x="41375" y="1152002"/>
                  </a:lnTo>
                  <a:lnTo>
                    <a:pt x="19038" y="1110841"/>
                  </a:lnTo>
                  <a:lnTo>
                    <a:pt x="4921" y="1065351"/>
                  </a:lnTo>
                  <a:lnTo>
                    <a:pt x="0" y="1016508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69208" y="2424683"/>
              <a:ext cx="1381125" cy="775335"/>
            </a:xfrm>
            <a:custGeom>
              <a:avLst/>
              <a:gdLst/>
              <a:ahLst/>
              <a:cxnLst/>
              <a:rect l="l" t="t" r="r" b="b"/>
              <a:pathLst>
                <a:path w="1381125" h="775335">
                  <a:moveTo>
                    <a:pt x="0" y="0"/>
                  </a:moveTo>
                  <a:lnTo>
                    <a:pt x="1380870" y="774953"/>
                  </a:lnTo>
                </a:path>
                <a:path w="1381125" h="775335">
                  <a:moveTo>
                    <a:pt x="0" y="774191"/>
                  </a:moveTo>
                  <a:lnTo>
                    <a:pt x="1380870" y="77419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85338" y="3733037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0" y="241554"/>
                  </a:moveTo>
                  <a:lnTo>
                    <a:pt x="4921" y="192888"/>
                  </a:lnTo>
                  <a:lnTo>
                    <a:pt x="19038" y="147554"/>
                  </a:lnTo>
                  <a:lnTo>
                    <a:pt x="41375" y="106523"/>
                  </a:lnTo>
                  <a:lnTo>
                    <a:pt x="70961" y="70770"/>
                  </a:lnTo>
                  <a:lnTo>
                    <a:pt x="106821" y="41268"/>
                  </a:lnTo>
                  <a:lnTo>
                    <a:pt x="147982" y="18990"/>
                  </a:lnTo>
                  <a:lnTo>
                    <a:pt x="193472" y="4909"/>
                  </a:lnTo>
                  <a:lnTo>
                    <a:pt x="242315" y="0"/>
                  </a:lnTo>
                  <a:lnTo>
                    <a:pt x="291159" y="4909"/>
                  </a:lnTo>
                  <a:lnTo>
                    <a:pt x="336649" y="18990"/>
                  </a:lnTo>
                  <a:lnTo>
                    <a:pt x="377810" y="41268"/>
                  </a:lnTo>
                  <a:lnTo>
                    <a:pt x="413670" y="70770"/>
                  </a:lnTo>
                  <a:lnTo>
                    <a:pt x="443256" y="106523"/>
                  </a:lnTo>
                  <a:lnTo>
                    <a:pt x="465593" y="147554"/>
                  </a:lnTo>
                  <a:lnTo>
                    <a:pt x="479710" y="192888"/>
                  </a:lnTo>
                  <a:lnTo>
                    <a:pt x="484632" y="241554"/>
                  </a:lnTo>
                  <a:lnTo>
                    <a:pt x="479710" y="290219"/>
                  </a:lnTo>
                  <a:lnTo>
                    <a:pt x="465593" y="335553"/>
                  </a:lnTo>
                  <a:lnTo>
                    <a:pt x="443256" y="376584"/>
                  </a:lnTo>
                  <a:lnTo>
                    <a:pt x="413670" y="412337"/>
                  </a:lnTo>
                  <a:lnTo>
                    <a:pt x="377810" y="441839"/>
                  </a:lnTo>
                  <a:lnTo>
                    <a:pt x="336649" y="464117"/>
                  </a:lnTo>
                  <a:lnTo>
                    <a:pt x="291159" y="478198"/>
                  </a:lnTo>
                  <a:lnTo>
                    <a:pt x="242315" y="483107"/>
                  </a:lnTo>
                  <a:lnTo>
                    <a:pt x="193472" y="478198"/>
                  </a:lnTo>
                  <a:lnTo>
                    <a:pt x="147982" y="464117"/>
                  </a:lnTo>
                  <a:lnTo>
                    <a:pt x="106821" y="441839"/>
                  </a:lnTo>
                  <a:lnTo>
                    <a:pt x="70961" y="412337"/>
                  </a:lnTo>
                  <a:lnTo>
                    <a:pt x="41375" y="376584"/>
                  </a:lnTo>
                  <a:lnTo>
                    <a:pt x="19038" y="335553"/>
                  </a:lnTo>
                  <a:lnTo>
                    <a:pt x="4921" y="290219"/>
                  </a:lnTo>
                  <a:lnTo>
                    <a:pt x="0" y="241554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9208" y="3198875"/>
              <a:ext cx="1381125" cy="775335"/>
            </a:xfrm>
            <a:custGeom>
              <a:avLst/>
              <a:gdLst/>
              <a:ahLst/>
              <a:cxnLst/>
              <a:rect l="l" t="t" r="r" b="b"/>
              <a:pathLst>
                <a:path w="1381125" h="775335">
                  <a:moveTo>
                    <a:pt x="0" y="774954"/>
                  </a:moveTo>
                  <a:lnTo>
                    <a:pt x="138087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85338" y="4453889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242316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6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5" y="484632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6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69208" y="4695444"/>
              <a:ext cx="1381125" cy="347980"/>
            </a:xfrm>
            <a:custGeom>
              <a:avLst/>
              <a:gdLst/>
              <a:ahLst/>
              <a:cxnLst/>
              <a:rect l="l" t="t" r="r" b="b"/>
              <a:pathLst>
                <a:path w="1381125" h="347979">
                  <a:moveTo>
                    <a:pt x="0" y="0"/>
                  </a:moveTo>
                  <a:lnTo>
                    <a:pt x="1380870" y="347598"/>
                  </a:lnTo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85338" y="522808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242316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2" y="242316"/>
                  </a:lnTo>
                  <a:lnTo>
                    <a:pt x="479710" y="291152"/>
                  </a:lnTo>
                  <a:lnTo>
                    <a:pt x="465593" y="336638"/>
                  </a:lnTo>
                  <a:lnTo>
                    <a:pt x="443256" y="377799"/>
                  </a:lnTo>
                  <a:lnTo>
                    <a:pt x="413670" y="413661"/>
                  </a:lnTo>
                  <a:lnTo>
                    <a:pt x="377810" y="443249"/>
                  </a:lnTo>
                  <a:lnTo>
                    <a:pt x="336649" y="465590"/>
                  </a:lnTo>
                  <a:lnTo>
                    <a:pt x="291159" y="479709"/>
                  </a:lnTo>
                  <a:lnTo>
                    <a:pt x="242315" y="484632"/>
                  </a:lnTo>
                  <a:lnTo>
                    <a:pt x="193472" y="479709"/>
                  </a:lnTo>
                  <a:lnTo>
                    <a:pt x="147982" y="465590"/>
                  </a:lnTo>
                  <a:lnTo>
                    <a:pt x="106821" y="443249"/>
                  </a:lnTo>
                  <a:lnTo>
                    <a:pt x="70961" y="413661"/>
                  </a:lnTo>
                  <a:lnTo>
                    <a:pt x="41375" y="377799"/>
                  </a:lnTo>
                  <a:lnTo>
                    <a:pt x="19038" y="336638"/>
                  </a:lnTo>
                  <a:lnTo>
                    <a:pt x="4921" y="291152"/>
                  </a:lnTo>
                  <a:lnTo>
                    <a:pt x="0" y="242316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69208" y="5042915"/>
              <a:ext cx="1381125" cy="427355"/>
            </a:xfrm>
            <a:custGeom>
              <a:avLst/>
              <a:gdLst/>
              <a:ahLst/>
              <a:cxnLst/>
              <a:rect l="l" t="t" r="r" b="b"/>
              <a:pathLst>
                <a:path w="1381125" h="427354">
                  <a:moveTo>
                    <a:pt x="0" y="427354"/>
                  </a:moveTo>
                  <a:lnTo>
                    <a:pt x="1380870" y="0"/>
                  </a:lnTo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02992" y="2386583"/>
              <a:ext cx="482600" cy="3130550"/>
            </a:xfrm>
            <a:custGeom>
              <a:avLst/>
              <a:gdLst/>
              <a:ahLst/>
              <a:cxnLst/>
              <a:rect l="l" t="t" r="r" b="b"/>
              <a:pathLst>
                <a:path w="482600" h="3130550">
                  <a:moveTo>
                    <a:pt x="482219" y="3092196"/>
                  </a:moveTo>
                  <a:lnTo>
                    <a:pt x="469519" y="3085846"/>
                  </a:lnTo>
                  <a:lnTo>
                    <a:pt x="406019" y="3054096"/>
                  </a:lnTo>
                  <a:lnTo>
                    <a:pt x="406019" y="3085846"/>
                  </a:lnTo>
                  <a:lnTo>
                    <a:pt x="0" y="3085846"/>
                  </a:lnTo>
                  <a:lnTo>
                    <a:pt x="0" y="3098546"/>
                  </a:lnTo>
                  <a:lnTo>
                    <a:pt x="406019" y="3098546"/>
                  </a:lnTo>
                  <a:lnTo>
                    <a:pt x="406019" y="3130296"/>
                  </a:lnTo>
                  <a:lnTo>
                    <a:pt x="469519" y="3098546"/>
                  </a:lnTo>
                  <a:lnTo>
                    <a:pt x="482219" y="3092196"/>
                  </a:lnTo>
                  <a:close/>
                </a:path>
                <a:path w="482600" h="3130550">
                  <a:moveTo>
                    <a:pt x="482219" y="2308860"/>
                  </a:moveTo>
                  <a:lnTo>
                    <a:pt x="469519" y="2302510"/>
                  </a:lnTo>
                  <a:lnTo>
                    <a:pt x="406019" y="2270760"/>
                  </a:lnTo>
                  <a:lnTo>
                    <a:pt x="406019" y="2302510"/>
                  </a:lnTo>
                  <a:lnTo>
                    <a:pt x="0" y="2302510"/>
                  </a:lnTo>
                  <a:lnTo>
                    <a:pt x="0" y="2315210"/>
                  </a:lnTo>
                  <a:lnTo>
                    <a:pt x="406019" y="2315210"/>
                  </a:lnTo>
                  <a:lnTo>
                    <a:pt x="406019" y="2346960"/>
                  </a:lnTo>
                  <a:lnTo>
                    <a:pt x="469519" y="2315210"/>
                  </a:lnTo>
                  <a:lnTo>
                    <a:pt x="482219" y="2308860"/>
                  </a:lnTo>
                  <a:close/>
                </a:path>
                <a:path w="482600" h="3130550">
                  <a:moveTo>
                    <a:pt x="482219" y="1588008"/>
                  </a:moveTo>
                  <a:lnTo>
                    <a:pt x="469519" y="1581658"/>
                  </a:lnTo>
                  <a:lnTo>
                    <a:pt x="406019" y="1549908"/>
                  </a:lnTo>
                  <a:lnTo>
                    <a:pt x="406019" y="1581658"/>
                  </a:lnTo>
                  <a:lnTo>
                    <a:pt x="0" y="1581658"/>
                  </a:lnTo>
                  <a:lnTo>
                    <a:pt x="0" y="1594358"/>
                  </a:lnTo>
                  <a:lnTo>
                    <a:pt x="406019" y="1594358"/>
                  </a:lnTo>
                  <a:lnTo>
                    <a:pt x="406019" y="1626108"/>
                  </a:lnTo>
                  <a:lnTo>
                    <a:pt x="469519" y="1594358"/>
                  </a:lnTo>
                  <a:lnTo>
                    <a:pt x="482219" y="1588008"/>
                  </a:lnTo>
                  <a:close/>
                </a:path>
                <a:path w="482600" h="3130550">
                  <a:moveTo>
                    <a:pt x="482219" y="801624"/>
                  </a:moveTo>
                  <a:lnTo>
                    <a:pt x="469519" y="795274"/>
                  </a:lnTo>
                  <a:lnTo>
                    <a:pt x="406019" y="763524"/>
                  </a:lnTo>
                  <a:lnTo>
                    <a:pt x="406019" y="795274"/>
                  </a:lnTo>
                  <a:lnTo>
                    <a:pt x="0" y="795274"/>
                  </a:lnTo>
                  <a:lnTo>
                    <a:pt x="0" y="807974"/>
                  </a:lnTo>
                  <a:lnTo>
                    <a:pt x="406019" y="807974"/>
                  </a:lnTo>
                  <a:lnTo>
                    <a:pt x="406019" y="839724"/>
                  </a:lnTo>
                  <a:lnTo>
                    <a:pt x="469519" y="807974"/>
                  </a:lnTo>
                  <a:lnTo>
                    <a:pt x="482219" y="801624"/>
                  </a:lnTo>
                  <a:close/>
                </a:path>
                <a:path w="482600" h="3130550">
                  <a:moveTo>
                    <a:pt x="482219" y="38100"/>
                  </a:moveTo>
                  <a:lnTo>
                    <a:pt x="469519" y="31750"/>
                  </a:lnTo>
                  <a:lnTo>
                    <a:pt x="406019" y="0"/>
                  </a:lnTo>
                  <a:lnTo>
                    <a:pt x="406019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406019" y="44450"/>
                  </a:lnTo>
                  <a:lnTo>
                    <a:pt x="406019" y="76200"/>
                  </a:lnTo>
                  <a:lnTo>
                    <a:pt x="469519" y="44450"/>
                  </a:lnTo>
                  <a:lnTo>
                    <a:pt x="48221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19338" y="3892677"/>
            <a:ext cx="362330" cy="18122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5273" y="2315972"/>
            <a:ext cx="165226" cy="18021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56104" y="2319908"/>
            <a:ext cx="167766" cy="17703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78939" y="3080004"/>
            <a:ext cx="336423" cy="18084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62683" y="3864483"/>
            <a:ext cx="547878" cy="18224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52548" y="3869690"/>
            <a:ext cx="167766" cy="17703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5961" y="4584700"/>
            <a:ext cx="946264" cy="18338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83002" y="4587240"/>
            <a:ext cx="344932" cy="18084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57375" y="5370067"/>
            <a:ext cx="348361" cy="17957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48102" y="5373878"/>
            <a:ext cx="167894" cy="177037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5069713" y="4850333"/>
            <a:ext cx="295910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ambria Math"/>
                <a:cs typeface="Cambria Math"/>
              </a:rPr>
              <a:t>𝑧</a:t>
            </a:r>
            <a:r>
              <a:rPr sz="2100" baseline="-15873" dirty="0"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71236" y="2982214"/>
            <a:ext cx="28956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25" dirty="0">
                <a:latin typeface="Cambria Math"/>
                <a:cs typeface="Cambria Math"/>
              </a:rPr>
              <a:t>𝑧</a:t>
            </a:r>
            <a:r>
              <a:rPr sz="2100" spc="-37" baseline="-15873" dirty="0">
                <a:latin typeface="Cambria Math"/>
                <a:cs typeface="Cambria Math"/>
              </a:rPr>
              <a:t>1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86910" y="2330653"/>
            <a:ext cx="209550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5" dirty="0">
                <a:latin typeface="Cambria Math"/>
                <a:cs typeface="Cambria Math"/>
              </a:rPr>
              <a:t>𝑤</a:t>
            </a:r>
            <a:endParaRPr sz="195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56075" y="2448559"/>
            <a:ext cx="1308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0" dirty="0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61510" y="2868929"/>
            <a:ext cx="35687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5" dirty="0">
                <a:latin typeface="Cambria Math"/>
                <a:cs typeface="Cambria Math"/>
              </a:rPr>
              <a:t>𝑤</a:t>
            </a:r>
            <a:r>
              <a:rPr sz="2100" spc="-7" baseline="-15873" dirty="0"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61510" y="3282441"/>
            <a:ext cx="35687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5" dirty="0">
                <a:latin typeface="Cambria Math"/>
                <a:cs typeface="Cambria Math"/>
              </a:rPr>
              <a:t>𝑤</a:t>
            </a:r>
            <a:r>
              <a:rPr sz="2100" spc="-7" baseline="-15873" dirty="0">
                <a:latin typeface="Cambria Math"/>
                <a:cs typeface="Cambria Math"/>
              </a:rPr>
              <a:t>3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61510" y="4309643"/>
            <a:ext cx="356870" cy="970280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75"/>
              </a:spcBef>
            </a:pPr>
            <a:r>
              <a:rPr sz="1950" spc="-35" dirty="0">
                <a:latin typeface="Cambria Math"/>
                <a:cs typeface="Cambria Math"/>
              </a:rPr>
              <a:t>𝑤</a:t>
            </a:r>
            <a:r>
              <a:rPr sz="2100" spc="-52" baseline="-15873" dirty="0">
                <a:latin typeface="Cambria Math"/>
                <a:cs typeface="Cambria Math"/>
              </a:rPr>
              <a:t>4</a:t>
            </a:r>
            <a:endParaRPr sz="2100" baseline="-15873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380"/>
              </a:spcBef>
            </a:pPr>
            <a:r>
              <a:rPr sz="1950" spc="-5" dirty="0">
                <a:latin typeface="Cambria Math"/>
                <a:cs typeface="Cambria Math"/>
              </a:rPr>
              <a:t>𝑤</a:t>
            </a:r>
            <a:r>
              <a:rPr sz="2100" spc="-7" baseline="-15873" dirty="0">
                <a:latin typeface="Cambria Math"/>
                <a:cs typeface="Cambria Math"/>
              </a:rPr>
              <a:t>5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52948" y="2200401"/>
            <a:ext cx="3933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𝒛</a:t>
            </a:r>
            <a:r>
              <a:rPr sz="1725" spc="15" baseline="-14492" dirty="0">
                <a:latin typeface="Cambria Math"/>
                <a:cs typeface="Cambria Math"/>
              </a:rPr>
              <a:t>𝟏 </a:t>
            </a:r>
            <a:r>
              <a:rPr sz="1725" spc="7" baseline="-14492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=</a:t>
            </a:r>
            <a:r>
              <a:rPr sz="1600" spc="95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𝒘</a:t>
            </a:r>
            <a:r>
              <a:rPr sz="1725" spc="15" baseline="-14492" dirty="0">
                <a:latin typeface="Cambria Math"/>
                <a:cs typeface="Cambria Math"/>
              </a:rPr>
              <a:t>𝟏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35" baseline="-14492" dirty="0">
                <a:latin typeface="Cambria Math"/>
                <a:cs typeface="Cambria Math"/>
              </a:rPr>
              <a:t> </a:t>
            </a:r>
            <a:r>
              <a:rPr sz="1600" spc="55" dirty="0">
                <a:latin typeface="Cambria Math"/>
                <a:cs typeface="Cambria Math"/>
              </a:rPr>
              <a:t>∙</a:t>
            </a:r>
            <a:r>
              <a:rPr sz="1600" spc="1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바탕"/>
                <a:cs typeface="바탕"/>
              </a:rPr>
              <a:t>방</a:t>
            </a:r>
            <a:r>
              <a:rPr sz="1600" spc="-175" dirty="0">
                <a:latin typeface="바탕"/>
                <a:cs typeface="바탕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+</a:t>
            </a:r>
            <a:r>
              <a:rPr sz="160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𝒘</a:t>
            </a:r>
            <a:r>
              <a:rPr sz="1725" spc="15" baseline="-14492" dirty="0">
                <a:latin typeface="Cambria Math"/>
                <a:cs typeface="Cambria Math"/>
              </a:rPr>
              <a:t>𝟐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12" baseline="-14492" dirty="0">
                <a:latin typeface="Cambria Math"/>
                <a:cs typeface="Cambria Math"/>
              </a:rPr>
              <a:t> </a:t>
            </a:r>
            <a:r>
              <a:rPr sz="1600" spc="55" dirty="0">
                <a:latin typeface="Cambria Math"/>
                <a:cs typeface="Cambria Math"/>
              </a:rPr>
              <a:t>∙</a:t>
            </a:r>
            <a:r>
              <a:rPr sz="160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바탕"/>
                <a:cs typeface="바탕"/>
              </a:rPr>
              <a:t>면적</a:t>
            </a:r>
            <a:r>
              <a:rPr sz="1600" spc="-165" dirty="0">
                <a:latin typeface="바탕"/>
                <a:cs typeface="바탕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5" dirty="0">
                <a:latin typeface="Cambria Math"/>
                <a:cs typeface="Cambria Math"/>
              </a:rPr>
              <a:t>𝒘</a:t>
            </a:r>
            <a:r>
              <a:rPr sz="1725" spc="15" baseline="-14492" dirty="0">
                <a:latin typeface="Cambria Math"/>
                <a:cs typeface="Cambria Math"/>
              </a:rPr>
              <a:t>𝟑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12" baseline="-14492" dirty="0">
                <a:latin typeface="Cambria Math"/>
                <a:cs typeface="Cambria Math"/>
              </a:rPr>
              <a:t> </a:t>
            </a:r>
            <a:r>
              <a:rPr sz="1600" spc="45" dirty="0">
                <a:latin typeface="Cambria Math"/>
                <a:cs typeface="Cambria Math"/>
              </a:rPr>
              <a:t>∙</a:t>
            </a:r>
            <a:r>
              <a:rPr sz="1600" b="1" spc="10" dirty="0">
                <a:latin typeface="바탕"/>
                <a:cs typeface="바탕"/>
              </a:rPr>
              <a:t>화장</a:t>
            </a:r>
            <a:r>
              <a:rPr sz="1600" b="1" spc="25" dirty="0">
                <a:latin typeface="바탕"/>
                <a:cs typeface="바탕"/>
              </a:rPr>
              <a:t>실</a:t>
            </a:r>
            <a:r>
              <a:rPr sz="1600" b="1" spc="-200" dirty="0">
                <a:latin typeface="바탕"/>
                <a:cs typeface="바탕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5" dirty="0">
                <a:latin typeface="Cambria Math"/>
                <a:cs typeface="Cambria Math"/>
              </a:rPr>
              <a:t>𝒘</a:t>
            </a:r>
            <a:r>
              <a:rPr sz="1725" spc="30" baseline="-14492" dirty="0">
                <a:latin typeface="Cambria Math"/>
                <a:cs typeface="Cambria Math"/>
              </a:rPr>
              <a:t>𝟏</a:t>
            </a:r>
            <a:r>
              <a:rPr sz="1725" spc="15" baseline="-14492" dirty="0">
                <a:latin typeface="Cambria Math"/>
                <a:cs typeface="Cambria Math"/>
              </a:rPr>
              <a:t>,𝟎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83175" y="5725159"/>
            <a:ext cx="3128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𝒛</a:t>
            </a:r>
            <a:r>
              <a:rPr sz="1725" spc="15" baseline="-14492" dirty="0">
                <a:latin typeface="Cambria Math"/>
                <a:cs typeface="Cambria Math"/>
              </a:rPr>
              <a:t>𝟐 </a:t>
            </a:r>
            <a:r>
              <a:rPr sz="1725" spc="7" baseline="-14492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=</a:t>
            </a:r>
            <a:r>
              <a:rPr sz="1600" spc="95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𝒘</a:t>
            </a:r>
            <a:r>
              <a:rPr sz="1725" spc="15" baseline="-14492" dirty="0">
                <a:latin typeface="Cambria Math"/>
                <a:cs typeface="Cambria Math"/>
              </a:rPr>
              <a:t>𝟒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35" baseline="-14492" dirty="0">
                <a:latin typeface="Cambria Math"/>
                <a:cs typeface="Cambria Math"/>
              </a:rPr>
              <a:t> </a:t>
            </a:r>
            <a:r>
              <a:rPr sz="1600" spc="55" dirty="0">
                <a:latin typeface="Cambria Math"/>
                <a:cs typeface="Cambria Math"/>
              </a:rPr>
              <a:t>∙</a:t>
            </a:r>
            <a:r>
              <a:rPr sz="1600" spc="1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바탕"/>
                <a:cs typeface="바탕"/>
              </a:rPr>
              <a:t>지하철</a:t>
            </a:r>
            <a:r>
              <a:rPr sz="1600" spc="-175" dirty="0">
                <a:latin typeface="바탕"/>
                <a:cs typeface="바탕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𝒘</a:t>
            </a:r>
            <a:r>
              <a:rPr sz="1725" spc="15" baseline="-14492" dirty="0">
                <a:latin typeface="Cambria Math"/>
                <a:cs typeface="Cambria Math"/>
              </a:rPr>
              <a:t>𝟓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12" baseline="-14492" dirty="0">
                <a:latin typeface="Cambria Math"/>
                <a:cs typeface="Cambria Math"/>
              </a:rPr>
              <a:t> </a:t>
            </a:r>
            <a:r>
              <a:rPr sz="1600" spc="45" dirty="0">
                <a:latin typeface="Cambria Math"/>
                <a:cs typeface="Cambria Math"/>
              </a:rPr>
              <a:t>∙</a:t>
            </a:r>
            <a:r>
              <a:rPr sz="1600" b="1" spc="10" dirty="0">
                <a:latin typeface="바탕"/>
                <a:cs typeface="바탕"/>
              </a:rPr>
              <a:t>버</a:t>
            </a:r>
            <a:r>
              <a:rPr sz="1600" b="1" spc="25" dirty="0">
                <a:latin typeface="바탕"/>
                <a:cs typeface="바탕"/>
              </a:rPr>
              <a:t>스</a:t>
            </a:r>
            <a:r>
              <a:rPr sz="1600" b="1" spc="-190" dirty="0">
                <a:latin typeface="바탕"/>
                <a:cs typeface="바탕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5" dirty="0">
                <a:latin typeface="Cambria Math"/>
                <a:cs typeface="Cambria Math"/>
              </a:rPr>
              <a:t>𝒘</a:t>
            </a:r>
            <a:r>
              <a:rPr sz="1725" spc="7" baseline="-14492" dirty="0">
                <a:latin typeface="Cambria Math"/>
                <a:cs typeface="Cambria Math"/>
              </a:rPr>
              <a:t>𝟐</a:t>
            </a:r>
            <a:r>
              <a:rPr sz="1725" spc="15" baseline="-14492" dirty="0">
                <a:latin typeface="Cambria Math"/>
                <a:cs typeface="Cambria Math"/>
              </a:rPr>
              <a:t>,𝟎</a:t>
            </a:r>
            <a:endParaRPr sz="1725" baseline="-14492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942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Hidden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60" dirty="0">
                <a:latin typeface="Calibri Light"/>
                <a:cs typeface="Calibri Light"/>
              </a:rPr>
              <a:t>Layer</a:t>
            </a:r>
            <a:r>
              <a:rPr sz="2800" spc="60" dirty="0">
                <a:latin typeface="LG Smart UI Bold"/>
                <a:cs typeface="LG Smart UI Bold"/>
              </a:rPr>
              <a:t>에서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무슨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일이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54" dirty="0">
                <a:latin typeface="LG Smart UI Bold"/>
                <a:cs typeface="LG Smart UI Bold"/>
              </a:rPr>
              <a:t>일어나는가</a:t>
            </a:r>
            <a:r>
              <a:rPr sz="2800" b="0" spc="254" dirty="0">
                <a:latin typeface="Calibri Light"/>
                <a:cs typeface="Calibri Light"/>
              </a:rPr>
              <a:t>?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919" y="1274105"/>
            <a:ext cx="4504055" cy="95186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89560" indent="-252095">
              <a:lnSpc>
                <a:spcPct val="100000"/>
              </a:lnSpc>
              <a:spcBef>
                <a:spcPts val="525"/>
              </a:spcBef>
              <a:buFont typeface="Wingdings"/>
              <a:buChar char=""/>
              <a:tabLst>
                <a:tab pos="290195" algn="l"/>
              </a:tabLst>
            </a:pPr>
            <a:r>
              <a:rPr sz="2000" b="1" dirty="0">
                <a:latin typeface="맑은 고딕"/>
                <a:cs typeface="맑은 고딕"/>
              </a:rPr>
              <a:t>집값</a:t>
            </a:r>
            <a:r>
              <a:rPr sz="2000" b="1" spc="5" dirty="0">
                <a:latin typeface="맑은 고딕"/>
                <a:cs typeface="맑은 고딕"/>
              </a:rPr>
              <a:t>을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예측하</a:t>
            </a:r>
            <a:r>
              <a:rPr sz="2000" b="1" spc="5" dirty="0">
                <a:latin typeface="맑은 고딕"/>
                <a:cs typeface="맑은 고딕"/>
              </a:rPr>
              <a:t>는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데</a:t>
            </a:r>
            <a:r>
              <a:rPr sz="2000" b="1" dirty="0">
                <a:latin typeface="Calibri"/>
                <a:cs typeface="Calibri"/>
              </a:rPr>
              <a:t>,</a:t>
            </a:r>
            <a:endParaRPr sz="2000">
              <a:latin typeface="Calibri"/>
              <a:cs typeface="Calibri"/>
            </a:endParaRPr>
          </a:p>
          <a:p>
            <a:pPr marL="467995" lvl="1" indent="-17907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468630" algn="l"/>
              </a:tabLst>
            </a:pPr>
            <a:r>
              <a:rPr sz="1600" spc="-85" dirty="0">
                <a:solidFill>
                  <a:srgbClr val="FF0000"/>
                </a:solidFill>
                <a:latin typeface="Cambria Math"/>
                <a:cs typeface="Cambria Math"/>
              </a:rPr>
              <a:t>𝑧</a:t>
            </a:r>
            <a:r>
              <a:rPr sz="1725" spc="52" baseline="-14492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sz="1725" baseline="-14492" dirty="0">
                <a:solidFill>
                  <a:srgbClr val="FF0000"/>
                </a:solidFill>
                <a:latin typeface="Cambria Math"/>
                <a:cs typeface="Cambria Math"/>
              </a:rPr>
              <a:t>  </a:t>
            </a:r>
            <a:r>
              <a:rPr sz="1725" spc="22" baseline="-14492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맑은 고딕"/>
                <a:cs typeface="맑은 고딕"/>
              </a:rPr>
              <a:t>내부요인</a:t>
            </a:r>
            <a:r>
              <a:rPr sz="1600" spc="-19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맑은 고딕"/>
                <a:cs typeface="맑은 고딕"/>
              </a:rPr>
              <a:t>점수</a:t>
            </a:r>
            <a:r>
              <a:rPr sz="1600" spc="-19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와</a:t>
            </a:r>
            <a:endParaRPr sz="1600">
              <a:latin typeface="맑은 고딕"/>
              <a:cs typeface="맑은 고딕"/>
            </a:endParaRPr>
          </a:p>
          <a:p>
            <a:pPr marL="467995" lvl="1" indent="-17907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468630" algn="l"/>
              </a:tabLst>
            </a:pPr>
            <a:r>
              <a:rPr sz="1600" spc="-45" dirty="0">
                <a:solidFill>
                  <a:srgbClr val="FF0000"/>
                </a:solidFill>
                <a:latin typeface="Cambria Math"/>
                <a:cs typeface="Cambria Math"/>
              </a:rPr>
              <a:t>𝑧</a:t>
            </a:r>
            <a:r>
              <a:rPr sz="1725" spc="52" baseline="-14492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sz="1725" baseline="-14492" dirty="0">
                <a:solidFill>
                  <a:srgbClr val="FF0000"/>
                </a:solidFill>
                <a:latin typeface="Cambria Math"/>
                <a:cs typeface="Cambria Math"/>
              </a:rPr>
              <a:t>  </a:t>
            </a:r>
            <a:r>
              <a:rPr sz="1725" spc="22" baseline="-14492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맑은 고딕"/>
                <a:cs typeface="맑은 고딕"/>
              </a:rPr>
              <a:t>외부요인</a:t>
            </a:r>
            <a:r>
              <a:rPr sz="1600" spc="-19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맑은 고딕"/>
                <a:cs typeface="맑은 고딕"/>
              </a:rPr>
              <a:t>점수</a:t>
            </a:r>
            <a:r>
              <a:rPr sz="1600" spc="-19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라고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수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있지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않을까요</a:t>
            </a:r>
            <a:r>
              <a:rPr sz="1600" spc="-5" dirty="0">
                <a:latin typeface="Calibri"/>
                <a:cs typeface="Calibri"/>
              </a:rPr>
              <a:t>?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20411" y="2778251"/>
            <a:ext cx="3390900" cy="2940050"/>
            <a:chOff x="4820411" y="2778251"/>
            <a:chExt cx="3390900" cy="2940050"/>
          </a:xfrm>
        </p:grpSpPr>
        <p:sp>
          <p:nvSpPr>
            <p:cNvPr id="7" name="object 7"/>
            <p:cNvSpPr/>
            <p:nvPr/>
          </p:nvSpPr>
          <p:spPr>
            <a:xfrm>
              <a:off x="6705600" y="3578351"/>
              <a:ext cx="753110" cy="1068705"/>
            </a:xfrm>
            <a:custGeom>
              <a:avLst/>
              <a:gdLst/>
              <a:ahLst/>
              <a:cxnLst/>
              <a:rect l="l" t="t" r="r" b="b"/>
              <a:pathLst>
                <a:path w="753109" h="1068704">
                  <a:moveTo>
                    <a:pt x="752855" y="0"/>
                  </a:moveTo>
                  <a:lnTo>
                    <a:pt x="0" y="0"/>
                  </a:lnTo>
                  <a:lnTo>
                    <a:pt x="0" y="1068324"/>
                  </a:lnTo>
                  <a:lnTo>
                    <a:pt x="752855" y="1068324"/>
                  </a:lnTo>
                  <a:lnTo>
                    <a:pt x="752855" y="0"/>
                  </a:lnTo>
                  <a:close/>
                </a:path>
              </a:pathLst>
            </a:custGeom>
            <a:solidFill>
              <a:srgbClr val="ECF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45045" y="3871721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40" h="483235">
                  <a:moveTo>
                    <a:pt x="242315" y="0"/>
                  </a:moveTo>
                  <a:lnTo>
                    <a:pt x="193472" y="4909"/>
                  </a:lnTo>
                  <a:lnTo>
                    <a:pt x="147982" y="18990"/>
                  </a:lnTo>
                  <a:lnTo>
                    <a:pt x="106821" y="41268"/>
                  </a:lnTo>
                  <a:lnTo>
                    <a:pt x="70961" y="70770"/>
                  </a:lnTo>
                  <a:lnTo>
                    <a:pt x="41375" y="106523"/>
                  </a:lnTo>
                  <a:lnTo>
                    <a:pt x="19038" y="147554"/>
                  </a:lnTo>
                  <a:lnTo>
                    <a:pt x="4921" y="192888"/>
                  </a:lnTo>
                  <a:lnTo>
                    <a:pt x="0" y="241553"/>
                  </a:lnTo>
                  <a:lnTo>
                    <a:pt x="4921" y="290219"/>
                  </a:lnTo>
                  <a:lnTo>
                    <a:pt x="19038" y="335553"/>
                  </a:lnTo>
                  <a:lnTo>
                    <a:pt x="41375" y="376584"/>
                  </a:lnTo>
                  <a:lnTo>
                    <a:pt x="70961" y="412337"/>
                  </a:lnTo>
                  <a:lnTo>
                    <a:pt x="106821" y="441839"/>
                  </a:lnTo>
                  <a:lnTo>
                    <a:pt x="147982" y="464117"/>
                  </a:lnTo>
                  <a:lnTo>
                    <a:pt x="193472" y="478198"/>
                  </a:lnTo>
                  <a:lnTo>
                    <a:pt x="242315" y="483107"/>
                  </a:lnTo>
                  <a:lnTo>
                    <a:pt x="291159" y="478198"/>
                  </a:lnTo>
                  <a:lnTo>
                    <a:pt x="336649" y="464117"/>
                  </a:lnTo>
                  <a:lnTo>
                    <a:pt x="377810" y="441839"/>
                  </a:lnTo>
                  <a:lnTo>
                    <a:pt x="413670" y="412337"/>
                  </a:lnTo>
                  <a:lnTo>
                    <a:pt x="443256" y="376584"/>
                  </a:lnTo>
                  <a:lnTo>
                    <a:pt x="465593" y="335553"/>
                  </a:lnTo>
                  <a:lnTo>
                    <a:pt x="479710" y="290219"/>
                  </a:lnTo>
                  <a:lnTo>
                    <a:pt x="484631" y="241553"/>
                  </a:lnTo>
                  <a:lnTo>
                    <a:pt x="479710" y="192888"/>
                  </a:lnTo>
                  <a:lnTo>
                    <a:pt x="465593" y="147554"/>
                  </a:lnTo>
                  <a:lnTo>
                    <a:pt x="443256" y="106523"/>
                  </a:lnTo>
                  <a:lnTo>
                    <a:pt x="413670" y="70770"/>
                  </a:lnTo>
                  <a:lnTo>
                    <a:pt x="377810" y="41268"/>
                  </a:lnTo>
                  <a:lnTo>
                    <a:pt x="336649" y="18990"/>
                  </a:lnTo>
                  <a:lnTo>
                    <a:pt x="291159" y="4909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5045" y="3871721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40" h="483235">
                  <a:moveTo>
                    <a:pt x="0" y="241553"/>
                  </a:moveTo>
                  <a:lnTo>
                    <a:pt x="4921" y="192888"/>
                  </a:lnTo>
                  <a:lnTo>
                    <a:pt x="19038" y="147554"/>
                  </a:lnTo>
                  <a:lnTo>
                    <a:pt x="41375" y="106523"/>
                  </a:lnTo>
                  <a:lnTo>
                    <a:pt x="70961" y="70770"/>
                  </a:lnTo>
                  <a:lnTo>
                    <a:pt x="106821" y="41268"/>
                  </a:lnTo>
                  <a:lnTo>
                    <a:pt x="147982" y="18990"/>
                  </a:lnTo>
                  <a:lnTo>
                    <a:pt x="193472" y="4909"/>
                  </a:lnTo>
                  <a:lnTo>
                    <a:pt x="242315" y="0"/>
                  </a:lnTo>
                  <a:lnTo>
                    <a:pt x="291159" y="4909"/>
                  </a:lnTo>
                  <a:lnTo>
                    <a:pt x="336649" y="18990"/>
                  </a:lnTo>
                  <a:lnTo>
                    <a:pt x="377810" y="41268"/>
                  </a:lnTo>
                  <a:lnTo>
                    <a:pt x="413670" y="70770"/>
                  </a:lnTo>
                  <a:lnTo>
                    <a:pt x="443256" y="106523"/>
                  </a:lnTo>
                  <a:lnTo>
                    <a:pt x="465593" y="147554"/>
                  </a:lnTo>
                  <a:lnTo>
                    <a:pt x="479710" y="192888"/>
                  </a:lnTo>
                  <a:lnTo>
                    <a:pt x="484631" y="241553"/>
                  </a:lnTo>
                  <a:lnTo>
                    <a:pt x="479710" y="290219"/>
                  </a:lnTo>
                  <a:lnTo>
                    <a:pt x="465593" y="335553"/>
                  </a:lnTo>
                  <a:lnTo>
                    <a:pt x="443256" y="376584"/>
                  </a:lnTo>
                  <a:lnTo>
                    <a:pt x="413670" y="412337"/>
                  </a:lnTo>
                  <a:lnTo>
                    <a:pt x="377810" y="441839"/>
                  </a:lnTo>
                  <a:lnTo>
                    <a:pt x="336649" y="464117"/>
                  </a:lnTo>
                  <a:lnTo>
                    <a:pt x="291159" y="478198"/>
                  </a:lnTo>
                  <a:lnTo>
                    <a:pt x="242315" y="483107"/>
                  </a:lnTo>
                  <a:lnTo>
                    <a:pt x="193472" y="478198"/>
                  </a:lnTo>
                  <a:lnTo>
                    <a:pt x="147982" y="464117"/>
                  </a:lnTo>
                  <a:lnTo>
                    <a:pt x="106821" y="441839"/>
                  </a:lnTo>
                  <a:lnTo>
                    <a:pt x="70961" y="412337"/>
                  </a:lnTo>
                  <a:lnTo>
                    <a:pt x="41375" y="376584"/>
                  </a:lnTo>
                  <a:lnTo>
                    <a:pt x="19038" y="335553"/>
                  </a:lnTo>
                  <a:lnTo>
                    <a:pt x="4921" y="290219"/>
                  </a:lnTo>
                  <a:lnTo>
                    <a:pt x="0" y="241553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0411" y="2778251"/>
              <a:ext cx="753110" cy="2940050"/>
            </a:xfrm>
            <a:custGeom>
              <a:avLst/>
              <a:gdLst/>
              <a:ahLst/>
              <a:cxnLst/>
              <a:rect l="l" t="t" r="r" b="b"/>
              <a:pathLst>
                <a:path w="753110" h="2940050">
                  <a:moveTo>
                    <a:pt x="752856" y="0"/>
                  </a:moveTo>
                  <a:lnTo>
                    <a:pt x="0" y="0"/>
                  </a:lnTo>
                  <a:lnTo>
                    <a:pt x="0" y="2939796"/>
                  </a:lnTo>
                  <a:lnTo>
                    <a:pt x="752856" y="2939796"/>
                  </a:lnTo>
                  <a:lnTo>
                    <a:pt x="752856" y="0"/>
                  </a:lnTo>
                  <a:close/>
                </a:path>
              </a:pathLst>
            </a:custGeom>
            <a:solidFill>
              <a:srgbClr val="ECF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50713" y="3070097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242315" y="0"/>
                  </a:moveTo>
                  <a:lnTo>
                    <a:pt x="193472" y="4909"/>
                  </a:lnTo>
                  <a:lnTo>
                    <a:pt x="147982" y="18990"/>
                  </a:lnTo>
                  <a:lnTo>
                    <a:pt x="106821" y="41268"/>
                  </a:lnTo>
                  <a:lnTo>
                    <a:pt x="70961" y="70770"/>
                  </a:lnTo>
                  <a:lnTo>
                    <a:pt x="41375" y="106523"/>
                  </a:lnTo>
                  <a:lnTo>
                    <a:pt x="19038" y="147554"/>
                  </a:lnTo>
                  <a:lnTo>
                    <a:pt x="4921" y="192888"/>
                  </a:lnTo>
                  <a:lnTo>
                    <a:pt x="0" y="241553"/>
                  </a:lnTo>
                  <a:lnTo>
                    <a:pt x="4921" y="290219"/>
                  </a:lnTo>
                  <a:lnTo>
                    <a:pt x="19038" y="335553"/>
                  </a:lnTo>
                  <a:lnTo>
                    <a:pt x="41375" y="376584"/>
                  </a:lnTo>
                  <a:lnTo>
                    <a:pt x="70961" y="412337"/>
                  </a:lnTo>
                  <a:lnTo>
                    <a:pt x="106821" y="441839"/>
                  </a:lnTo>
                  <a:lnTo>
                    <a:pt x="147982" y="464117"/>
                  </a:lnTo>
                  <a:lnTo>
                    <a:pt x="193472" y="478198"/>
                  </a:lnTo>
                  <a:lnTo>
                    <a:pt x="242315" y="483107"/>
                  </a:lnTo>
                  <a:lnTo>
                    <a:pt x="291159" y="478198"/>
                  </a:lnTo>
                  <a:lnTo>
                    <a:pt x="336649" y="464117"/>
                  </a:lnTo>
                  <a:lnTo>
                    <a:pt x="377810" y="441839"/>
                  </a:lnTo>
                  <a:lnTo>
                    <a:pt x="413670" y="412337"/>
                  </a:lnTo>
                  <a:lnTo>
                    <a:pt x="443256" y="376584"/>
                  </a:lnTo>
                  <a:lnTo>
                    <a:pt x="465593" y="335553"/>
                  </a:lnTo>
                  <a:lnTo>
                    <a:pt x="479710" y="290219"/>
                  </a:lnTo>
                  <a:lnTo>
                    <a:pt x="484632" y="241553"/>
                  </a:lnTo>
                  <a:lnTo>
                    <a:pt x="479710" y="192888"/>
                  </a:lnTo>
                  <a:lnTo>
                    <a:pt x="465593" y="147554"/>
                  </a:lnTo>
                  <a:lnTo>
                    <a:pt x="443256" y="106523"/>
                  </a:lnTo>
                  <a:lnTo>
                    <a:pt x="413670" y="70770"/>
                  </a:lnTo>
                  <a:lnTo>
                    <a:pt x="377810" y="41268"/>
                  </a:lnTo>
                  <a:lnTo>
                    <a:pt x="336649" y="18990"/>
                  </a:lnTo>
                  <a:lnTo>
                    <a:pt x="291159" y="4909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50713" y="3070097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0" y="241553"/>
                  </a:moveTo>
                  <a:lnTo>
                    <a:pt x="4921" y="192888"/>
                  </a:lnTo>
                  <a:lnTo>
                    <a:pt x="19038" y="147554"/>
                  </a:lnTo>
                  <a:lnTo>
                    <a:pt x="41375" y="106523"/>
                  </a:lnTo>
                  <a:lnTo>
                    <a:pt x="70961" y="70770"/>
                  </a:lnTo>
                  <a:lnTo>
                    <a:pt x="106821" y="41268"/>
                  </a:lnTo>
                  <a:lnTo>
                    <a:pt x="147982" y="18990"/>
                  </a:lnTo>
                  <a:lnTo>
                    <a:pt x="193472" y="4909"/>
                  </a:lnTo>
                  <a:lnTo>
                    <a:pt x="242315" y="0"/>
                  </a:lnTo>
                  <a:lnTo>
                    <a:pt x="291159" y="4909"/>
                  </a:lnTo>
                  <a:lnTo>
                    <a:pt x="336649" y="18990"/>
                  </a:lnTo>
                  <a:lnTo>
                    <a:pt x="377810" y="41268"/>
                  </a:lnTo>
                  <a:lnTo>
                    <a:pt x="413670" y="70770"/>
                  </a:lnTo>
                  <a:lnTo>
                    <a:pt x="443256" y="106523"/>
                  </a:lnTo>
                  <a:lnTo>
                    <a:pt x="465593" y="147554"/>
                  </a:lnTo>
                  <a:lnTo>
                    <a:pt x="479710" y="192888"/>
                  </a:lnTo>
                  <a:lnTo>
                    <a:pt x="484632" y="241553"/>
                  </a:lnTo>
                  <a:lnTo>
                    <a:pt x="479710" y="290219"/>
                  </a:lnTo>
                  <a:lnTo>
                    <a:pt x="465593" y="335553"/>
                  </a:lnTo>
                  <a:lnTo>
                    <a:pt x="443256" y="376584"/>
                  </a:lnTo>
                  <a:lnTo>
                    <a:pt x="413670" y="412337"/>
                  </a:lnTo>
                  <a:lnTo>
                    <a:pt x="377810" y="441839"/>
                  </a:lnTo>
                  <a:lnTo>
                    <a:pt x="336649" y="464117"/>
                  </a:lnTo>
                  <a:lnTo>
                    <a:pt x="291159" y="478198"/>
                  </a:lnTo>
                  <a:lnTo>
                    <a:pt x="242315" y="483107"/>
                  </a:lnTo>
                  <a:lnTo>
                    <a:pt x="193472" y="478198"/>
                  </a:lnTo>
                  <a:lnTo>
                    <a:pt x="147982" y="464117"/>
                  </a:lnTo>
                  <a:lnTo>
                    <a:pt x="106821" y="441839"/>
                  </a:lnTo>
                  <a:lnTo>
                    <a:pt x="70961" y="412337"/>
                  </a:lnTo>
                  <a:lnTo>
                    <a:pt x="41375" y="376584"/>
                  </a:lnTo>
                  <a:lnTo>
                    <a:pt x="19038" y="335553"/>
                  </a:lnTo>
                  <a:lnTo>
                    <a:pt x="4921" y="290219"/>
                  </a:lnTo>
                  <a:lnTo>
                    <a:pt x="0" y="241553"/>
                  </a:lnTo>
                  <a:close/>
                </a:path>
              </a:pathLst>
            </a:custGeom>
            <a:ln w="19049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50713" y="4914137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242315" y="0"/>
                  </a:moveTo>
                  <a:lnTo>
                    <a:pt x="193472" y="4909"/>
                  </a:lnTo>
                  <a:lnTo>
                    <a:pt x="147982" y="18990"/>
                  </a:lnTo>
                  <a:lnTo>
                    <a:pt x="106821" y="41268"/>
                  </a:lnTo>
                  <a:lnTo>
                    <a:pt x="70961" y="70770"/>
                  </a:lnTo>
                  <a:lnTo>
                    <a:pt x="41375" y="106523"/>
                  </a:lnTo>
                  <a:lnTo>
                    <a:pt x="19038" y="147554"/>
                  </a:lnTo>
                  <a:lnTo>
                    <a:pt x="4921" y="192888"/>
                  </a:lnTo>
                  <a:lnTo>
                    <a:pt x="0" y="241554"/>
                  </a:lnTo>
                  <a:lnTo>
                    <a:pt x="4921" y="290219"/>
                  </a:lnTo>
                  <a:lnTo>
                    <a:pt x="19038" y="335553"/>
                  </a:lnTo>
                  <a:lnTo>
                    <a:pt x="41375" y="376584"/>
                  </a:lnTo>
                  <a:lnTo>
                    <a:pt x="70961" y="412337"/>
                  </a:lnTo>
                  <a:lnTo>
                    <a:pt x="106821" y="441839"/>
                  </a:lnTo>
                  <a:lnTo>
                    <a:pt x="147982" y="464117"/>
                  </a:lnTo>
                  <a:lnTo>
                    <a:pt x="193472" y="478198"/>
                  </a:lnTo>
                  <a:lnTo>
                    <a:pt x="242315" y="483108"/>
                  </a:lnTo>
                  <a:lnTo>
                    <a:pt x="291159" y="478198"/>
                  </a:lnTo>
                  <a:lnTo>
                    <a:pt x="336649" y="464117"/>
                  </a:lnTo>
                  <a:lnTo>
                    <a:pt x="377810" y="441839"/>
                  </a:lnTo>
                  <a:lnTo>
                    <a:pt x="413670" y="412337"/>
                  </a:lnTo>
                  <a:lnTo>
                    <a:pt x="443256" y="376584"/>
                  </a:lnTo>
                  <a:lnTo>
                    <a:pt x="465593" y="335553"/>
                  </a:lnTo>
                  <a:lnTo>
                    <a:pt x="479710" y="290219"/>
                  </a:lnTo>
                  <a:lnTo>
                    <a:pt x="484632" y="241554"/>
                  </a:lnTo>
                  <a:lnTo>
                    <a:pt x="479710" y="192888"/>
                  </a:lnTo>
                  <a:lnTo>
                    <a:pt x="465593" y="147554"/>
                  </a:lnTo>
                  <a:lnTo>
                    <a:pt x="443256" y="106523"/>
                  </a:lnTo>
                  <a:lnTo>
                    <a:pt x="413670" y="70770"/>
                  </a:lnTo>
                  <a:lnTo>
                    <a:pt x="377810" y="41268"/>
                  </a:lnTo>
                  <a:lnTo>
                    <a:pt x="336649" y="18990"/>
                  </a:lnTo>
                  <a:lnTo>
                    <a:pt x="291159" y="4909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0713" y="4914137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0" y="241554"/>
                  </a:moveTo>
                  <a:lnTo>
                    <a:pt x="4921" y="192888"/>
                  </a:lnTo>
                  <a:lnTo>
                    <a:pt x="19038" y="147554"/>
                  </a:lnTo>
                  <a:lnTo>
                    <a:pt x="41375" y="106523"/>
                  </a:lnTo>
                  <a:lnTo>
                    <a:pt x="70961" y="70770"/>
                  </a:lnTo>
                  <a:lnTo>
                    <a:pt x="106821" y="41268"/>
                  </a:lnTo>
                  <a:lnTo>
                    <a:pt x="147982" y="18990"/>
                  </a:lnTo>
                  <a:lnTo>
                    <a:pt x="193472" y="4909"/>
                  </a:lnTo>
                  <a:lnTo>
                    <a:pt x="242315" y="0"/>
                  </a:lnTo>
                  <a:lnTo>
                    <a:pt x="291159" y="4909"/>
                  </a:lnTo>
                  <a:lnTo>
                    <a:pt x="336649" y="18990"/>
                  </a:lnTo>
                  <a:lnTo>
                    <a:pt x="377810" y="41268"/>
                  </a:lnTo>
                  <a:lnTo>
                    <a:pt x="413670" y="70770"/>
                  </a:lnTo>
                  <a:lnTo>
                    <a:pt x="443256" y="106523"/>
                  </a:lnTo>
                  <a:lnTo>
                    <a:pt x="465593" y="147554"/>
                  </a:lnTo>
                  <a:lnTo>
                    <a:pt x="479710" y="192888"/>
                  </a:lnTo>
                  <a:lnTo>
                    <a:pt x="484632" y="241554"/>
                  </a:lnTo>
                  <a:lnTo>
                    <a:pt x="479710" y="290219"/>
                  </a:lnTo>
                  <a:lnTo>
                    <a:pt x="465593" y="335553"/>
                  </a:lnTo>
                  <a:lnTo>
                    <a:pt x="443256" y="376584"/>
                  </a:lnTo>
                  <a:lnTo>
                    <a:pt x="413670" y="412337"/>
                  </a:lnTo>
                  <a:lnTo>
                    <a:pt x="377810" y="441839"/>
                  </a:lnTo>
                  <a:lnTo>
                    <a:pt x="336649" y="464117"/>
                  </a:lnTo>
                  <a:lnTo>
                    <a:pt x="291159" y="478198"/>
                  </a:lnTo>
                  <a:lnTo>
                    <a:pt x="242315" y="483108"/>
                  </a:lnTo>
                  <a:lnTo>
                    <a:pt x="193472" y="478198"/>
                  </a:lnTo>
                  <a:lnTo>
                    <a:pt x="147982" y="464117"/>
                  </a:lnTo>
                  <a:lnTo>
                    <a:pt x="106821" y="441839"/>
                  </a:lnTo>
                  <a:lnTo>
                    <a:pt x="70961" y="412337"/>
                  </a:lnTo>
                  <a:lnTo>
                    <a:pt x="41375" y="376584"/>
                  </a:lnTo>
                  <a:lnTo>
                    <a:pt x="19038" y="335553"/>
                  </a:lnTo>
                  <a:lnTo>
                    <a:pt x="4921" y="290219"/>
                  </a:lnTo>
                  <a:lnTo>
                    <a:pt x="0" y="241554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34583" y="3311651"/>
              <a:ext cx="1409700" cy="1844039"/>
            </a:xfrm>
            <a:custGeom>
              <a:avLst/>
              <a:gdLst/>
              <a:ahLst/>
              <a:cxnLst/>
              <a:rect l="l" t="t" r="r" b="b"/>
              <a:pathLst>
                <a:path w="1409700" h="1844039">
                  <a:moveTo>
                    <a:pt x="0" y="0"/>
                  </a:moveTo>
                  <a:lnTo>
                    <a:pt x="1409572" y="801624"/>
                  </a:lnTo>
                </a:path>
                <a:path w="1409700" h="1844039">
                  <a:moveTo>
                    <a:pt x="0" y="1843913"/>
                  </a:moveTo>
                  <a:lnTo>
                    <a:pt x="1409572" y="80162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28916" y="4077588"/>
              <a:ext cx="882650" cy="76200"/>
            </a:xfrm>
            <a:custGeom>
              <a:avLst/>
              <a:gdLst/>
              <a:ahLst/>
              <a:cxnLst/>
              <a:rect l="l" t="t" r="r" b="b"/>
              <a:pathLst>
                <a:path w="882650" h="76200">
                  <a:moveTo>
                    <a:pt x="806121" y="44412"/>
                  </a:moveTo>
                  <a:lnTo>
                    <a:pt x="806068" y="76200"/>
                  </a:lnTo>
                  <a:lnTo>
                    <a:pt x="870101" y="44450"/>
                  </a:lnTo>
                  <a:lnTo>
                    <a:pt x="818768" y="44450"/>
                  </a:lnTo>
                  <a:lnTo>
                    <a:pt x="806121" y="44412"/>
                  </a:lnTo>
                  <a:close/>
                </a:path>
                <a:path w="882650" h="76200">
                  <a:moveTo>
                    <a:pt x="806143" y="31712"/>
                  </a:moveTo>
                  <a:lnTo>
                    <a:pt x="806121" y="44412"/>
                  </a:lnTo>
                  <a:lnTo>
                    <a:pt x="818768" y="44450"/>
                  </a:lnTo>
                  <a:lnTo>
                    <a:pt x="818895" y="31750"/>
                  </a:lnTo>
                  <a:lnTo>
                    <a:pt x="806143" y="31712"/>
                  </a:lnTo>
                  <a:close/>
                </a:path>
                <a:path w="882650" h="76200">
                  <a:moveTo>
                    <a:pt x="806195" y="0"/>
                  </a:moveTo>
                  <a:lnTo>
                    <a:pt x="806143" y="31712"/>
                  </a:lnTo>
                  <a:lnTo>
                    <a:pt x="818895" y="31750"/>
                  </a:lnTo>
                  <a:lnTo>
                    <a:pt x="818768" y="44450"/>
                  </a:lnTo>
                  <a:lnTo>
                    <a:pt x="870101" y="44450"/>
                  </a:lnTo>
                  <a:lnTo>
                    <a:pt x="882395" y="38354"/>
                  </a:lnTo>
                  <a:lnTo>
                    <a:pt x="806195" y="0"/>
                  </a:lnTo>
                  <a:close/>
                </a:path>
                <a:path w="882650" h="76200">
                  <a:moveTo>
                    <a:pt x="0" y="29337"/>
                  </a:moveTo>
                  <a:lnTo>
                    <a:pt x="0" y="42037"/>
                  </a:lnTo>
                  <a:lnTo>
                    <a:pt x="806121" y="44412"/>
                  </a:lnTo>
                  <a:lnTo>
                    <a:pt x="806143" y="31712"/>
                  </a:lnTo>
                  <a:lnTo>
                    <a:pt x="0" y="29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19338" y="4004564"/>
            <a:ext cx="362330" cy="18122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069713" y="4962905"/>
            <a:ext cx="29591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ambria Math"/>
                <a:cs typeface="Cambria Math"/>
              </a:rPr>
              <a:t>𝑧</a:t>
            </a:r>
            <a:r>
              <a:rPr sz="2100" baseline="-15873" dirty="0"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96636" y="3094101"/>
            <a:ext cx="14605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5" dirty="0">
                <a:latin typeface="Cambria Math"/>
                <a:cs typeface="Cambria Math"/>
              </a:rPr>
              <a:t>𝑧</a:t>
            </a:r>
            <a:endParaRPr sz="19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04840" y="3211448"/>
            <a:ext cx="1308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0" dirty="0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867" y="2989325"/>
            <a:ext cx="38309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latin typeface="Cambria Math"/>
                <a:cs typeface="Cambria Math"/>
              </a:rPr>
              <a:t>𝑧</a:t>
            </a:r>
            <a:r>
              <a:rPr sz="1725" spc="52" baseline="-14492" dirty="0">
                <a:latin typeface="Cambria Math"/>
                <a:cs typeface="Cambria Math"/>
              </a:rPr>
              <a:t>1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7" baseline="-14492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=</a:t>
            </a:r>
            <a:r>
              <a:rPr sz="1600" spc="95" dirty="0">
                <a:latin typeface="Cambria Math"/>
                <a:cs typeface="Cambria Math"/>
              </a:rPr>
              <a:t> </a:t>
            </a:r>
            <a:r>
              <a:rPr sz="1600" spc="-95" dirty="0">
                <a:latin typeface="Cambria Math"/>
                <a:cs typeface="Cambria Math"/>
              </a:rPr>
              <a:t>𝑤</a:t>
            </a:r>
            <a:r>
              <a:rPr sz="1725" spc="52" baseline="-14492" dirty="0">
                <a:latin typeface="Cambria Math"/>
                <a:cs typeface="Cambria Math"/>
              </a:rPr>
              <a:t>1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20" baseline="-14492" dirty="0">
                <a:latin typeface="Cambria Math"/>
                <a:cs typeface="Cambria Math"/>
              </a:rPr>
              <a:t> </a:t>
            </a:r>
            <a:r>
              <a:rPr sz="1600" spc="55" dirty="0">
                <a:latin typeface="Cambria Math"/>
                <a:cs typeface="Cambria Math"/>
              </a:rPr>
              <a:t>∙</a:t>
            </a:r>
            <a:r>
              <a:rPr sz="160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바탕"/>
                <a:cs typeface="바탕"/>
              </a:rPr>
              <a:t>방</a:t>
            </a:r>
            <a:r>
              <a:rPr sz="1600" spc="-175" dirty="0">
                <a:latin typeface="바탕"/>
                <a:cs typeface="바탕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spc="-55" dirty="0">
                <a:latin typeface="Cambria Math"/>
                <a:cs typeface="Cambria Math"/>
              </a:rPr>
              <a:t>𝑤</a:t>
            </a:r>
            <a:r>
              <a:rPr sz="1725" spc="52" baseline="-14492" dirty="0">
                <a:latin typeface="Cambria Math"/>
                <a:cs typeface="Cambria Math"/>
              </a:rPr>
              <a:t>2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20" baseline="-14492" dirty="0">
                <a:latin typeface="Cambria Math"/>
                <a:cs typeface="Cambria Math"/>
              </a:rPr>
              <a:t> </a:t>
            </a:r>
            <a:r>
              <a:rPr sz="1600" spc="55" dirty="0">
                <a:latin typeface="Cambria Math"/>
                <a:cs typeface="Cambria Math"/>
              </a:rPr>
              <a:t>∙</a:t>
            </a:r>
            <a:r>
              <a:rPr sz="160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바탕"/>
                <a:cs typeface="바탕"/>
              </a:rPr>
              <a:t>면적</a:t>
            </a:r>
            <a:r>
              <a:rPr sz="1600" spc="-175" dirty="0">
                <a:latin typeface="바탕"/>
                <a:cs typeface="바탕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60" dirty="0">
                <a:latin typeface="Cambria Math"/>
                <a:cs typeface="Cambria Math"/>
              </a:rPr>
              <a:t>𝑤</a:t>
            </a:r>
            <a:r>
              <a:rPr sz="1725" spc="52" baseline="-14492" dirty="0">
                <a:latin typeface="Cambria Math"/>
                <a:cs typeface="Cambria Math"/>
              </a:rPr>
              <a:t>3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20" baseline="-14492" dirty="0">
                <a:latin typeface="Cambria Math"/>
                <a:cs typeface="Cambria Math"/>
              </a:rPr>
              <a:t> </a:t>
            </a:r>
            <a:r>
              <a:rPr sz="1600" spc="45" dirty="0">
                <a:latin typeface="Cambria Math"/>
                <a:cs typeface="Cambria Math"/>
              </a:rPr>
              <a:t>∙</a:t>
            </a:r>
            <a:r>
              <a:rPr sz="1600" spc="-5" dirty="0">
                <a:latin typeface="바탕"/>
                <a:cs typeface="바탕"/>
              </a:rPr>
              <a:t>화장실</a:t>
            </a:r>
            <a:r>
              <a:rPr sz="1600" spc="-160" dirty="0">
                <a:latin typeface="바탕"/>
                <a:cs typeface="바탕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95" dirty="0">
                <a:latin typeface="Cambria Math"/>
                <a:cs typeface="Cambria Math"/>
              </a:rPr>
              <a:t>𝑤</a:t>
            </a:r>
            <a:r>
              <a:rPr sz="1725" spc="67" baseline="-14492" dirty="0">
                <a:latin typeface="Cambria Math"/>
                <a:cs typeface="Cambria Math"/>
              </a:rPr>
              <a:t>1</a:t>
            </a:r>
            <a:r>
              <a:rPr sz="1725" baseline="-14492" dirty="0">
                <a:latin typeface="Cambria Math"/>
                <a:cs typeface="Cambria Math"/>
              </a:rPr>
              <a:t>,</a:t>
            </a:r>
            <a:r>
              <a:rPr sz="1725" spc="52" baseline="-14492" dirty="0">
                <a:latin typeface="Cambria Math"/>
                <a:cs typeface="Cambria Math"/>
              </a:rPr>
              <a:t>0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69466" y="4978400"/>
            <a:ext cx="3053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Cambria Math"/>
                <a:cs typeface="Cambria Math"/>
              </a:rPr>
              <a:t>𝑧</a:t>
            </a:r>
            <a:r>
              <a:rPr sz="1725" spc="52" baseline="-14492" dirty="0">
                <a:latin typeface="Cambria Math"/>
                <a:cs typeface="Cambria Math"/>
              </a:rPr>
              <a:t>2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7" baseline="-14492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=</a:t>
            </a:r>
            <a:r>
              <a:rPr sz="1600" spc="95" dirty="0">
                <a:latin typeface="Cambria Math"/>
                <a:cs typeface="Cambria Math"/>
              </a:rPr>
              <a:t> </a:t>
            </a:r>
            <a:r>
              <a:rPr sz="1600" spc="-105" dirty="0">
                <a:latin typeface="Cambria Math"/>
                <a:cs typeface="Cambria Math"/>
              </a:rPr>
              <a:t>𝑤</a:t>
            </a:r>
            <a:r>
              <a:rPr sz="1725" spc="52" baseline="-14492" dirty="0">
                <a:latin typeface="Cambria Math"/>
                <a:cs typeface="Cambria Math"/>
              </a:rPr>
              <a:t>4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20" baseline="-14492" dirty="0">
                <a:latin typeface="Cambria Math"/>
                <a:cs typeface="Cambria Math"/>
              </a:rPr>
              <a:t> </a:t>
            </a:r>
            <a:r>
              <a:rPr sz="1600" spc="55" dirty="0">
                <a:latin typeface="Cambria Math"/>
                <a:cs typeface="Cambria Math"/>
              </a:rPr>
              <a:t>∙</a:t>
            </a:r>
            <a:r>
              <a:rPr sz="160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바탕"/>
                <a:cs typeface="바탕"/>
              </a:rPr>
              <a:t>지하철</a:t>
            </a:r>
            <a:r>
              <a:rPr sz="1600" spc="-165" dirty="0">
                <a:latin typeface="바탕"/>
                <a:cs typeface="바탕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𝑤</a:t>
            </a:r>
            <a:r>
              <a:rPr sz="1725" spc="52" baseline="-14492" dirty="0">
                <a:latin typeface="Cambria Math"/>
                <a:cs typeface="Cambria Math"/>
              </a:rPr>
              <a:t>5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35" baseline="-14492" dirty="0">
                <a:latin typeface="Cambria Math"/>
                <a:cs typeface="Cambria Math"/>
              </a:rPr>
              <a:t> </a:t>
            </a:r>
            <a:r>
              <a:rPr sz="1600" spc="60" dirty="0">
                <a:latin typeface="Cambria Math"/>
                <a:cs typeface="Cambria Math"/>
              </a:rPr>
              <a:t>∙</a:t>
            </a:r>
            <a:r>
              <a:rPr sz="1600" spc="-5" dirty="0">
                <a:latin typeface="바탕"/>
                <a:cs typeface="바탕"/>
              </a:rPr>
              <a:t>버스</a:t>
            </a:r>
            <a:r>
              <a:rPr sz="1600" spc="-165" dirty="0">
                <a:latin typeface="바탕"/>
                <a:cs typeface="바탕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60" dirty="0">
                <a:latin typeface="Cambria Math"/>
                <a:cs typeface="Cambria Math"/>
              </a:rPr>
              <a:t>𝑤</a:t>
            </a:r>
            <a:r>
              <a:rPr sz="1725" spc="67" baseline="-14492" dirty="0">
                <a:latin typeface="Cambria Math"/>
                <a:cs typeface="Cambria Math"/>
              </a:rPr>
              <a:t>2</a:t>
            </a:r>
            <a:r>
              <a:rPr sz="1725" baseline="-14492" dirty="0">
                <a:latin typeface="Cambria Math"/>
                <a:cs typeface="Cambria Math"/>
              </a:rPr>
              <a:t>,</a:t>
            </a:r>
            <a:r>
              <a:rPr sz="1725" spc="52" baseline="-14492" dirty="0">
                <a:latin typeface="Cambria Math"/>
                <a:cs typeface="Cambria Math"/>
              </a:rPr>
              <a:t>0</a:t>
            </a:r>
            <a:endParaRPr sz="1725" baseline="-14492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298" y="6536580"/>
            <a:ext cx="96739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942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Hidden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60" dirty="0">
                <a:latin typeface="Calibri Light"/>
                <a:cs typeface="Calibri Light"/>
              </a:rPr>
              <a:t>Layer</a:t>
            </a:r>
            <a:r>
              <a:rPr sz="2800" spc="60" dirty="0">
                <a:latin typeface="LG Smart UI Bold"/>
                <a:cs typeface="LG Smart UI Bold"/>
              </a:rPr>
              <a:t>에서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무슨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일이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54" dirty="0">
                <a:latin typeface="LG Smart UI Bold"/>
                <a:cs typeface="LG Smart UI Bold"/>
              </a:rPr>
              <a:t>일어나는가</a:t>
            </a:r>
            <a:r>
              <a:rPr sz="2800" b="0" spc="254" dirty="0">
                <a:latin typeface="Calibri Light"/>
                <a:cs typeface="Calibri Light"/>
              </a:rPr>
              <a:t>?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74105"/>
            <a:ext cx="6969759" cy="123571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2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그리고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최</a:t>
            </a:r>
            <a:r>
              <a:rPr sz="2000" b="1" spc="5" dirty="0">
                <a:latin typeface="맑은 고딕"/>
                <a:cs typeface="맑은 고딕"/>
              </a:rPr>
              <a:t>종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집값</a:t>
            </a:r>
            <a:r>
              <a:rPr sz="2000" b="1" spc="5" dirty="0">
                <a:latin typeface="맑은 고딕"/>
                <a:cs typeface="맑은 고딕"/>
              </a:rPr>
              <a:t>을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예측하는데</a:t>
            </a:r>
            <a:r>
              <a:rPr sz="2000" b="1" dirty="0">
                <a:latin typeface="Calibri"/>
                <a:cs typeface="Calibri"/>
              </a:rPr>
              <a:t>,</a:t>
            </a:r>
            <a:endParaRPr sz="20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내부요인과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외부요인에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가중치를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주고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최종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집값을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예측하게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될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것입니다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예를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들어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내부요인은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Calibri"/>
                <a:cs typeface="Calibri"/>
              </a:rPr>
              <a:t>70</a:t>
            </a:r>
            <a:r>
              <a:rPr sz="1600" spc="-5" dirty="0">
                <a:latin typeface="Calibri"/>
                <a:cs typeface="Calibri"/>
              </a:rPr>
              <a:t>%,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외부요인은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Calibri"/>
                <a:cs typeface="Calibri"/>
              </a:rPr>
              <a:t>30</a:t>
            </a:r>
            <a:r>
              <a:rPr sz="1600" spc="-5" dirty="0">
                <a:latin typeface="Calibri"/>
                <a:cs typeface="Calibri"/>
              </a:rPr>
              <a:t>%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가중치를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준다면</a:t>
            </a:r>
            <a:r>
              <a:rPr sz="1600" spc="-5" dirty="0">
                <a:latin typeface="Calibri"/>
                <a:cs typeface="Calibri"/>
              </a:rPr>
              <a:t>,</a:t>
            </a:r>
            <a:endParaRPr sz="16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1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집값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=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0</a:t>
            </a:r>
            <a:r>
              <a:rPr sz="1600" spc="-5" dirty="0">
                <a:latin typeface="Calibri"/>
                <a:cs typeface="Calibri"/>
              </a:rPr>
              <a:t>.7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*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내부요인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+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0</a:t>
            </a:r>
            <a:r>
              <a:rPr sz="1600" spc="-5" dirty="0">
                <a:latin typeface="Calibri"/>
                <a:cs typeface="Calibri"/>
              </a:rPr>
              <a:t>.3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*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외부요인</a:t>
            </a:r>
            <a:endParaRPr sz="1600"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20411" y="2778251"/>
            <a:ext cx="3390900" cy="2940050"/>
            <a:chOff x="4820411" y="2778251"/>
            <a:chExt cx="3390900" cy="2940050"/>
          </a:xfrm>
        </p:grpSpPr>
        <p:sp>
          <p:nvSpPr>
            <p:cNvPr id="7" name="object 7"/>
            <p:cNvSpPr/>
            <p:nvPr/>
          </p:nvSpPr>
          <p:spPr>
            <a:xfrm>
              <a:off x="6705600" y="3694175"/>
              <a:ext cx="753110" cy="1066800"/>
            </a:xfrm>
            <a:custGeom>
              <a:avLst/>
              <a:gdLst/>
              <a:ahLst/>
              <a:cxnLst/>
              <a:rect l="l" t="t" r="r" b="b"/>
              <a:pathLst>
                <a:path w="753109" h="1066800">
                  <a:moveTo>
                    <a:pt x="752855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752855" y="1066800"/>
                  </a:lnTo>
                  <a:lnTo>
                    <a:pt x="752855" y="0"/>
                  </a:lnTo>
                  <a:close/>
                </a:path>
              </a:pathLst>
            </a:custGeom>
            <a:solidFill>
              <a:srgbClr val="ECF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45045" y="398602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40" h="485139">
                  <a:moveTo>
                    <a:pt x="242315" y="0"/>
                  </a:moveTo>
                  <a:lnTo>
                    <a:pt x="193472" y="4921"/>
                  </a:lnTo>
                  <a:lnTo>
                    <a:pt x="147982" y="19038"/>
                  </a:lnTo>
                  <a:lnTo>
                    <a:pt x="106821" y="41375"/>
                  </a:lnTo>
                  <a:lnTo>
                    <a:pt x="70961" y="70961"/>
                  </a:lnTo>
                  <a:lnTo>
                    <a:pt x="41375" y="106821"/>
                  </a:lnTo>
                  <a:lnTo>
                    <a:pt x="19038" y="147982"/>
                  </a:lnTo>
                  <a:lnTo>
                    <a:pt x="4921" y="193472"/>
                  </a:lnTo>
                  <a:lnTo>
                    <a:pt x="0" y="242315"/>
                  </a:lnTo>
                  <a:lnTo>
                    <a:pt x="4921" y="291159"/>
                  </a:lnTo>
                  <a:lnTo>
                    <a:pt x="19038" y="336649"/>
                  </a:lnTo>
                  <a:lnTo>
                    <a:pt x="41375" y="377810"/>
                  </a:lnTo>
                  <a:lnTo>
                    <a:pt x="70961" y="413670"/>
                  </a:lnTo>
                  <a:lnTo>
                    <a:pt x="106821" y="443256"/>
                  </a:lnTo>
                  <a:lnTo>
                    <a:pt x="147982" y="465593"/>
                  </a:lnTo>
                  <a:lnTo>
                    <a:pt x="193472" y="479710"/>
                  </a:lnTo>
                  <a:lnTo>
                    <a:pt x="242315" y="484631"/>
                  </a:lnTo>
                  <a:lnTo>
                    <a:pt x="291159" y="479710"/>
                  </a:lnTo>
                  <a:lnTo>
                    <a:pt x="336649" y="465593"/>
                  </a:lnTo>
                  <a:lnTo>
                    <a:pt x="377810" y="443256"/>
                  </a:lnTo>
                  <a:lnTo>
                    <a:pt x="413670" y="413670"/>
                  </a:lnTo>
                  <a:lnTo>
                    <a:pt x="443256" y="377810"/>
                  </a:lnTo>
                  <a:lnTo>
                    <a:pt x="465593" y="336649"/>
                  </a:lnTo>
                  <a:lnTo>
                    <a:pt x="479710" y="291159"/>
                  </a:lnTo>
                  <a:lnTo>
                    <a:pt x="484631" y="242315"/>
                  </a:lnTo>
                  <a:lnTo>
                    <a:pt x="479710" y="193472"/>
                  </a:lnTo>
                  <a:lnTo>
                    <a:pt x="465593" y="147982"/>
                  </a:lnTo>
                  <a:lnTo>
                    <a:pt x="443256" y="106821"/>
                  </a:lnTo>
                  <a:lnTo>
                    <a:pt x="413670" y="70961"/>
                  </a:lnTo>
                  <a:lnTo>
                    <a:pt x="377810" y="41375"/>
                  </a:lnTo>
                  <a:lnTo>
                    <a:pt x="336649" y="19038"/>
                  </a:lnTo>
                  <a:lnTo>
                    <a:pt x="291159" y="4921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5045" y="3986021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40" h="485139">
                  <a:moveTo>
                    <a:pt x="0" y="242315"/>
                  </a:moveTo>
                  <a:lnTo>
                    <a:pt x="4921" y="193472"/>
                  </a:lnTo>
                  <a:lnTo>
                    <a:pt x="19038" y="147982"/>
                  </a:lnTo>
                  <a:lnTo>
                    <a:pt x="41375" y="106821"/>
                  </a:lnTo>
                  <a:lnTo>
                    <a:pt x="70961" y="70961"/>
                  </a:lnTo>
                  <a:lnTo>
                    <a:pt x="106821" y="41375"/>
                  </a:lnTo>
                  <a:lnTo>
                    <a:pt x="147982" y="19038"/>
                  </a:lnTo>
                  <a:lnTo>
                    <a:pt x="193472" y="4921"/>
                  </a:lnTo>
                  <a:lnTo>
                    <a:pt x="242315" y="0"/>
                  </a:lnTo>
                  <a:lnTo>
                    <a:pt x="291159" y="4921"/>
                  </a:lnTo>
                  <a:lnTo>
                    <a:pt x="336649" y="19038"/>
                  </a:lnTo>
                  <a:lnTo>
                    <a:pt x="377810" y="41375"/>
                  </a:lnTo>
                  <a:lnTo>
                    <a:pt x="413670" y="70961"/>
                  </a:lnTo>
                  <a:lnTo>
                    <a:pt x="443256" y="106821"/>
                  </a:lnTo>
                  <a:lnTo>
                    <a:pt x="465593" y="147982"/>
                  </a:lnTo>
                  <a:lnTo>
                    <a:pt x="479710" y="193472"/>
                  </a:lnTo>
                  <a:lnTo>
                    <a:pt x="484631" y="242315"/>
                  </a:lnTo>
                  <a:lnTo>
                    <a:pt x="479710" y="291159"/>
                  </a:lnTo>
                  <a:lnTo>
                    <a:pt x="465593" y="336649"/>
                  </a:lnTo>
                  <a:lnTo>
                    <a:pt x="443256" y="377810"/>
                  </a:lnTo>
                  <a:lnTo>
                    <a:pt x="413670" y="413670"/>
                  </a:lnTo>
                  <a:lnTo>
                    <a:pt x="377810" y="443256"/>
                  </a:lnTo>
                  <a:lnTo>
                    <a:pt x="336649" y="465593"/>
                  </a:lnTo>
                  <a:lnTo>
                    <a:pt x="291159" y="479710"/>
                  </a:lnTo>
                  <a:lnTo>
                    <a:pt x="242315" y="484631"/>
                  </a:lnTo>
                  <a:lnTo>
                    <a:pt x="193472" y="479710"/>
                  </a:lnTo>
                  <a:lnTo>
                    <a:pt x="147982" y="465593"/>
                  </a:lnTo>
                  <a:lnTo>
                    <a:pt x="106821" y="443256"/>
                  </a:lnTo>
                  <a:lnTo>
                    <a:pt x="70961" y="413670"/>
                  </a:lnTo>
                  <a:lnTo>
                    <a:pt x="41375" y="377810"/>
                  </a:lnTo>
                  <a:lnTo>
                    <a:pt x="19038" y="336649"/>
                  </a:lnTo>
                  <a:lnTo>
                    <a:pt x="4921" y="291159"/>
                  </a:lnTo>
                  <a:lnTo>
                    <a:pt x="0" y="242315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0411" y="2778251"/>
              <a:ext cx="753110" cy="2940050"/>
            </a:xfrm>
            <a:custGeom>
              <a:avLst/>
              <a:gdLst/>
              <a:ahLst/>
              <a:cxnLst/>
              <a:rect l="l" t="t" r="r" b="b"/>
              <a:pathLst>
                <a:path w="753110" h="2940050">
                  <a:moveTo>
                    <a:pt x="752856" y="0"/>
                  </a:moveTo>
                  <a:lnTo>
                    <a:pt x="0" y="0"/>
                  </a:lnTo>
                  <a:lnTo>
                    <a:pt x="0" y="2939796"/>
                  </a:lnTo>
                  <a:lnTo>
                    <a:pt x="752856" y="2939796"/>
                  </a:lnTo>
                  <a:lnTo>
                    <a:pt x="752856" y="0"/>
                  </a:lnTo>
                  <a:close/>
                </a:path>
              </a:pathLst>
            </a:custGeom>
            <a:solidFill>
              <a:srgbClr val="ECF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50713" y="3070097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242315" y="0"/>
                  </a:moveTo>
                  <a:lnTo>
                    <a:pt x="193472" y="4909"/>
                  </a:lnTo>
                  <a:lnTo>
                    <a:pt x="147982" y="18990"/>
                  </a:lnTo>
                  <a:lnTo>
                    <a:pt x="106821" y="41268"/>
                  </a:lnTo>
                  <a:lnTo>
                    <a:pt x="70961" y="70770"/>
                  </a:lnTo>
                  <a:lnTo>
                    <a:pt x="41375" y="106523"/>
                  </a:lnTo>
                  <a:lnTo>
                    <a:pt x="19038" y="147554"/>
                  </a:lnTo>
                  <a:lnTo>
                    <a:pt x="4921" y="192888"/>
                  </a:lnTo>
                  <a:lnTo>
                    <a:pt x="0" y="241553"/>
                  </a:lnTo>
                  <a:lnTo>
                    <a:pt x="4921" y="290219"/>
                  </a:lnTo>
                  <a:lnTo>
                    <a:pt x="19038" y="335553"/>
                  </a:lnTo>
                  <a:lnTo>
                    <a:pt x="41375" y="376584"/>
                  </a:lnTo>
                  <a:lnTo>
                    <a:pt x="70961" y="412337"/>
                  </a:lnTo>
                  <a:lnTo>
                    <a:pt x="106821" y="441839"/>
                  </a:lnTo>
                  <a:lnTo>
                    <a:pt x="147982" y="464117"/>
                  </a:lnTo>
                  <a:lnTo>
                    <a:pt x="193472" y="478198"/>
                  </a:lnTo>
                  <a:lnTo>
                    <a:pt x="242315" y="483107"/>
                  </a:lnTo>
                  <a:lnTo>
                    <a:pt x="291159" y="478198"/>
                  </a:lnTo>
                  <a:lnTo>
                    <a:pt x="336649" y="464117"/>
                  </a:lnTo>
                  <a:lnTo>
                    <a:pt x="377810" y="441839"/>
                  </a:lnTo>
                  <a:lnTo>
                    <a:pt x="413670" y="412337"/>
                  </a:lnTo>
                  <a:lnTo>
                    <a:pt x="443256" y="376584"/>
                  </a:lnTo>
                  <a:lnTo>
                    <a:pt x="465593" y="335553"/>
                  </a:lnTo>
                  <a:lnTo>
                    <a:pt x="479710" y="290219"/>
                  </a:lnTo>
                  <a:lnTo>
                    <a:pt x="484632" y="241553"/>
                  </a:lnTo>
                  <a:lnTo>
                    <a:pt x="479710" y="192888"/>
                  </a:lnTo>
                  <a:lnTo>
                    <a:pt x="465593" y="147554"/>
                  </a:lnTo>
                  <a:lnTo>
                    <a:pt x="443256" y="106523"/>
                  </a:lnTo>
                  <a:lnTo>
                    <a:pt x="413670" y="70770"/>
                  </a:lnTo>
                  <a:lnTo>
                    <a:pt x="377810" y="41268"/>
                  </a:lnTo>
                  <a:lnTo>
                    <a:pt x="336649" y="18990"/>
                  </a:lnTo>
                  <a:lnTo>
                    <a:pt x="291159" y="4909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50713" y="3070097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0" y="241553"/>
                  </a:moveTo>
                  <a:lnTo>
                    <a:pt x="4921" y="192888"/>
                  </a:lnTo>
                  <a:lnTo>
                    <a:pt x="19038" y="147554"/>
                  </a:lnTo>
                  <a:lnTo>
                    <a:pt x="41375" y="106523"/>
                  </a:lnTo>
                  <a:lnTo>
                    <a:pt x="70961" y="70770"/>
                  </a:lnTo>
                  <a:lnTo>
                    <a:pt x="106821" y="41268"/>
                  </a:lnTo>
                  <a:lnTo>
                    <a:pt x="147982" y="18990"/>
                  </a:lnTo>
                  <a:lnTo>
                    <a:pt x="193472" y="4909"/>
                  </a:lnTo>
                  <a:lnTo>
                    <a:pt x="242315" y="0"/>
                  </a:lnTo>
                  <a:lnTo>
                    <a:pt x="291159" y="4909"/>
                  </a:lnTo>
                  <a:lnTo>
                    <a:pt x="336649" y="18990"/>
                  </a:lnTo>
                  <a:lnTo>
                    <a:pt x="377810" y="41268"/>
                  </a:lnTo>
                  <a:lnTo>
                    <a:pt x="413670" y="70770"/>
                  </a:lnTo>
                  <a:lnTo>
                    <a:pt x="443256" y="106523"/>
                  </a:lnTo>
                  <a:lnTo>
                    <a:pt x="465593" y="147554"/>
                  </a:lnTo>
                  <a:lnTo>
                    <a:pt x="479710" y="192888"/>
                  </a:lnTo>
                  <a:lnTo>
                    <a:pt x="484632" y="241553"/>
                  </a:lnTo>
                  <a:lnTo>
                    <a:pt x="479710" y="290219"/>
                  </a:lnTo>
                  <a:lnTo>
                    <a:pt x="465593" y="335553"/>
                  </a:lnTo>
                  <a:lnTo>
                    <a:pt x="443256" y="376584"/>
                  </a:lnTo>
                  <a:lnTo>
                    <a:pt x="413670" y="412337"/>
                  </a:lnTo>
                  <a:lnTo>
                    <a:pt x="377810" y="441839"/>
                  </a:lnTo>
                  <a:lnTo>
                    <a:pt x="336649" y="464117"/>
                  </a:lnTo>
                  <a:lnTo>
                    <a:pt x="291159" y="478198"/>
                  </a:lnTo>
                  <a:lnTo>
                    <a:pt x="242315" y="483107"/>
                  </a:lnTo>
                  <a:lnTo>
                    <a:pt x="193472" y="478198"/>
                  </a:lnTo>
                  <a:lnTo>
                    <a:pt x="147982" y="464117"/>
                  </a:lnTo>
                  <a:lnTo>
                    <a:pt x="106821" y="441839"/>
                  </a:lnTo>
                  <a:lnTo>
                    <a:pt x="70961" y="412337"/>
                  </a:lnTo>
                  <a:lnTo>
                    <a:pt x="41375" y="376584"/>
                  </a:lnTo>
                  <a:lnTo>
                    <a:pt x="19038" y="335553"/>
                  </a:lnTo>
                  <a:lnTo>
                    <a:pt x="4921" y="290219"/>
                  </a:lnTo>
                  <a:lnTo>
                    <a:pt x="0" y="241553"/>
                  </a:lnTo>
                  <a:close/>
                </a:path>
              </a:pathLst>
            </a:custGeom>
            <a:ln w="19049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50713" y="4914137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242315" y="0"/>
                  </a:moveTo>
                  <a:lnTo>
                    <a:pt x="193472" y="4909"/>
                  </a:lnTo>
                  <a:lnTo>
                    <a:pt x="147982" y="18990"/>
                  </a:lnTo>
                  <a:lnTo>
                    <a:pt x="106821" y="41268"/>
                  </a:lnTo>
                  <a:lnTo>
                    <a:pt x="70961" y="70770"/>
                  </a:lnTo>
                  <a:lnTo>
                    <a:pt x="41375" y="106523"/>
                  </a:lnTo>
                  <a:lnTo>
                    <a:pt x="19038" y="147554"/>
                  </a:lnTo>
                  <a:lnTo>
                    <a:pt x="4921" y="192888"/>
                  </a:lnTo>
                  <a:lnTo>
                    <a:pt x="0" y="241554"/>
                  </a:lnTo>
                  <a:lnTo>
                    <a:pt x="4921" y="290219"/>
                  </a:lnTo>
                  <a:lnTo>
                    <a:pt x="19038" y="335553"/>
                  </a:lnTo>
                  <a:lnTo>
                    <a:pt x="41375" y="376584"/>
                  </a:lnTo>
                  <a:lnTo>
                    <a:pt x="70961" y="412337"/>
                  </a:lnTo>
                  <a:lnTo>
                    <a:pt x="106821" y="441839"/>
                  </a:lnTo>
                  <a:lnTo>
                    <a:pt x="147982" y="464117"/>
                  </a:lnTo>
                  <a:lnTo>
                    <a:pt x="193472" y="478198"/>
                  </a:lnTo>
                  <a:lnTo>
                    <a:pt x="242315" y="483108"/>
                  </a:lnTo>
                  <a:lnTo>
                    <a:pt x="291159" y="478198"/>
                  </a:lnTo>
                  <a:lnTo>
                    <a:pt x="336649" y="464117"/>
                  </a:lnTo>
                  <a:lnTo>
                    <a:pt x="377810" y="441839"/>
                  </a:lnTo>
                  <a:lnTo>
                    <a:pt x="413670" y="412337"/>
                  </a:lnTo>
                  <a:lnTo>
                    <a:pt x="443256" y="376584"/>
                  </a:lnTo>
                  <a:lnTo>
                    <a:pt x="465593" y="335553"/>
                  </a:lnTo>
                  <a:lnTo>
                    <a:pt x="479710" y="290219"/>
                  </a:lnTo>
                  <a:lnTo>
                    <a:pt x="484632" y="241554"/>
                  </a:lnTo>
                  <a:lnTo>
                    <a:pt x="479710" y="192888"/>
                  </a:lnTo>
                  <a:lnTo>
                    <a:pt x="465593" y="147554"/>
                  </a:lnTo>
                  <a:lnTo>
                    <a:pt x="443256" y="106523"/>
                  </a:lnTo>
                  <a:lnTo>
                    <a:pt x="413670" y="70770"/>
                  </a:lnTo>
                  <a:lnTo>
                    <a:pt x="377810" y="41268"/>
                  </a:lnTo>
                  <a:lnTo>
                    <a:pt x="336649" y="18990"/>
                  </a:lnTo>
                  <a:lnTo>
                    <a:pt x="291159" y="4909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0713" y="4914137"/>
              <a:ext cx="485140" cy="483234"/>
            </a:xfrm>
            <a:custGeom>
              <a:avLst/>
              <a:gdLst/>
              <a:ahLst/>
              <a:cxnLst/>
              <a:rect l="l" t="t" r="r" b="b"/>
              <a:pathLst>
                <a:path w="485139" h="483235">
                  <a:moveTo>
                    <a:pt x="0" y="241554"/>
                  </a:moveTo>
                  <a:lnTo>
                    <a:pt x="4921" y="192888"/>
                  </a:lnTo>
                  <a:lnTo>
                    <a:pt x="19038" y="147554"/>
                  </a:lnTo>
                  <a:lnTo>
                    <a:pt x="41375" y="106523"/>
                  </a:lnTo>
                  <a:lnTo>
                    <a:pt x="70961" y="70770"/>
                  </a:lnTo>
                  <a:lnTo>
                    <a:pt x="106821" y="41268"/>
                  </a:lnTo>
                  <a:lnTo>
                    <a:pt x="147982" y="18990"/>
                  </a:lnTo>
                  <a:lnTo>
                    <a:pt x="193472" y="4909"/>
                  </a:lnTo>
                  <a:lnTo>
                    <a:pt x="242315" y="0"/>
                  </a:lnTo>
                  <a:lnTo>
                    <a:pt x="291159" y="4909"/>
                  </a:lnTo>
                  <a:lnTo>
                    <a:pt x="336649" y="18990"/>
                  </a:lnTo>
                  <a:lnTo>
                    <a:pt x="377810" y="41268"/>
                  </a:lnTo>
                  <a:lnTo>
                    <a:pt x="413670" y="70770"/>
                  </a:lnTo>
                  <a:lnTo>
                    <a:pt x="443256" y="106523"/>
                  </a:lnTo>
                  <a:lnTo>
                    <a:pt x="465593" y="147554"/>
                  </a:lnTo>
                  <a:lnTo>
                    <a:pt x="479710" y="192888"/>
                  </a:lnTo>
                  <a:lnTo>
                    <a:pt x="484632" y="241554"/>
                  </a:lnTo>
                  <a:lnTo>
                    <a:pt x="479710" y="290219"/>
                  </a:lnTo>
                  <a:lnTo>
                    <a:pt x="465593" y="335553"/>
                  </a:lnTo>
                  <a:lnTo>
                    <a:pt x="443256" y="376584"/>
                  </a:lnTo>
                  <a:lnTo>
                    <a:pt x="413670" y="412337"/>
                  </a:lnTo>
                  <a:lnTo>
                    <a:pt x="377810" y="441839"/>
                  </a:lnTo>
                  <a:lnTo>
                    <a:pt x="336649" y="464117"/>
                  </a:lnTo>
                  <a:lnTo>
                    <a:pt x="291159" y="478198"/>
                  </a:lnTo>
                  <a:lnTo>
                    <a:pt x="242315" y="483108"/>
                  </a:lnTo>
                  <a:lnTo>
                    <a:pt x="193472" y="478198"/>
                  </a:lnTo>
                  <a:lnTo>
                    <a:pt x="147982" y="464117"/>
                  </a:lnTo>
                  <a:lnTo>
                    <a:pt x="106821" y="441839"/>
                  </a:lnTo>
                  <a:lnTo>
                    <a:pt x="70961" y="412337"/>
                  </a:lnTo>
                  <a:lnTo>
                    <a:pt x="41375" y="376584"/>
                  </a:lnTo>
                  <a:lnTo>
                    <a:pt x="19038" y="335553"/>
                  </a:lnTo>
                  <a:lnTo>
                    <a:pt x="4921" y="290219"/>
                  </a:lnTo>
                  <a:lnTo>
                    <a:pt x="0" y="241554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34583" y="3311651"/>
              <a:ext cx="1409700" cy="1843405"/>
            </a:xfrm>
            <a:custGeom>
              <a:avLst/>
              <a:gdLst/>
              <a:ahLst/>
              <a:cxnLst/>
              <a:rect l="l" t="t" r="r" b="b"/>
              <a:pathLst>
                <a:path w="1409700" h="1843404">
                  <a:moveTo>
                    <a:pt x="0" y="0"/>
                  </a:moveTo>
                  <a:lnTo>
                    <a:pt x="1409572" y="916686"/>
                  </a:lnTo>
                </a:path>
                <a:path w="1409700" h="1843404">
                  <a:moveTo>
                    <a:pt x="0" y="1843151"/>
                  </a:moveTo>
                  <a:lnTo>
                    <a:pt x="1409572" y="91592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28916" y="4191888"/>
              <a:ext cx="882650" cy="76200"/>
            </a:xfrm>
            <a:custGeom>
              <a:avLst/>
              <a:gdLst/>
              <a:ahLst/>
              <a:cxnLst/>
              <a:rect l="l" t="t" r="r" b="b"/>
              <a:pathLst>
                <a:path w="882650" h="76200">
                  <a:moveTo>
                    <a:pt x="806121" y="44412"/>
                  </a:moveTo>
                  <a:lnTo>
                    <a:pt x="806068" y="76200"/>
                  </a:lnTo>
                  <a:lnTo>
                    <a:pt x="870101" y="44450"/>
                  </a:lnTo>
                  <a:lnTo>
                    <a:pt x="818768" y="44450"/>
                  </a:lnTo>
                  <a:lnTo>
                    <a:pt x="806121" y="44412"/>
                  </a:lnTo>
                  <a:close/>
                </a:path>
                <a:path w="882650" h="76200">
                  <a:moveTo>
                    <a:pt x="806143" y="31712"/>
                  </a:moveTo>
                  <a:lnTo>
                    <a:pt x="806121" y="44412"/>
                  </a:lnTo>
                  <a:lnTo>
                    <a:pt x="818768" y="44450"/>
                  </a:lnTo>
                  <a:lnTo>
                    <a:pt x="818895" y="31750"/>
                  </a:lnTo>
                  <a:lnTo>
                    <a:pt x="806143" y="31712"/>
                  </a:lnTo>
                  <a:close/>
                </a:path>
                <a:path w="882650" h="76200">
                  <a:moveTo>
                    <a:pt x="806195" y="0"/>
                  </a:moveTo>
                  <a:lnTo>
                    <a:pt x="806143" y="31712"/>
                  </a:lnTo>
                  <a:lnTo>
                    <a:pt x="818895" y="31750"/>
                  </a:lnTo>
                  <a:lnTo>
                    <a:pt x="818768" y="44450"/>
                  </a:lnTo>
                  <a:lnTo>
                    <a:pt x="870101" y="44450"/>
                  </a:lnTo>
                  <a:lnTo>
                    <a:pt x="882395" y="38354"/>
                  </a:lnTo>
                  <a:lnTo>
                    <a:pt x="806195" y="0"/>
                  </a:lnTo>
                  <a:close/>
                </a:path>
                <a:path w="882650" h="76200">
                  <a:moveTo>
                    <a:pt x="0" y="29337"/>
                  </a:moveTo>
                  <a:lnTo>
                    <a:pt x="0" y="42037"/>
                  </a:lnTo>
                  <a:lnTo>
                    <a:pt x="806121" y="44412"/>
                  </a:lnTo>
                  <a:lnTo>
                    <a:pt x="806143" y="31712"/>
                  </a:lnTo>
                  <a:lnTo>
                    <a:pt x="0" y="29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19338" y="4119753"/>
            <a:ext cx="362330" cy="18122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069713" y="4962905"/>
            <a:ext cx="29591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ambria Math"/>
                <a:cs typeface="Cambria Math"/>
              </a:rPr>
              <a:t>𝑧</a:t>
            </a:r>
            <a:r>
              <a:rPr sz="2100" baseline="-15873" dirty="0"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96636" y="3094101"/>
            <a:ext cx="14605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5" dirty="0">
                <a:latin typeface="Cambria Math"/>
                <a:cs typeface="Cambria Math"/>
              </a:rPr>
              <a:t>𝑧</a:t>
            </a:r>
            <a:endParaRPr sz="19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04840" y="3211448"/>
            <a:ext cx="1308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0" dirty="0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867" y="2989325"/>
            <a:ext cx="38309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latin typeface="Cambria Math"/>
                <a:cs typeface="Cambria Math"/>
              </a:rPr>
              <a:t>𝑧</a:t>
            </a:r>
            <a:r>
              <a:rPr sz="1725" spc="52" baseline="-14492" dirty="0">
                <a:latin typeface="Cambria Math"/>
                <a:cs typeface="Cambria Math"/>
              </a:rPr>
              <a:t>1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7" baseline="-14492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=</a:t>
            </a:r>
            <a:r>
              <a:rPr sz="1600" spc="95" dirty="0">
                <a:latin typeface="Cambria Math"/>
                <a:cs typeface="Cambria Math"/>
              </a:rPr>
              <a:t> </a:t>
            </a:r>
            <a:r>
              <a:rPr sz="1600" spc="-95" dirty="0">
                <a:latin typeface="Cambria Math"/>
                <a:cs typeface="Cambria Math"/>
              </a:rPr>
              <a:t>𝑤</a:t>
            </a:r>
            <a:r>
              <a:rPr sz="1725" spc="52" baseline="-14492" dirty="0">
                <a:latin typeface="Cambria Math"/>
                <a:cs typeface="Cambria Math"/>
              </a:rPr>
              <a:t>1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20" baseline="-14492" dirty="0">
                <a:latin typeface="Cambria Math"/>
                <a:cs typeface="Cambria Math"/>
              </a:rPr>
              <a:t> </a:t>
            </a:r>
            <a:r>
              <a:rPr sz="1600" spc="55" dirty="0">
                <a:latin typeface="Cambria Math"/>
                <a:cs typeface="Cambria Math"/>
              </a:rPr>
              <a:t>∙</a:t>
            </a:r>
            <a:r>
              <a:rPr sz="160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바탕"/>
                <a:cs typeface="바탕"/>
              </a:rPr>
              <a:t>방</a:t>
            </a:r>
            <a:r>
              <a:rPr sz="1600" spc="-175" dirty="0">
                <a:latin typeface="바탕"/>
                <a:cs typeface="바탕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spc="-55" dirty="0">
                <a:latin typeface="Cambria Math"/>
                <a:cs typeface="Cambria Math"/>
              </a:rPr>
              <a:t>𝑤</a:t>
            </a:r>
            <a:r>
              <a:rPr sz="1725" spc="52" baseline="-14492" dirty="0">
                <a:latin typeface="Cambria Math"/>
                <a:cs typeface="Cambria Math"/>
              </a:rPr>
              <a:t>2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20" baseline="-14492" dirty="0">
                <a:latin typeface="Cambria Math"/>
                <a:cs typeface="Cambria Math"/>
              </a:rPr>
              <a:t> </a:t>
            </a:r>
            <a:r>
              <a:rPr sz="1600" spc="55" dirty="0">
                <a:latin typeface="Cambria Math"/>
                <a:cs typeface="Cambria Math"/>
              </a:rPr>
              <a:t>∙</a:t>
            </a:r>
            <a:r>
              <a:rPr sz="160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바탕"/>
                <a:cs typeface="바탕"/>
              </a:rPr>
              <a:t>면적</a:t>
            </a:r>
            <a:r>
              <a:rPr sz="1600" spc="-175" dirty="0">
                <a:latin typeface="바탕"/>
                <a:cs typeface="바탕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60" dirty="0">
                <a:latin typeface="Cambria Math"/>
                <a:cs typeface="Cambria Math"/>
              </a:rPr>
              <a:t>𝑤</a:t>
            </a:r>
            <a:r>
              <a:rPr sz="1725" spc="52" baseline="-14492" dirty="0">
                <a:latin typeface="Cambria Math"/>
                <a:cs typeface="Cambria Math"/>
              </a:rPr>
              <a:t>3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20" baseline="-14492" dirty="0">
                <a:latin typeface="Cambria Math"/>
                <a:cs typeface="Cambria Math"/>
              </a:rPr>
              <a:t> </a:t>
            </a:r>
            <a:r>
              <a:rPr sz="1600" spc="45" dirty="0">
                <a:latin typeface="Cambria Math"/>
                <a:cs typeface="Cambria Math"/>
              </a:rPr>
              <a:t>∙</a:t>
            </a:r>
            <a:r>
              <a:rPr sz="1600" spc="-5" dirty="0">
                <a:latin typeface="바탕"/>
                <a:cs typeface="바탕"/>
              </a:rPr>
              <a:t>화장실</a:t>
            </a:r>
            <a:r>
              <a:rPr sz="1600" spc="-160" dirty="0">
                <a:latin typeface="바탕"/>
                <a:cs typeface="바탕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95" dirty="0">
                <a:latin typeface="Cambria Math"/>
                <a:cs typeface="Cambria Math"/>
              </a:rPr>
              <a:t>𝑤</a:t>
            </a:r>
            <a:r>
              <a:rPr sz="1725" spc="67" baseline="-14492" dirty="0">
                <a:latin typeface="Cambria Math"/>
                <a:cs typeface="Cambria Math"/>
              </a:rPr>
              <a:t>1</a:t>
            </a:r>
            <a:r>
              <a:rPr sz="1725" baseline="-14492" dirty="0">
                <a:latin typeface="Cambria Math"/>
                <a:cs typeface="Cambria Math"/>
              </a:rPr>
              <a:t>,</a:t>
            </a:r>
            <a:r>
              <a:rPr sz="1725" spc="52" baseline="-14492" dirty="0">
                <a:latin typeface="Cambria Math"/>
                <a:cs typeface="Cambria Math"/>
              </a:rPr>
              <a:t>0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69466" y="4978400"/>
            <a:ext cx="3053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Cambria Math"/>
                <a:cs typeface="Cambria Math"/>
              </a:rPr>
              <a:t>𝑧</a:t>
            </a:r>
            <a:r>
              <a:rPr sz="1725" spc="52" baseline="-14492" dirty="0">
                <a:latin typeface="Cambria Math"/>
                <a:cs typeface="Cambria Math"/>
              </a:rPr>
              <a:t>2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7" baseline="-14492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=</a:t>
            </a:r>
            <a:r>
              <a:rPr sz="1600" spc="95" dirty="0">
                <a:latin typeface="Cambria Math"/>
                <a:cs typeface="Cambria Math"/>
              </a:rPr>
              <a:t> </a:t>
            </a:r>
            <a:r>
              <a:rPr sz="1600" spc="-105" dirty="0">
                <a:latin typeface="Cambria Math"/>
                <a:cs typeface="Cambria Math"/>
              </a:rPr>
              <a:t>𝑤</a:t>
            </a:r>
            <a:r>
              <a:rPr sz="1725" spc="52" baseline="-14492" dirty="0">
                <a:latin typeface="Cambria Math"/>
                <a:cs typeface="Cambria Math"/>
              </a:rPr>
              <a:t>4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20" baseline="-14492" dirty="0">
                <a:latin typeface="Cambria Math"/>
                <a:cs typeface="Cambria Math"/>
              </a:rPr>
              <a:t> </a:t>
            </a:r>
            <a:r>
              <a:rPr sz="1600" spc="55" dirty="0">
                <a:latin typeface="Cambria Math"/>
                <a:cs typeface="Cambria Math"/>
              </a:rPr>
              <a:t>∙</a:t>
            </a:r>
            <a:r>
              <a:rPr sz="160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바탕"/>
                <a:cs typeface="바탕"/>
              </a:rPr>
              <a:t>지하철</a:t>
            </a:r>
            <a:r>
              <a:rPr sz="1600" spc="-165" dirty="0">
                <a:latin typeface="바탕"/>
                <a:cs typeface="바탕"/>
              </a:rPr>
              <a:t> </a:t>
            </a:r>
            <a:r>
              <a:rPr sz="1600" spc="-5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𝑤</a:t>
            </a:r>
            <a:r>
              <a:rPr sz="1725" spc="52" baseline="-14492" dirty="0">
                <a:latin typeface="Cambria Math"/>
                <a:cs typeface="Cambria Math"/>
              </a:rPr>
              <a:t>5</a:t>
            </a:r>
            <a:r>
              <a:rPr sz="1725" baseline="-14492" dirty="0">
                <a:latin typeface="Cambria Math"/>
                <a:cs typeface="Cambria Math"/>
              </a:rPr>
              <a:t> </a:t>
            </a:r>
            <a:r>
              <a:rPr sz="1725" spc="-135" baseline="-14492" dirty="0">
                <a:latin typeface="Cambria Math"/>
                <a:cs typeface="Cambria Math"/>
              </a:rPr>
              <a:t> </a:t>
            </a:r>
            <a:r>
              <a:rPr sz="1600" spc="60" dirty="0">
                <a:latin typeface="Cambria Math"/>
                <a:cs typeface="Cambria Math"/>
              </a:rPr>
              <a:t>∙</a:t>
            </a:r>
            <a:r>
              <a:rPr sz="1600" spc="-5" dirty="0">
                <a:latin typeface="바탕"/>
                <a:cs typeface="바탕"/>
              </a:rPr>
              <a:t>버스</a:t>
            </a:r>
            <a:r>
              <a:rPr sz="1600" spc="-165" dirty="0">
                <a:latin typeface="바탕"/>
                <a:cs typeface="바탕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60" dirty="0">
                <a:latin typeface="Cambria Math"/>
                <a:cs typeface="Cambria Math"/>
              </a:rPr>
              <a:t>𝑤</a:t>
            </a:r>
            <a:r>
              <a:rPr sz="1725" spc="67" baseline="-14492" dirty="0">
                <a:latin typeface="Cambria Math"/>
                <a:cs typeface="Cambria Math"/>
              </a:rPr>
              <a:t>2</a:t>
            </a:r>
            <a:r>
              <a:rPr sz="1725" baseline="-14492" dirty="0">
                <a:latin typeface="Cambria Math"/>
                <a:cs typeface="Cambria Math"/>
              </a:rPr>
              <a:t>,</a:t>
            </a:r>
            <a:r>
              <a:rPr sz="1725" spc="52" baseline="-14492" dirty="0">
                <a:latin typeface="Cambria Math"/>
                <a:cs typeface="Cambria Math"/>
              </a:rPr>
              <a:t>0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83046" y="3325114"/>
            <a:ext cx="327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7D9531"/>
                </a:solidFill>
                <a:latin typeface="Cambria Math"/>
                <a:cs typeface="Cambria Math"/>
              </a:rPr>
              <a:t>0</a:t>
            </a:r>
            <a:r>
              <a:rPr sz="1800" dirty="0">
                <a:solidFill>
                  <a:srgbClr val="7D9531"/>
                </a:solidFill>
                <a:latin typeface="Cambria Math"/>
                <a:cs typeface="Cambria Math"/>
              </a:rPr>
              <a:t>.7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89396" y="4775657"/>
            <a:ext cx="316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D9531"/>
                </a:solidFill>
                <a:latin typeface="Cambria Math"/>
                <a:cs typeface="Cambria Math"/>
              </a:rPr>
              <a:t>0</a:t>
            </a:r>
            <a:r>
              <a:rPr sz="1800" spc="10" dirty="0">
                <a:solidFill>
                  <a:srgbClr val="7D9531"/>
                </a:solidFill>
                <a:latin typeface="Cambria Math"/>
                <a:cs typeface="Cambria Math"/>
              </a:rPr>
              <a:t>.</a:t>
            </a:r>
            <a:r>
              <a:rPr sz="1800" dirty="0">
                <a:solidFill>
                  <a:srgbClr val="7D9531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942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Hidden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60" dirty="0">
                <a:latin typeface="Calibri Light"/>
                <a:cs typeface="Calibri Light"/>
              </a:rPr>
              <a:t>Layer</a:t>
            </a:r>
            <a:r>
              <a:rPr sz="2800" spc="60" dirty="0">
                <a:latin typeface="LG Smart UI Bold"/>
                <a:cs typeface="LG Smart UI Bold"/>
              </a:rPr>
              <a:t>에서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무슨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일이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254" dirty="0">
                <a:latin typeface="LG Smart UI Bold"/>
                <a:cs typeface="LG Smart UI Bold"/>
              </a:rPr>
              <a:t>일어나는가</a:t>
            </a:r>
            <a:r>
              <a:rPr sz="2800" b="0" spc="254" dirty="0">
                <a:latin typeface="Calibri Light"/>
                <a:cs typeface="Calibri Light"/>
              </a:rPr>
              <a:t>?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74105"/>
            <a:ext cx="7684770" cy="202057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2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처음으</a:t>
            </a:r>
            <a:r>
              <a:rPr sz="2000" b="1" spc="5" dirty="0">
                <a:latin typeface="맑은 고딕"/>
                <a:cs typeface="맑은 고딕"/>
              </a:rPr>
              <a:t>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돌아와</a:t>
            </a:r>
            <a:r>
              <a:rPr sz="2000" b="1" spc="5" dirty="0">
                <a:latin typeface="맑은 고딕"/>
                <a:cs typeface="맑은 고딕"/>
              </a:rPr>
              <a:t>서</a:t>
            </a:r>
            <a:r>
              <a:rPr sz="2000" b="1" spc="-5" dirty="0">
                <a:latin typeface="Calibri"/>
                <a:cs typeface="Calibri"/>
              </a:rPr>
              <a:t>…H</a:t>
            </a:r>
            <a:r>
              <a:rPr sz="2000" b="1" spc="-10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dden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</a:t>
            </a:r>
            <a:r>
              <a:rPr sz="2000" b="1" spc="-40" dirty="0">
                <a:latin typeface="Calibri"/>
                <a:cs typeface="Calibri"/>
              </a:rPr>
              <a:t>a</a:t>
            </a:r>
            <a:r>
              <a:rPr sz="2000" b="1" spc="-30" dirty="0">
                <a:latin typeface="Calibri"/>
                <a:cs typeface="Calibri"/>
              </a:rPr>
              <a:t>y</a:t>
            </a:r>
            <a:r>
              <a:rPr sz="2000" b="1" spc="-5" dirty="0">
                <a:latin typeface="Calibri"/>
                <a:cs typeface="Calibri"/>
              </a:rPr>
              <a:t>er</a:t>
            </a:r>
            <a:r>
              <a:rPr sz="2000" b="1" dirty="0">
                <a:latin typeface="맑은 고딕"/>
                <a:cs typeface="맑은 고딕"/>
              </a:rPr>
              <a:t>에서</a:t>
            </a:r>
            <a:r>
              <a:rPr sz="2000" b="1" spc="5" dirty="0">
                <a:latin typeface="맑은 고딕"/>
                <a:cs typeface="맑은 고딕"/>
              </a:rPr>
              <a:t>는</a:t>
            </a:r>
            <a:r>
              <a:rPr sz="2000" b="1" spc="-25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어</a:t>
            </a:r>
            <a:r>
              <a:rPr sz="2000" b="1" spc="5" dirty="0">
                <a:latin typeface="맑은 고딕"/>
                <a:cs typeface="맑은 고딕"/>
              </a:rPr>
              <a:t>떤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일</a:t>
            </a:r>
            <a:r>
              <a:rPr sz="2000" b="1" spc="5" dirty="0">
                <a:latin typeface="맑은 고딕"/>
                <a:cs typeface="맑은 고딕"/>
              </a:rPr>
              <a:t>이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일어났나요</a:t>
            </a:r>
            <a:r>
              <a:rPr sz="2000" b="1" dirty="0">
                <a:latin typeface="Calibri"/>
                <a:cs typeface="Calibri"/>
              </a:rPr>
              <a:t>?</a:t>
            </a:r>
            <a:endParaRPr sz="200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기존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데이터를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받아들</a:t>
            </a:r>
            <a:r>
              <a:rPr sz="1600" spc="-10" dirty="0">
                <a:latin typeface="맑은 고딕"/>
                <a:cs typeface="맑은 고딕"/>
              </a:rPr>
              <a:t>여</a:t>
            </a:r>
            <a:r>
              <a:rPr sz="1600" spc="-5" dirty="0">
                <a:latin typeface="Calibri"/>
                <a:cs typeface="Calibri"/>
              </a:rPr>
              <a:t>,</a:t>
            </a:r>
            <a:endParaRPr sz="160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맑은 고딕"/>
                <a:cs typeface="맑은 고딕"/>
              </a:rPr>
              <a:t>우리는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정확히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알기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어렵지만</a:t>
            </a:r>
            <a:r>
              <a:rPr sz="1600" spc="-5" dirty="0">
                <a:latin typeface="Calibri"/>
                <a:cs typeface="Calibri"/>
              </a:rPr>
              <a:t>)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뭔가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맑은 고딕"/>
                <a:cs typeface="맑은 고딕"/>
              </a:rPr>
              <a:t>새로운</a:t>
            </a:r>
            <a:r>
              <a:rPr sz="1600" b="1" spc="-19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맑은 고딕"/>
                <a:cs typeface="맑은 고딕"/>
              </a:rPr>
              <a:t>특징</a:t>
            </a:r>
            <a:r>
              <a:rPr sz="1600" b="1" spc="-1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600" b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b="1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b="1" spc="-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6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b="1" spc="-3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6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b="1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b="1" spc="-1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1600" b="1" spc="-2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Calibri"/>
                <a:cs typeface="Calibri"/>
              </a:rPr>
              <a:t>e)</a:t>
            </a:r>
            <a:r>
              <a:rPr sz="1600" spc="-5" dirty="0">
                <a:latin typeface="맑은 고딕"/>
                <a:cs typeface="맑은 고딕"/>
              </a:rPr>
              <a:t>을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만들어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냈습니다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1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그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특징은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분명히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예측된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값과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실제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값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사이의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오차를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맑은 고딕"/>
                <a:cs typeface="맑은 고딕"/>
              </a:rPr>
              <a:t>최소화</a:t>
            </a:r>
            <a:r>
              <a:rPr sz="1600" b="1" spc="-19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해주는</a:t>
            </a:r>
            <a:endParaRPr sz="1600" dirty="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1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b="1" spc="-5" dirty="0">
                <a:solidFill>
                  <a:srgbClr val="FF0000"/>
                </a:solidFill>
                <a:latin typeface="맑은 고딕"/>
                <a:cs typeface="맑은 고딕"/>
              </a:rPr>
              <a:t>유익한</a:t>
            </a:r>
            <a:r>
              <a:rPr sz="1600" b="1" spc="-19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맑은 고딕"/>
                <a:cs typeface="맑은 고딕"/>
              </a:rPr>
              <a:t>특징</a:t>
            </a:r>
            <a:r>
              <a:rPr sz="1600" spc="-5" dirty="0">
                <a:latin typeface="맑은 고딕"/>
                <a:cs typeface="맑은 고딕"/>
              </a:rPr>
              <a:t>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것입니</a:t>
            </a:r>
            <a:r>
              <a:rPr sz="1600" spc="-10" dirty="0">
                <a:latin typeface="맑은 고딕"/>
                <a:cs typeface="맑은 고딕"/>
              </a:rPr>
              <a:t>다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trike="sngStrike" spc="-10" dirty="0">
                <a:solidFill>
                  <a:srgbClr val="A6A6A6"/>
                </a:solidFill>
                <a:latin typeface="Calibri"/>
                <a:cs typeface="Calibri"/>
              </a:rPr>
              <a:t>(</a:t>
            </a:r>
            <a:r>
              <a:rPr sz="1600" strike="sngStrike" spc="-5" dirty="0">
                <a:solidFill>
                  <a:srgbClr val="A6A6A6"/>
                </a:solidFill>
                <a:latin typeface="맑은 고딕"/>
                <a:cs typeface="맑은 고딕"/>
              </a:rPr>
              <a:t>여기서</a:t>
            </a:r>
            <a:r>
              <a:rPr sz="1600" strike="sngStrike" spc="-180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1600" strike="sngStrike" spc="-5" dirty="0">
                <a:solidFill>
                  <a:srgbClr val="A6A6A6"/>
                </a:solidFill>
                <a:latin typeface="맑은 고딕"/>
                <a:cs typeface="맑은 고딕"/>
              </a:rPr>
              <a:t>우리는</a:t>
            </a:r>
            <a:r>
              <a:rPr sz="1600" strike="sngStrike" spc="-190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1600" b="1" strike="sngStrike" spc="-5" dirty="0">
                <a:solidFill>
                  <a:srgbClr val="A6A6A6"/>
                </a:solidFill>
                <a:latin typeface="맑은 고딕"/>
                <a:cs typeface="맑은 고딕"/>
              </a:rPr>
              <a:t>믿음</a:t>
            </a:r>
            <a:r>
              <a:rPr sz="1600" strike="sngStrike" spc="-5" dirty="0">
                <a:solidFill>
                  <a:srgbClr val="A6A6A6"/>
                </a:solidFill>
                <a:latin typeface="맑은 고딕"/>
                <a:cs typeface="맑은 고딕"/>
              </a:rPr>
              <a:t>이</a:t>
            </a:r>
            <a:r>
              <a:rPr sz="1600" strike="sngStrike" spc="-180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1600" strike="sngStrike" spc="-5" dirty="0">
                <a:solidFill>
                  <a:srgbClr val="A6A6A6"/>
                </a:solidFill>
                <a:latin typeface="맑은 고딕"/>
                <a:cs typeface="맑은 고딕"/>
              </a:rPr>
              <a:t>필요합니다</a:t>
            </a:r>
            <a:r>
              <a:rPr sz="1600" strike="sngStrike" spc="-5" dirty="0">
                <a:solidFill>
                  <a:srgbClr val="A6A6A6"/>
                </a:solidFill>
                <a:latin typeface="Calibri"/>
                <a:cs typeface="Calibri"/>
              </a:rPr>
              <a:t>.</a:t>
            </a:r>
            <a:r>
              <a:rPr sz="1600" strike="sngStrike" spc="-10" dirty="0">
                <a:solidFill>
                  <a:srgbClr val="A6A6A6"/>
                </a:solidFill>
                <a:latin typeface="Calibri"/>
                <a:cs typeface="Calibri"/>
              </a:rPr>
              <a:t>^</a:t>
            </a:r>
            <a:r>
              <a:rPr sz="1600" strike="sngStrike" spc="-15" dirty="0">
                <a:solidFill>
                  <a:srgbClr val="A6A6A6"/>
                </a:solidFill>
                <a:latin typeface="Calibri"/>
                <a:cs typeface="Calibri"/>
              </a:rPr>
              <a:t>^</a:t>
            </a:r>
            <a:r>
              <a:rPr sz="1600" strike="sngStrike" spc="-5" dirty="0">
                <a:solidFill>
                  <a:srgbClr val="A6A6A6"/>
                </a:solidFill>
                <a:latin typeface="Calibri"/>
                <a:cs typeface="Calibri"/>
              </a:rPr>
              <a:t>)</a:t>
            </a:r>
            <a:endParaRPr sz="1600" dirty="0">
              <a:latin typeface="Calibri"/>
              <a:cs typeface="Calibri"/>
            </a:endParaRPr>
          </a:p>
          <a:p>
            <a:pPr marL="442595" lvl="1" indent="-179070">
              <a:lnSpc>
                <a:spcPts val="1825"/>
              </a:lnSpc>
              <a:spcBef>
                <a:spcPts val="305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10" dirty="0">
                <a:latin typeface="Calibri"/>
                <a:cs typeface="Calibri"/>
              </a:rPr>
              <a:t>Hidden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Layer</a:t>
            </a:r>
            <a:r>
              <a:rPr sz="1600" spc="-15" dirty="0">
                <a:latin typeface="맑은 고딕"/>
                <a:cs typeface="맑은 고딕"/>
              </a:rPr>
              <a:t>에서는</a:t>
            </a:r>
            <a:r>
              <a:rPr sz="1600" spc="-16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기존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데이터가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맑은 고딕"/>
                <a:cs typeface="맑은 고딕"/>
              </a:rPr>
              <a:t>새롭게</a:t>
            </a:r>
            <a:r>
              <a:rPr sz="1600" b="1" spc="-19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맑은 고딕"/>
                <a:cs typeface="맑은 고딕"/>
              </a:rPr>
              <a:t>표현</a:t>
            </a:r>
            <a:r>
              <a:rPr sz="1600" b="1" spc="-10" dirty="0">
                <a:solidFill>
                  <a:srgbClr val="FF0000"/>
                </a:solidFill>
                <a:latin typeface="Calibri"/>
                <a:cs typeface="Calibri"/>
              </a:rPr>
              <a:t>(Representation)</a:t>
            </a:r>
            <a:r>
              <a:rPr sz="1600" b="1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되였습니다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442595">
              <a:lnSpc>
                <a:spcPts val="1825"/>
              </a:lnSpc>
            </a:pPr>
            <a:r>
              <a:rPr sz="1600" b="1" spc="-3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6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b="1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b="1" spc="-1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1600" b="1" spc="-2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alibri"/>
                <a:cs typeface="Calibri"/>
              </a:rPr>
              <a:t>Engi</a:t>
            </a:r>
            <a:r>
              <a:rPr sz="1600" b="1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b="1" spc="-10" dirty="0">
                <a:solidFill>
                  <a:srgbClr val="FF0000"/>
                </a:solidFill>
                <a:latin typeface="Calibri"/>
                <a:cs typeface="Calibri"/>
              </a:rPr>
              <a:t>eerin</a:t>
            </a:r>
            <a:r>
              <a:rPr sz="16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5" dirty="0">
                <a:latin typeface="맑은 고딕"/>
                <a:cs typeface="맑은 고딕"/>
              </a:rPr>
              <a:t>이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진행된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것입니다</a:t>
            </a:r>
            <a:r>
              <a:rPr sz="1600" spc="-5" dirty="0">
                <a:latin typeface="Calibri"/>
                <a:cs typeface="Calibri"/>
              </a:rPr>
              <a:t>!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9697" y="3837887"/>
            <a:ext cx="5352009" cy="2509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2841F2-2F8B-461F-9486-8B3487EF6E7E}"/>
              </a:ext>
            </a:extLst>
          </p:cNvPr>
          <p:cNvSpPr txBox="1"/>
          <p:nvPr/>
        </p:nvSpPr>
        <p:spPr>
          <a:xfrm>
            <a:off x="4724400" y="30480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내부요인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ko-KR" altLang="en-US" sz="1400" dirty="0">
                <a:solidFill>
                  <a:srgbClr val="FF0000"/>
                </a:solidFill>
              </a:rPr>
              <a:t>외부요인으로 새롭게 표현됨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2B9E5-0289-4079-8109-BA3F4A975AE9}"/>
              </a:ext>
            </a:extLst>
          </p:cNvPr>
          <p:cNvSpPr txBox="1"/>
          <p:nvPr/>
        </p:nvSpPr>
        <p:spPr>
          <a:xfrm>
            <a:off x="838200" y="3355777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머신러닝에서</a:t>
            </a:r>
            <a:r>
              <a:rPr lang="ko-KR" altLang="en-US" sz="1400" dirty="0"/>
              <a:t> 사람이 해야 했던 </a:t>
            </a:r>
            <a:r>
              <a:rPr lang="en-US" altLang="ko-KR" sz="1400" dirty="0"/>
              <a:t>feature engineering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모델은 직접 해냈다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02D29-5EB2-4E93-A944-CDC212B6B7DF}"/>
              </a:ext>
            </a:extLst>
          </p:cNvPr>
          <p:cNvSpPr txBox="1"/>
          <p:nvPr/>
        </p:nvSpPr>
        <p:spPr>
          <a:xfrm>
            <a:off x="5772624" y="5721965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그럼 </a:t>
            </a:r>
            <a:r>
              <a:rPr lang="ko-KR" altLang="en-US" sz="1400" dirty="0" err="1"/>
              <a:t>딥러닝은</a:t>
            </a:r>
            <a:r>
              <a:rPr lang="ko-KR" altLang="en-US" sz="1400" dirty="0"/>
              <a:t> 사람이 </a:t>
            </a:r>
            <a:r>
              <a:rPr lang="en-US" altLang="ko-KR" sz="1400" dirty="0"/>
              <a:t>feature engineering </a:t>
            </a:r>
            <a:r>
              <a:rPr lang="ko-KR" altLang="en-US" sz="1400" dirty="0" err="1"/>
              <a:t>안해도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되는거</a:t>
            </a:r>
            <a:r>
              <a:rPr lang="en-US" altLang="ko-KR" sz="1400" dirty="0"/>
              <a:t>? </a:t>
            </a:r>
            <a:r>
              <a:rPr lang="ko-KR" altLang="en-US" sz="1400" dirty="0"/>
              <a:t>노</a:t>
            </a:r>
            <a:r>
              <a:rPr lang="en-US" altLang="ko-KR" sz="1400" dirty="0"/>
              <a:t>.. </a:t>
            </a:r>
            <a:r>
              <a:rPr lang="ko-KR" altLang="en-US" sz="1400" dirty="0"/>
              <a:t>당연히 객관적인 부분은 해주면 좋다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3315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60" dirty="0">
                <a:latin typeface="Calibri Light"/>
                <a:cs typeface="Calibri Light"/>
              </a:rPr>
              <a:t>F</a:t>
            </a:r>
            <a:r>
              <a:rPr sz="2800" b="0" spc="-20" dirty="0">
                <a:latin typeface="Calibri Light"/>
                <a:cs typeface="Calibri Light"/>
              </a:rPr>
              <a:t>e</a:t>
            </a:r>
            <a:r>
              <a:rPr sz="2800" b="0" spc="-50" dirty="0">
                <a:latin typeface="Calibri Light"/>
                <a:cs typeface="Calibri Light"/>
              </a:rPr>
              <a:t>a</a:t>
            </a:r>
            <a:r>
              <a:rPr sz="2800" b="0" spc="-25" dirty="0">
                <a:latin typeface="Calibri Light"/>
                <a:cs typeface="Calibri Light"/>
              </a:rPr>
              <a:t>t</a:t>
            </a:r>
            <a:r>
              <a:rPr sz="2800" b="0" spc="-30" dirty="0">
                <a:latin typeface="Calibri Light"/>
                <a:cs typeface="Calibri Light"/>
              </a:rPr>
              <a:t>u</a:t>
            </a:r>
            <a:r>
              <a:rPr sz="2800" b="0" spc="-60" dirty="0">
                <a:latin typeface="Calibri Light"/>
                <a:cs typeface="Calibri Light"/>
              </a:rPr>
              <a:t>r</a:t>
            </a:r>
            <a:r>
              <a:rPr sz="2800" b="0" spc="-5" dirty="0">
                <a:latin typeface="Calibri Light"/>
                <a:cs typeface="Calibri Light"/>
              </a:rPr>
              <a:t>e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80" dirty="0">
                <a:latin typeface="Calibri Light"/>
                <a:cs typeface="Calibri Light"/>
              </a:rPr>
              <a:t>R</a:t>
            </a:r>
            <a:r>
              <a:rPr sz="2800" b="0" spc="-20" dirty="0">
                <a:latin typeface="Calibri Light"/>
                <a:cs typeface="Calibri Light"/>
              </a:rPr>
              <a:t>ep</a:t>
            </a:r>
            <a:r>
              <a:rPr sz="2800" b="0" spc="-50" dirty="0">
                <a:latin typeface="Calibri Light"/>
                <a:cs typeface="Calibri Light"/>
              </a:rPr>
              <a:t>r</a:t>
            </a:r>
            <a:r>
              <a:rPr sz="2800" b="0" spc="-35" dirty="0">
                <a:latin typeface="Calibri Light"/>
                <a:cs typeface="Calibri Light"/>
              </a:rPr>
              <a:t>e</a:t>
            </a:r>
            <a:r>
              <a:rPr sz="2800" b="0" spc="-20" dirty="0">
                <a:latin typeface="Calibri Light"/>
                <a:cs typeface="Calibri Light"/>
              </a:rPr>
              <a:t>s</a:t>
            </a:r>
            <a:r>
              <a:rPr sz="2800" b="0" spc="-35" dirty="0">
                <a:latin typeface="Calibri Light"/>
                <a:cs typeface="Calibri Light"/>
              </a:rPr>
              <a:t>e</a:t>
            </a:r>
            <a:r>
              <a:rPr sz="2800" b="0" spc="-55" dirty="0">
                <a:latin typeface="Calibri Light"/>
                <a:cs typeface="Calibri Light"/>
              </a:rPr>
              <a:t>n</a:t>
            </a:r>
            <a:r>
              <a:rPr sz="2800" b="0" spc="-60" dirty="0">
                <a:latin typeface="Calibri Light"/>
                <a:cs typeface="Calibri Light"/>
              </a:rPr>
              <a:t>t</a:t>
            </a:r>
            <a:r>
              <a:rPr sz="2800" b="0" spc="-65" dirty="0">
                <a:latin typeface="Calibri Light"/>
                <a:cs typeface="Calibri Light"/>
              </a:rPr>
              <a:t>a</a:t>
            </a:r>
            <a:r>
              <a:rPr sz="2800" b="0" spc="-25" dirty="0">
                <a:latin typeface="Calibri Light"/>
                <a:cs typeface="Calibri Light"/>
              </a:rPr>
              <a:t>t</a:t>
            </a:r>
            <a:r>
              <a:rPr sz="2800" b="0" spc="-5" dirty="0">
                <a:latin typeface="Calibri Light"/>
                <a:cs typeface="Calibri Light"/>
              </a:rPr>
              <a:t>i</a:t>
            </a:r>
            <a:r>
              <a:rPr sz="2800" b="0" spc="-40" dirty="0">
                <a:latin typeface="Calibri Light"/>
                <a:cs typeface="Calibri Light"/>
              </a:rPr>
              <a:t>o</a:t>
            </a:r>
            <a:r>
              <a:rPr sz="2800" b="0" spc="-5" dirty="0">
                <a:latin typeface="Calibri Light"/>
                <a:cs typeface="Calibri Light"/>
              </a:rPr>
              <a:t>n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905"/>
            <a:ext cx="7593965" cy="7626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이</a:t>
            </a:r>
            <a:r>
              <a:rPr sz="2400" b="1" dirty="0">
                <a:latin typeface="맑은 고딕"/>
                <a:cs typeface="맑은 고딕"/>
              </a:rPr>
              <a:t>를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F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2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u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ep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es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35" dirty="0">
                <a:latin typeface="Calibri"/>
                <a:cs typeface="Calibri"/>
              </a:rPr>
              <a:t>n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2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on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이라</a:t>
            </a:r>
            <a:r>
              <a:rPr sz="2400" b="1" dirty="0">
                <a:latin typeface="맑은 고딕"/>
                <a:cs typeface="맑은 고딕"/>
              </a:rPr>
              <a:t>고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부릅니</a:t>
            </a:r>
            <a:r>
              <a:rPr sz="2400" b="1" dirty="0">
                <a:latin typeface="맑은 고딕"/>
                <a:cs typeface="맑은 고딕"/>
              </a:rPr>
              <a:t>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그래서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Dee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</a:t>
            </a:r>
            <a:r>
              <a:rPr sz="1800" spc="20" dirty="0">
                <a:latin typeface="Calibri"/>
                <a:cs typeface="Calibri"/>
              </a:rPr>
              <a:t>g</a:t>
            </a:r>
            <a:r>
              <a:rPr sz="1800" dirty="0">
                <a:latin typeface="맑은 고딕"/>
                <a:cs typeface="맑은 고딕"/>
              </a:rPr>
              <a:t>을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이라고</a:t>
            </a:r>
            <a:r>
              <a:rPr sz="1800" spc="-2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부르기도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합니다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48819" y="2724873"/>
            <a:ext cx="6859905" cy="2865755"/>
            <a:chOff x="2148819" y="2724873"/>
            <a:chExt cx="6859905" cy="28657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8819" y="2724873"/>
              <a:ext cx="6859554" cy="28651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7128" y="2743200"/>
              <a:ext cx="6765035" cy="27706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62429" y="2738374"/>
              <a:ext cx="6774815" cy="2780665"/>
            </a:xfrm>
            <a:custGeom>
              <a:avLst/>
              <a:gdLst/>
              <a:ahLst/>
              <a:cxnLst/>
              <a:rect l="l" t="t" r="r" b="b"/>
              <a:pathLst>
                <a:path w="6774815" h="2780665">
                  <a:moveTo>
                    <a:pt x="0" y="2780157"/>
                  </a:moveTo>
                  <a:lnTo>
                    <a:pt x="6774560" y="2780157"/>
                  </a:lnTo>
                  <a:lnTo>
                    <a:pt x="6774560" y="0"/>
                  </a:lnTo>
                  <a:lnTo>
                    <a:pt x="0" y="0"/>
                  </a:lnTo>
                  <a:lnTo>
                    <a:pt x="0" y="2780157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4122" y="3208273"/>
            <a:ext cx="764400" cy="1461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4295" y="3516121"/>
            <a:ext cx="864298" cy="1854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04289" y="4655184"/>
            <a:ext cx="429514" cy="1686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4295" y="4948428"/>
            <a:ext cx="864298" cy="18554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35"/>
            <a:ext cx="3295650" cy="8648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75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01BCB6"/>
                </a:solidFill>
                <a:latin typeface="Arial"/>
                <a:cs typeface="Arial"/>
              </a:rPr>
              <a:t>9.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155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latin typeface="Calibri Light"/>
                <a:cs typeface="Calibri Light"/>
              </a:rPr>
              <a:t>CNN</a:t>
            </a:r>
            <a:r>
              <a:rPr sz="2800" b="0" spc="-110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무작정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따라하기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8" y="1355216"/>
            <a:ext cx="8158481" cy="4475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앞에서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Dens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L</a:t>
            </a:r>
            <a:r>
              <a:rPr sz="2400" b="1" spc="-4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y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15" dirty="0">
                <a:latin typeface="Calibri"/>
                <a:cs typeface="Calibri"/>
              </a:rPr>
              <a:t>r</a:t>
            </a:r>
            <a:r>
              <a:rPr sz="2400" b="1" dirty="0">
                <a:latin typeface="맑은 고딕"/>
                <a:cs typeface="맑은 고딕"/>
              </a:rPr>
              <a:t>로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spc="220" dirty="0">
                <a:latin typeface="맑은 고딕"/>
                <a:cs typeface="맑은 고딕"/>
              </a:rPr>
              <a:t>만들♘던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mni</a:t>
            </a:r>
            <a:r>
              <a:rPr sz="2400" b="1" spc="-30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60" dirty="0">
                <a:latin typeface="맑은 고딕"/>
                <a:cs typeface="맑은 고딕"/>
              </a:rPr>
              <a:t>모델을</a:t>
            </a:r>
            <a:endParaRPr sz="2400" dirty="0">
              <a:latin typeface="맑은 고딕"/>
              <a:cs typeface="맑은 고딕"/>
            </a:endParaRPr>
          </a:p>
          <a:p>
            <a:pPr marL="26416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CNN</a:t>
            </a:r>
            <a:r>
              <a:rPr sz="2400" b="1" dirty="0">
                <a:latin typeface="맑은 고딕"/>
                <a:cs typeface="맑은 고딕"/>
              </a:rPr>
              <a:t>으로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모델을</a:t>
            </a:r>
            <a:r>
              <a:rPr sz="2400" b="1" spc="-31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만들어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보겠습니</a:t>
            </a:r>
            <a:r>
              <a:rPr sz="2400" b="1" spc="-10" dirty="0">
                <a:latin typeface="맑은 고딕"/>
                <a:cs typeface="맑은 고딕"/>
              </a:rPr>
              <a:t>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100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일단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무작정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 err="1">
                <a:latin typeface="맑은 고딕"/>
                <a:cs typeface="맑은 고딕"/>
              </a:rPr>
              <a:t>따라합니</a:t>
            </a:r>
            <a:r>
              <a:rPr sz="2400" b="1" spc="-10" dirty="0" err="1">
                <a:latin typeface="맑은 고딕"/>
                <a:cs typeface="맑은 고딕"/>
              </a:rPr>
              <a:t>다</a:t>
            </a:r>
            <a:r>
              <a:rPr sz="2400" b="1" dirty="0">
                <a:latin typeface="Calibri"/>
                <a:cs typeface="Calibri"/>
              </a:rPr>
              <a:t>.</a:t>
            </a:r>
            <a:endParaRPr lang="en-US" altLang="ko-KR" sz="2400" b="1" dirty="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1005"/>
              </a:spcBef>
              <a:buFont typeface="Wingdings"/>
              <a:buChar char=""/>
              <a:tabLst>
                <a:tab pos="264795" algn="l"/>
              </a:tabLst>
            </a:pPr>
            <a:r>
              <a:rPr lang="en-US" sz="2400" b="1" dirty="0">
                <a:latin typeface="Calibri"/>
                <a:cs typeface="Calibri"/>
              </a:rPr>
              <a:t>Dense layer</a:t>
            </a:r>
            <a:r>
              <a:rPr lang="ko-KR" altLang="en-US" sz="2400" b="1" dirty="0">
                <a:latin typeface="Calibri"/>
                <a:cs typeface="Calibri"/>
              </a:rPr>
              <a:t>와는 달리 데이터를 늘리다가 </a:t>
            </a:r>
            <a:r>
              <a:rPr lang="ko-KR" altLang="en-US" sz="2400" b="1" dirty="0" err="1">
                <a:latin typeface="Calibri"/>
                <a:cs typeface="Calibri"/>
              </a:rPr>
              <a:t>줄여감</a:t>
            </a:r>
            <a:r>
              <a:rPr lang="en-US" altLang="ko-KR" sz="2400" b="1" dirty="0">
                <a:latin typeface="Calibri"/>
                <a:cs typeface="Calibri"/>
              </a:rPr>
              <a:t>. </a:t>
            </a:r>
          </a:p>
          <a:p>
            <a:pPr marL="12065">
              <a:lnSpc>
                <a:spcPct val="100000"/>
              </a:lnSpc>
              <a:spcBef>
                <a:spcPts val="1005"/>
              </a:spcBef>
              <a:tabLst>
                <a:tab pos="264795" algn="l"/>
              </a:tabLst>
            </a:pPr>
            <a:r>
              <a:rPr lang="en-US" altLang="ko-KR" sz="2400" b="1" dirty="0">
                <a:latin typeface="Calibri"/>
                <a:cs typeface="Calibri"/>
              </a:rPr>
              <a:t>Ex) 1</a:t>
            </a:r>
            <a:r>
              <a:rPr lang="ko-KR" altLang="en-US" sz="2400" b="1" dirty="0" err="1">
                <a:latin typeface="Calibri"/>
                <a:cs typeface="Calibri"/>
              </a:rPr>
              <a:t>장짜리</a:t>
            </a:r>
            <a:r>
              <a:rPr lang="ko-KR" altLang="en-US" sz="2400" b="1" dirty="0">
                <a:latin typeface="Calibri"/>
                <a:cs typeface="Calibri"/>
              </a:rPr>
              <a:t> 데이터 </a:t>
            </a:r>
            <a:r>
              <a:rPr lang="ko-KR" altLang="en-US" sz="2400" b="1" dirty="0" err="1">
                <a:latin typeface="Calibri"/>
                <a:cs typeface="Calibri"/>
              </a:rPr>
              <a:t>들어왔을때</a:t>
            </a:r>
            <a:r>
              <a:rPr lang="ko-KR" altLang="en-US" sz="2400" b="1" dirty="0">
                <a:latin typeface="Calibri"/>
                <a:cs typeface="Calibri"/>
              </a:rPr>
              <a:t> 지역적 특성을 추출한 </a:t>
            </a:r>
            <a:r>
              <a:rPr lang="en-US" altLang="ko-KR" sz="2400" b="1" dirty="0">
                <a:latin typeface="Calibri"/>
                <a:cs typeface="Calibri"/>
              </a:rPr>
              <a:t>32</a:t>
            </a:r>
            <a:r>
              <a:rPr lang="ko-KR" altLang="en-US" sz="2400" b="1" dirty="0">
                <a:latin typeface="Calibri"/>
                <a:cs typeface="Calibri"/>
              </a:rPr>
              <a:t>개의 데이터로 확 키움</a:t>
            </a:r>
            <a:r>
              <a:rPr lang="en-US" altLang="ko-KR" sz="2400" b="1" dirty="0">
                <a:latin typeface="Calibri"/>
                <a:cs typeface="Calibri"/>
              </a:rPr>
              <a:t>.</a:t>
            </a:r>
          </a:p>
          <a:p>
            <a:pPr marL="264160" indent="-252095">
              <a:lnSpc>
                <a:spcPct val="100000"/>
              </a:lnSpc>
              <a:spcBef>
                <a:spcPts val="1005"/>
              </a:spcBef>
              <a:buFont typeface="Wingdings"/>
              <a:buChar char=""/>
              <a:tabLst>
                <a:tab pos="264795" algn="l"/>
              </a:tabLst>
            </a:pPr>
            <a:r>
              <a:rPr lang="en-US" altLang="ko-KR" sz="2400" b="1" dirty="0">
                <a:cs typeface="Calibri"/>
              </a:rPr>
              <a:t>Dense layer</a:t>
            </a:r>
            <a:r>
              <a:rPr lang="ko-KR" altLang="en-US" sz="2400" b="1" dirty="0">
                <a:cs typeface="Calibri"/>
              </a:rPr>
              <a:t>와는 달리 </a:t>
            </a:r>
            <a:r>
              <a:rPr lang="en-US" altLang="ko-KR" sz="2400" b="1" dirty="0">
                <a:latin typeface="Calibri"/>
                <a:cs typeface="Calibri"/>
              </a:rPr>
              <a:t>Input</a:t>
            </a:r>
            <a:r>
              <a:rPr lang="ko-KR" altLang="en-US" sz="2400" b="1" dirty="0">
                <a:latin typeface="Calibri"/>
                <a:cs typeface="Calibri"/>
              </a:rPr>
              <a:t> </a:t>
            </a:r>
            <a:r>
              <a:rPr lang="ko-KR" altLang="en-US" sz="2400" b="1" dirty="0" err="1">
                <a:latin typeface="Calibri"/>
                <a:cs typeface="Calibri"/>
              </a:rPr>
              <a:t>할때</a:t>
            </a:r>
            <a:r>
              <a:rPr lang="ko-KR" altLang="en-US" sz="2400" b="1" dirty="0">
                <a:latin typeface="Calibri"/>
                <a:cs typeface="Calibri"/>
              </a:rPr>
              <a:t> </a:t>
            </a:r>
            <a:r>
              <a:rPr lang="en-US" altLang="ko-KR" sz="2400" b="1" dirty="0">
                <a:latin typeface="Calibri"/>
                <a:cs typeface="Calibri"/>
              </a:rPr>
              <a:t>flatten </a:t>
            </a:r>
            <a:r>
              <a:rPr lang="ko-KR" altLang="en-US" sz="2400" b="1" dirty="0">
                <a:latin typeface="Calibri"/>
                <a:cs typeface="Calibri"/>
              </a:rPr>
              <a:t>안함 </a:t>
            </a:r>
            <a:endParaRPr lang="en-US" altLang="ko-KR" sz="2400" b="1" dirty="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1005"/>
              </a:spcBef>
              <a:buFont typeface="Wingdings"/>
              <a:buChar char=""/>
              <a:tabLst>
                <a:tab pos="264795" algn="l"/>
              </a:tabLst>
            </a:pPr>
            <a:r>
              <a:rPr lang="en-US" sz="2400" dirty="0" err="1">
                <a:latin typeface="Calibri"/>
                <a:cs typeface="Calibri"/>
              </a:rPr>
              <a:t>Cnn</a:t>
            </a:r>
            <a:r>
              <a:rPr lang="ko-KR" altLang="en-US" sz="2400" dirty="0">
                <a:latin typeface="Calibri"/>
                <a:cs typeface="Calibri"/>
              </a:rPr>
              <a:t> 통과시킨 뒤 </a:t>
            </a:r>
            <a:r>
              <a:rPr lang="en-US" altLang="ko-KR" sz="2400" dirty="0">
                <a:latin typeface="Calibri"/>
                <a:cs typeface="Calibri"/>
              </a:rPr>
              <a:t>dense layer</a:t>
            </a:r>
            <a:r>
              <a:rPr lang="ko-KR" altLang="en-US" sz="2400" dirty="0">
                <a:latin typeface="Calibri"/>
                <a:cs typeface="Calibri"/>
              </a:rPr>
              <a:t>와 연결한다</a:t>
            </a:r>
            <a:r>
              <a:rPr lang="en-US" altLang="ko-KR" sz="2400" dirty="0">
                <a:latin typeface="Calibri"/>
                <a:cs typeface="Calibri"/>
              </a:rPr>
              <a:t>.</a:t>
            </a:r>
          </a:p>
          <a:p>
            <a:pPr marL="264160" indent="-252095">
              <a:lnSpc>
                <a:spcPct val="100000"/>
              </a:lnSpc>
              <a:spcBef>
                <a:spcPts val="1005"/>
              </a:spcBef>
              <a:buFont typeface="Wingdings"/>
              <a:buChar char=""/>
              <a:tabLst>
                <a:tab pos="264795" algn="l"/>
              </a:tabLst>
            </a:pPr>
            <a:r>
              <a:rPr lang="en-US" sz="2400" dirty="0">
                <a:latin typeface="Calibri"/>
                <a:cs typeface="Calibri"/>
              </a:rPr>
              <a:t>CNN</a:t>
            </a:r>
            <a:r>
              <a:rPr lang="ko-KR" altLang="en-US" sz="2400" dirty="0">
                <a:latin typeface="Calibri"/>
                <a:cs typeface="Calibri"/>
              </a:rPr>
              <a:t>은 </a:t>
            </a:r>
            <a:r>
              <a:rPr lang="ko-KR" altLang="en-US" sz="2400" spc="-30" dirty="0">
                <a:latin typeface="Calibri Light"/>
                <a:cs typeface="Calibri Light"/>
              </a:rPr>
              <a:t>데이터 학습이 아닌</a:t>
            </a:r>
            <a:r>
              <a:rPr lang="en-US" altLang="ko-KR" sz="2400" spc="-30" dirty="0">
                <a:latin typeface="Calibri Light"/>
                <a:cs typeface="Calibri Light"/>
              </a:rPr>
              <a:t>, </a:t>
            </a:r>
            <a:r>
              <a:rPr lang="ko-KR" altLang="en-US" sz="2400" spc="-30" dirty="0">
                <a:latin typeface="Calibri Light"/>
                <a:cs typeface="Calibri Light"/>
              </a:rPr>
              <a:t>데이터 특성 추출과 요약 단계임</a:t>
            </a:r>
            <a:r>
              <a:rPr lang="en-US" altLang="ko-KR" sz="2400" spc="-30" dirty="0">
                <a:latin typeface="Calibri Light"/>
                <a:cs typeface="Calibri Light"/>
              </a:rPr>
              <a:t>. </a:t>
            </a:r>
            <a:r>
              <a:rPr lang="ko-KR" altLang="en-US" sz="2400" spc="-30" dirty="0">
                <a:latin typeface="Calibri Light"/>
                <a:cs typeface="Calibri Light"/>
              </a:rPr>
              <a:t>학습은 뒤에 붙은 </a:t>
            </a:r>
            <a:r>
              <a:rPr lang="en-US" altLang="ko-KR" sz="2400" spc="-30" dirty="0">
                <a:latin typeface="Calibri Light"/>
                <a:cs typeface="Calibri Light"/>
              </a:rPr>
              <a:t>dense layer</a:t>
            </a:r>
            <a:r>
              <a:rPr lang="ko-KR" altLang="en-US" sz="2400" spc="-30" dirty="0">
                <a:latin typeface="Calibri Light"/>
                <a:cs typeface="Calibri Light"/>
              </a:rPr>
              <a:t>로 진행</a:t>
            </a:r>
            <a:r>
              <a:rPr lang="en-US" altLang="ko-KR" sz="2400" spc="-30" dirty="0">
                <a:latin typeface="Calibri Light"/>
                <a:cs typeface="Calibri Light"/>
              </a:rPr>
              <a:t>. 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23"/>
            <a:ext cx="2402586" cy="9121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75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01BCB6"/>
                </a:solidFill>
                <a:latin typeface="Arial"/>
                <a:cs typeface="Arial"/>
              </a:rPr>
              <a:t>2.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13ED5-F654-4430-A9C5-787DAEE9A42C}"/>
              </a:ext>
            </a:extLst>
          </p:cNvPr>
          <p:cNvSpPr/>
          <p:nvPr/>
        </p:nvSpPr>
        <p:spPr>
          <a:xfrm>
            <a:off x="4142334" y="1654661"/>
            <a:ext cx="4953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40000"/>
                </a:solidFill>
                <a:effectLst/>
                <a:latin typeface="Spoqa Han Sans Neo"/>
              </a:rPr>
              <a:t>Linear Regression </a:t>
            </a:r>
            <a:r>
              <a:rPr lang="ko-KR" altLang="en-US" b="0" i="0" dirty="0">
                <a:solidFill>
                  <a:srgbClr val="040000"/>
                </a:solidFill>
                <a:effectLst/>
                <a:latin typeface="Spoqa Han Sans Neo"/>
              </a:rPr>
              <a:t>을 구현할 때 </a:t>
            </a:r>
            <a:r>
              <a:rPr lang="ko-KR" altLang="en-US" b="0" i="0" dirty="0" err="1">
                <a:solidFill>
                  <a:srgbClr val="040000"/>
                </a:solidFill>
                <a:effectLst/>
                <a:latin typeface="Spoqa Han Sans Neo"/>
              </a:rPr>
              <a:t>스캐일링</a:t>
            </a:r>
            <a:r>
              <a:rPr lang="ko-KR" altLang="en-US" b="0" i="0" dirty="0">
                <a:solidFill>
                  <a:srgbClr val="040000"/>
                </a:solidFill>
                <a:effectLst/>
                <a:latin typeface="Spoqa Han Sans Neo"/>
              </a:rPr>
              <a:t> 하는 이유가 아직 </a:t>
            </a:r>
            <a:r>
              <a:rPr lang="ko-KR" altLang="en-US" b="0" i="0" dirty="0" err="1">
                <a:solidFill>
                  <a:srgbClr val="040000"/>
                </a:solidFill>
                <a:effectLst/>
                <a:latin typeface="Spoqa Han Sans Neo"/>
              </a:rPr>
              <a:t>와닿지</a:t>
            </a:r>
            <a:r>
              <a:rPr lang="ko-KR" altLang="en-US" b="0" i="0" dirty="0">
                <a:solidFill>
                  <a:srgbClr val="040000"/>
                </a:solidFill>
                <a:effectLst/>
                <a:latin typeface="Spoqa Han Sans Neo"/>
              </a:rPr>
              <a:t> 않습니다</a:t>
            </a:r>
            <a:r>
              <a:rPr lang="en-US" altLang="ko-KR" b="0" i="0" dirty="0">
                <a:solidFill>
                  <a:srgbClr val="040000"/>
                </a:solidFill>
                <a:effectLst/>
                <a:latin typeface="Spoqa Han Sans Neo"/>
              </a:rPr>
              <a:t>. </a:t>
            </a:r>
            <a:r>
              <a:rPr lang="ko-KR" altLang="en-US" b="0" i="0" dirty="0">
                <a:solidFill>
                  <a:srgbClr val="040000"/>
                </a:solidFill>
                <a:effectLst/>
                <a:latin typeface="Spoqa Han Sans Neo"/>
              </a:rPr>
              <a:t>가중치배수만 조정하면 되는데</a:t>
            </a:r>
            <a:r>
              <a:rPr lang="en-US" altLang="ko-KR" b="0" i="0" dirty="0">
                <a:solidFill>
                  <a:srgbClr val="040000"/>
                </a:solidFill>
                <a:effectLst/>
                <a:latin typeface="Spoqa Han Sans Neo"/>
              </a:rPr>
              <a:t>, </a:t>
            </a:r>
            <a:r>
              <a:rPr lang="ko-KR" altLang="en-US" b="0" i="0" dirty="0">
                <a:solidFill>
                  <a:srgbClr val="040000"/>
                </a:solidFill>
                <a:effectLst/>
                <a:latin typeface="Spoqa Han Sans Neo"/>
              </a:rPr>
              <a:t>수행 여부에 따라 결과값이 달라질까요</a:t>
            </a:r>
            <a:r>
              <a:rPr lang="en-US" altLang="ko-KR" b="0" i="0" dirty="0">
                <a:solidFill>
                  <a:srgbClr val="040000"/>
                </a:solidFill>
                <a:effectLst/>
                <a:latin typeface="Spoqa Han Sans Neo"/>
              </a:rPr>
              <a:t>? </a:t>
            </a:r>
            <a:r>
              <a:rPr lang="ko-KR" altLang="en-US" b="0" i="0" dirty="0" err="1">
                <a:solidFill>
                  <a:srgbClr val="040000"/>
                </a:solidFill>
                <a:effectLst/>
                <a:latin typeface="Spoqa Han Sans Neo"/>
              </a:rPr>
              <a:t>스캐일링</a:t>
            </a:r>
            <a:r>
              <a:rPr lang="ko-KR" altLang="en-US" b="0" i="0" dirty="0">
                <a:solidFill>
                  <a:srgbClr val="040000"/>
                </a:solidFill>
                <a:effectLst/>
                <a:latin typeface="Spoqa Han Sans Neo"/>
              </a:rPr>
              <a:t> 작업 없이 </a:t>
            </a:r>
            <a:r>
              <a:rPr lang="ko-KR" altLang="en-US" b="0" i="0" dirty="0" err="1">
                <a:solidFill>
                  <a:srgbClr val="040000"/>
                </a:solidFill>
                <a:effectLst/>
                <a:latin typeface="Spoqa Han Sans Neo"/>
              </a:rPr>
              <a:t>딥러닝으로</a:t>
            </a:r>
            <a:r>
              <a:rPr lang="ko-KR" altLang="en-US" b="0" i="0" dirty="0">
                <a:solidFill>
                  <a:srgbClr val="040000"/>
                </a:solidFill>
                <a:effectLst/>
                <a:latin typeface="Spoqa Han Sans Neo"/>
              </a:rPr>
              <a:t> 선형회귀 작업을 수행할 때 </a:t>
            </a:r>
            <a:r>
              <a:rPr lang="ko-KR" altLang="en-US" b="0" i="0" dirty="0" err="1">
                <a:solidFill>
                  <a:srgbClr val="040000"/>
                </a:solidFill>
                <a:effectLst/>
                <a:latin typeface="Spoqa Han Sans Neo"/>
              </a:rPr>
              <a:t>발산되어비릴</a:t>
            </a:r>
            <a:r>
              <a:rPr lang="ko-KR" altLang="en-US" b="0" i="0" dirty="0">
                <a:solidFill>
                  <a:srgbClr val="040000"/>
                </a:solidFill>
                <a:effectLst/>
                <a:latin typeface="Spoqa Han Sans Neo"/>
              </a:rPr>
              <a:t> 수도 있다는 얘기는 어떤 문서를 참고하면 될까요</a:t>
            </a:r>
            <a:r>
              <a:rPr lang="en-US" altLang="ko-KR" b="0" i="0" dirty="0">
                <a:solidFill>
                  <a:srgbClr val="040000"/>
                </a:solidFill>
                <a:effectLst/>
                <a:latin typeface="Spoqa Han Sans Neo"/>
              </a:rPr>
              <a:t>?</a:t>
            </a:r>
          </a:p>
          <a:p>
            <a:endParaRPr lang="en-US" altLang="ko-KR" b="1" i="0" dirty="0">
              <a:effectLst/>
              <a:latin typeface="Spoqa Han Sans Neo"/>
            </a:endParaRPr>
          </a:p>
          <a:p>
            <a:endParaRPr lang="en-US" altLang="ko-KR" b="1" dirty="0">
              <a:latin typeface="Spoqa Han Sans Neo"/>
            </a:endParaRPr>
          </a:p>
          <a:p>
            <a:r>
              <a:rPr lang="en-US" altLang="ko-KR" dirty="0"/>
              <a:t>@</a:t>
            </a:r>
            <a:r>
              <a:rPr lang="ko-KR" altLang="en-US" dirty="0" err="1"/>
              <a:t>이태웅에이블러님</a:t>
            </a:r>
            <a:r>
              <a:rPr lang="en-US" altLang="ko-KR" dirty="0"/>
              <a:t>- Linear Regression </a:t>
            </a:r>
            <a:r>
              <a:rPr lang="ko-KR" altLang="en-US" dirty="0"/>
              <a:t>을 구현할 </a:t>
            </a:r>
            <a:r>
              <a:rPr lang="ko-KR" altLang="en-US" dirty="0" err="1"/>
              <a:t>때스케일링이</a:t>
            </a:r>
            <a:r>
              <a:rPr lang="ko-KR" altLang="en-US" dirty="0"/>
              <a:t> 필수는 아니지만 가중치를 통해 변수의 중요도를 확인하려면 스케일링이 필요합니다</a:t>
            </a:r>
            <a:r>
              <a:rPr lang="en-US" altLang="ko-KR" dirty="0"/>
              <a:t>.</a:t>
            </a:r>
          </a:p>
          <a:p>
            <a:endParaRPr lang="en-US" altLang="ko-KR" b="1" dirty="0">
              <a:latin typeface="Spoqa Han Sans Neo"/>
            </a:endParaRPr>
          </a:p>
          <a:p>
            <a:r>
              <a:rPr lang="ko-KR" altLang="en-US" b="1" dirty="0" err="1">
                <a:latin typeface="Spoqa Han Sans Neo"/>
              </a:rPr>
              <a:t>딥러닝에서는</a:t>
            </a:r>
            <a:r>
              <a:rPr lang="ko-KR" altLang="en-US" b="1" dirty="0">
                <a:latin typeface="Spoqa Han Sans Neo"/>
              </a:rPr>
              <a:t> 스케일링 필수</a:t>
            </a:r>
            <a:r>
              <a:rPr lang="en-US" altLang="ko-KR" b="1" dirty="0">
                <a:latin typeface="Spoqa Han Sans Neo"/>
              </a:rPr>
              <a:t>. </a:t>
            </a:r>
            <a:endParaRPr lang="en-US" altLang="ko-KR" b="1" i="0" dirty="0">
              <a:effectLst/>
              <a:latin typeface="Spoqa Han Sans Ne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4263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latin typeface="Calibri Light"/>
                <a:cs typeface="Calibri Light"/>
              </a:rPr>
              <a:t>Convolutional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Network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5289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복잡</a:t>
            </a:r>
            <a:r>
              <a:rPr sz="2400" b="1" dirty="0">
                <a:latin typeface="맑은 고딕"/>
                <a:cs typeface="맑은 고딕"/>
              </a:rPr>
              <a:t>해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보이지</a:t>
            </a:r>
            <a:r>
              <a:rPr sz="2400" b="1" dirty="0">
                <a:latin typeface="맑은 고딕"/>
                <a:cs typeface="맑은 고딕"/>
              </a:rPr>
              <a:t>만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4</a:t>
            </a:r>
            <a:r>
              <a:rPr sz="2400" b="1" spc="-5" dirty="0">
                <a:latin typeface="맑은 고딕"/>
                <a:cs typeface="맑은 고딕"/>
              </a:rPr>
              <a:t>가지</a:t>
            </a:r>
            <a:r>
              <a:rPr sz="2400" b="1" dirty="0">
                <a:latin typeface="맑은 고딕"/>
                <a:cs typeface="맑은 고딕"/>
              </a:rPr>
              <a:t>만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기억하세</a:t>
            </a:r>
            <a:r>
              <a:rPr sz="2400" b="1" spc="-10" dirty="0">
                <a:latin typeface="맑은 고딕"/>
                <a:cs typeface="맑은 고딕"/>
              </a:rPr>
              <a:t>요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0776" y="2559934"/>
            <a:ext cx="9050655" cy="3592195"/>
            <a:chOff x="420776" y="2559934"/>
            <a:chExt cx="9050655" cy="35921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776" y="2559934"/>
              <a:ext cx="9050404" cy="35286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0769" y="5512689"/>
              <a:ext cx="474217" cy="1053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6944" y="5687212"/>
              <a:ext cx="718311" cy="1061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2190" y="5881090"/>
              <a:ext cx="62991" cy="688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2772" y="6038506"/>
              <a:ext cx="403732" cy="1054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5239" y="5520436"/>
              <a:ext cx="474217" cy="1053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23960" y="5694908"/>
              <a:ext cx="635631" cy="106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8059" y="5888786"/>
              <a:ext cx="63119" cy="688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1547" y="6044438"/>
              <a:ext cx="637794" cy="1071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2856" y="5753100"/>
              <a:ext cx="467868" cy="3078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3228" y="5779008"/>
              <a:ext cx="467868" cy="30784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10839" y="5568695"/>
              <a:ext cx="1071880" cy="238125"/>
            </a:xfrm>
            <a:custGeom>
              <a:avLst/>
              <a:gdLst/>
              <a:ahLst/>
              <a:cxnLst/>
              <a:rect l="l" t="t" r="r" b="b"/>
              <a:pathLst>
                <a:path w="1071879" h="238125">
                  <a:moveTo>
                    <a:pt x="1071372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1071372" y="237743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6465" y="5646153"/>
              <a:ext cx="963548" cy="13990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43371" y="5399532"/>
              <a:ext cx="1071880" cy="238125"/>
            </a:xfrm>
            <a:custGeom>
              <a:avLst/>
              <a:gdLst/>
              <a:ahLst/>
              <a:cxnLst/>
              <a:rect l="l" t="t" r="r" b="b"/>
              <a:pathLst>
                <a:path w="1071879" h="238125">
                  <a:moveTo>
                    <a:pt x="1071372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1071372" y="237744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9125" y="5477129"/>
              <a:ext cx="963676" cy="1399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140" y="4463795"/>
              <a:ext cx="233172" cy="18135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917192" y="5161788"/>
              <a:ext cx="434340" cy="216535"/>
            </a:xfrm>
            <a:custGeom>
              <a:avLst/>
              <a:gdLst/>
              <a:ahLst/>
              <a:cxnLst/>
              <a:rect l="l" t="t" r="r" b="b"/>
              <a:pathLst>
                <a:path w="434339" h="216535">
                  <a:moveTo>
                    <a:pt x="434340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434340" y="216408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62149" y="5267452"/>
              <a:ext cx="346201" cy="831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50536" y="5129783"/>
              <a:ext cx="434340" cy="216535"/>
            </a:xfrm>
            <a:custGeom>
              <a:avLst/>
              <a:gdLst/>
              <a:ahLst/>
              <a:cxnLst/>
              <a:rect l="l" t="t" r="r" b="b"/>
              <a:pathLst>
                <a:path w="434339" h="216535">
                  <a:moveTo>
                    <a:pt x="434339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434339" y="216408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95239" y="5235448"/>
              <a:ext cx="346201" cy="83185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9B0FEC-BFA3-4B66-AAB0-6BD4C9E4C86F}"/>
              </a:ext>
            </a:extLst>
          </p:cNvPr>
          <p:cNvSpPr txBox="1"/>
          <p:nvPr/>
        </p:nvSpPr>
        <p:spPr>
          <a:xfrm>
            <a:off x="13311" y="2881878"/>
            <a:ext cx="188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분석단위</a:t>
            </a:r>
            <a:r>
              <a:rPr lang="ko-KR" altLang="en-US" sz="1200" dirty="0"/>
              <a:t> </a:t>
            </a:r>
            <a:r>
              <a:rPr lang="en-US" altLang="ko-KR" sz="1200" dirty="0"/>
              <a:t>= </a:t>
            </a:r>
            <a:r>
              <a:rPr lang="en-US" altLang="ko-KR" sz="1200" b="1" dirty="0" err="1">
                <a:solidFill>
                  <a:srgbClr val="FF0000"/>
                </a:solidFill>
              </a:rPr>
              <a:t>input_shape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484"/>
            <a:ext cx="98194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4263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latin typeface="Calibri Light"/>
                <a:cs typeface="Calibri Light"/>
              </a:rPr>
              <a:t>Convolutional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Network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4112" y="2321051"/>
            <a:ext cx="9555480" cy="3965575"/>
            <a:chOff x="134112" y="2321051"/>
            <a:chExt cx="9555480" cy="39655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12" y="2321051"/>
              <a:ext cx="9555480" cy="396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0768" y="5512688"/>
              <a:ext cx="474217" cy="1053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6943" y="5687212"/>
              <a:ext cx="718311" cy="1061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2191" y="5881090"/>
              <a:ext cx="62991" cy="688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2772" y="6038507"/>
              <a:ext cx="403732" cy="1054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5240" y="5520435"/>
              <a:ext cx="474217" cy="1053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23959" y="5694908"/>
              <a:ext cx="635631" cy="1061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8058" y="5888786"/>
              <a:ext cx="63119" cy="688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1546" y="6044437"/>
              <a:ext cx="637794" cy="1071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2856" y="5753099"/>
              <a:ext cx="467868" cy="3078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3228" y="5779007"/>
              <a:ext cx="467868" cy="3078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10839" y="5568695"/>
              <a:ext cx="1071880" cy="238125"/>
            </a:xfrm>
            <a:custGeom>
              <a:avLst/>
              <a:gdLst/>
              <a:ahLst/>
              <a:cxnLst/>
              <a:rect l="l" t="t" r="r" b="b"/>
              <a:pathLst>
                <a:path w="1071879" h="238125">
                  <a:moveTo>
                    <a:pt x="1071372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1071372" y="237743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6466" y="5646153"/>
              <a:ext cx="963548" cy="1399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43371" y="5399531"/>
              <a:ext cx="1071880" cy="238125"/>
            </a:xfrm>
            <a:custGeom>
              <a:avLst/>
              <a:gdLst/>
              <a:ahLst/>
              <a:cxnLst/>
              <a:rect l="l" t="t" r="r" b="b"/>
              <a:pathLst>
                <a:path w="1071879" h="238125">
                  <a:moveTo>
                    <a:pt x="1071372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1071372" y="237744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9125" y="5477128"/>
              <a:ext cx="963676" cy="13994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139" y="4463795"/>
              <a:ext cx="233172" cy="18135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917191" y="5161787"/>
              <a:ext cx="434340" cy="216535"/>
            </a:xfrm>
            <a:custGeom>
              <a:avLst/>
              <a:gdLst/>
              <a:ahLst/>
              <a:cxnLst/>
              <a:rect l="l" t="t" r="r" b="b"/>
              <a:pathLst>
                <a:path w="434339" h="216535">
                  <a:moveTo>
                    <a:pt x="434340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434340" y="216408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62150" y="5267451"/>
              <a:ext cx="346201" cy="8318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50535" y="5129783"/>
              <a:ext cx="434340" cy="216535"/>
            </a:xfrm>
            <a:custGeom>
              <a:avLst/>
              <a:gdLst/>
              <a:ahLst/>
              <a:cxnLst/>
              <a:rect l="l" t="t" r="r" b="b"/>
              <a:pathLst>
                <a:path w="434339" h="216535">
                  <a:moveTo>
                    <a:pt x="434339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434339" y="216408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95240" y="5235447"/>
              <a:ext cx="346201" cy="8318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59842" y="3185921"/>
              <a:ext cx="1184275" cy="1586865"/>
            </a:xfrm>
            <a:custGeom>
              <a:avLst/>
              <a:gdLst/>
              <a:ahLst/>
              <a:cxnLst/>
              <a:rect l="l" t="t" r="r" b="b"/>
              <a:pathLst>
                <a:path w="1184275" h="1586864">
                  <a:moveTo>
                    <a:pt x="0" y="1586483"/>
                  </a:moveTo>
                  <a:lnTo>
                    <a:pt x="1184147" y="1586483"/>
                  </a:lnTo>
                  <a:lnTo>
                    <a:pt x="1184147" y="0"/>
                  </a:lnTo>
                  <a:lnTo>
                    <a:pt x="0" y="0"/>
                  </a:lnTo>
                  <a:lnTo>
                    <a:pt x="0" y="158648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52475" y="1262905"/>
            <a:ext cx="8827770" cy="1777364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3975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54038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복잡</a:t>
            </a:r>
            <a:r>
              <a:rPr sz="2400" b="1" dirty="0">
                <a:latin typeface="맑은 고딕"/>
                <a:cs typeface="맑은 고딕"/>
              </a:rPr>
              <a:t>해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보이지</a:t>
            </a:r>
            <a:r>
              <a:rPr sz="2400" b="1" dirty="0">
                <a:latin typeface="맑은 고딕"/>
                <a:cs typeface="맑은 고딕"/>
              </a:rPr>
              <a:t>만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4</a:t>
            </a:r>
            <a:r>
              <a:rPr sz="2400" b="1" spc="-5" dirty="0">
                <a:latin typeface="맑은 고딕"/>
                <a:cs typeface="맑은 고딕"/>
              </a:rPr>
              <a:t>가지</a:t>
            </a:r>
            <a:r>
              <a:rPr sz="2400" b="1" dirty="0">
                <a:latin typeface="맑은 고딕"/>
                <a:cs typeface="맑은 고딕"/>
              </a:rPr>
              <a:t>만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기억하세</a:t>
            </a:r>
            <a:r>
              <a:rPr sz="2400" b="1" spc="-10" dirty="0">
                <a:latin typeface="맑은 고딕"/>
                <a:cs typeface="맑은 고딕"/>
              </a:rPr>
              <a:t>요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71818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718820" algn="l"/>
              </a:tabLst>
            </a:pPr>
            <a:r>
              <a:rPr sz="1800" dirty="0">
                <a:latin typeface="맑은 고딕"/>
                <a:cs typeface="맑은 고딕"/>
              </a:rPr>
              <a:t>①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ut_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ha</a:t>
            </a:r>
            <a:r>
              <a:rPr sz="1800" dirty="0">
                <a:latin typeface="Calibri"/>
                <a:cs typeface="Calibri"/>
              </a:rPr>
              <a:t>pe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분석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단위인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이미지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장의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크기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맑은 고딕"/>
                <a:cs typeface="맑은 고딕"/>
              </a:rPr>
              <a:t>픽셀</a:t>
            </a:r>
            <a:r>
              <a:rPr sz="1800" spc="-2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사이즈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가로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* </a:t>
            </a:r>
            <a:r>
              <a:rPr sz="1800" dirty="0">
                <a:latin typeface="맑은 고딕"/>
                <a:cs typeface="맑은 고딕"/>
              </a:rPr>
              <a:t>세로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채널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920750" lvl="2" indent="-18605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921385" algn="l"/>
              </a:tabLst>
            </a:pPr>
            <a:r>
              <a:rPr sz="1600" spc="-5" dirty="0">
                <a:latin typeface="맑은 고딕"/>
                <a:cs typeface="맑은 고딕"/>
              </a:rPr>
              <a:t>흑백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채널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=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marL="920750" lvl="2" indent="-18605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921385" algn="l"/>
              </a:tabLst>
            </a:pPr>
            <a:r>
              <a:rPr sz="1600" spc="-5" dirty="0">
                <a:latin typeface="맑은 고딕"/>
                <a:cs typeface="맑은 고딕"/>
              </a:rPr>
              <a:t>칼라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채널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=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input_shape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5A1A9-BF86-484A-8743-66F7C6E9320B}"/>
              </a:ext>
            </a:extLst>
          </p:cNvPr>
          <p:cNvSpPr txBox="1"/>
          <p:nvPr/>
        </p:nvSpPr>
        <p:spPr>
          <a:xfrm>
            <a:off x="5030724" y="60960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부분적 특성 추출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" y="1097407"/>
            <a:ext cx="9906635" cy="49530"/>
          </a:xfrm>
          <a:custGeom>
            <a:avLst/>
            <a:gdLst/>
            <a:ahLst/>
            <a:cxnLst/>
            <a:rect l="l" t="t" r="r" b="b"/>
            <a:pathLst>
              <a:path w="9906635" h="49530">
                <a:moveTo>
                  <a:pt x="37" y="11429"/>
                </a:moveTo>
                <a:lnTo>
                  <a:pt x="0" y="28575"/>
                </a:lnTo>
                <a:lnTo>
                  <a:pt x="9906032" y="49402"/>
                </a:lnTo>
                <a:lnTo>
                  <a:pt x="9906032" y="32257"/>
                </a:lnTo>
                <a:lnTo>
                  <a:pt x="37" y="11429"/>
                </a:lnTo>
                <a:close/>
              </a:path>
              <a:path w="9906635" h="49530">
                <a:moveTo>
                  <a:pt x="61" y="0"/>
                </a:moveTo>
                <a:lnTo>
                  <a:pt x="49" y="5714"/>
                </a:lnTo>
                <a:lnTo>
                  <a:pt x="9906032" y="26542"/>
                </a:lnTo>
                <a:lnTo>
                  <a:pt x="9906032" y="20827"/>
                </a:lnTo>
                <a:lnTo>
                  <a:pt x="61" y="0"/>
                </a:lnTo>
                <a:close/>
              </a:path>
            </a:pathLst>
          </a:custGeom>
          <a:solidFill>
            <a:srgbClr val="01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9743" y="121920"/>
            <a:ext cx="1068324" cy="2438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1367" y="6536484"/>
            <a:ext cx="98194" cy="692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4263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latin typeface="Calibri Light"/>
                <a:cs typeface="Calibri Light"/>
              </a:rPr>
              <a:t>Convolutional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Network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8319" y="1262905"/>
            <a:ext cx="9377681" cy="20152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복잡</a:t>
            </a:r>
            <a:r>
              <a:rPr sz="2400" b="1" dirty="0">
                <a:latin typeface="맑은 고딕"/>
                <a:cs typeface="맑은 고딕"/>
              </a:rPr>
              <a:t>해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보이지</a:t>
            </a:r>
            <a:r>
              <a:rPr sz="2400" b="1" dirty="0">
                <a:latin typeface="맑은 고딕"/>
                <a:cs typeface="맑은 고딕"/>
              </a:rPr>
              <a:t>만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4</a:t>
            </a:r>
            <a:r>
              <a:rPr sz="2400" b="1" spc="-5" dirty="0">
                <a:latin typeface="맑은 고딕"/>
                <a:cs typeface="맑은 고딕"/>
              </a:rPr>
              <a:t>가지</a:t>
            </a:r>
            <a:r>
              <a:rPr sz="2400" b="1" dirty="0">
                <a:latin typeface="맑은 고딕"/>
                <a:cs typeface="맑은 고딕"/>
              </a:rPr>
              <a:t>만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기억하세</a:t>
            </a:r>
            <a:r>
              <a:rPr sz="2400" b="1" spc="-10" dirty="0">
                <a:latin typeface="맑은 고딕"/>
                <a:cs typeface="맑은 고딕"/>
              </a:rPr>
              <a:t>요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②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Co</a:t>
            </a:r>
            <a:r>
              <a:rPr sz="1800" spc="-2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ona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필터</a:t>
            </a:r>
            <a:r>
              <a:rPr sz="1800" dirty="0">
                <a:latin typeface="맑은 고딕"/>
                <a:cs typeface="맑은 고딕"/>
              </a:rPr>
              <a:t>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지역적인</a:t>
            </a:r>
            <a:r>
              <a:rPr sz="1800" b="1" spc="-215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특성</a:t>
            </a:r>
            <a:r>
              <a:rPr sz="1800" b="1" dirty="0">
                <a:latin typeface="Calibri"/>
                <a:cs typeface="Calibri"/>
              </a:rPr>
              <a:t>(</a:t>
            </a:r>
            <a:r>
              <a:rPr sz="1800" b="1" spc="-40" dirty="0">
                <a:latin typeface="Calibri"/>
                <a:cs typeface="Calibri"/>
              </a:rPr>
              <a:t>f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tu</a:t>
            </a: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e)</a:t>
            </a:r>
            <a:r>
              <a:rPr sz="1800" dirty="0">
                <a:latin typeface="맑은 고딕"/>
                <a:cs typeface="맑은 고딕"/>
              </a:rPr>
              <a:t>를</a:t>
            </a:r>
            <a:r>
              <a:rPr sz="1800" spc="-25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뽑는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 err="1">
                <a:latin typeface="맑은 고딕"/>
                <a:cs typeface="맑은 고딕"/>
              </a:rPr>
              <a:t>과정</a:t>
            </a:r>
            <a:r>
              <a:rPr sz="1800" dirty="0">
                <a:latin typeface="Calibri"/>
                <a:cs typeface="Calibri"/>
              </a:rPr>
              <a:t>.</a:t>
            </a:r>
            <a:endParaRPr lang="en-US" altLang="ko-KR" sz="1800" dirty="0">
              <a:latin typeface="Calibri"/>
              <a:cs typeface="Calibri"/>
            </a:endParaRPr>
          </a:p>
          <a:p>
            <a:pPr marL="442595" lvl="1" indent="-179070"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새로운 특징을 </a:t>
            </a:r>
            <a:r>
              <a:rPr lang="en-US" altLang="ko-KR" dirty="0">
                <a:latin typeface="맑은 고딕"/>
                <a:cs typeface="맑은 고딕"/>
              </a:rPr>
              <a:t>32</a:t>
            </a:r>
            <a:r>
              <a:rPr lang="ko-KR" altLang="en-US" dirty="0">
                <a:latin typeface="맑은 고딕"/>
                <a:cs typeface="맑은 고딕"/>
              </a:rPr>
              <a:t>개 뽑아서 </a:t>
            </a:r>
            <a:r>
              <a:rPr lang="en-US" altLang="ko-KR" dirty="0">
                <a:latin typeface="맑은 고딕"/>
                <a:cs typeface="맑은 고딕"/>
              </a:rPr>
              <a:t>32*28*28 </a:t>
            </a:r>
            <a:r>
              <a:rPr lang="ko-KR" altLang="en-US" dirty="0">
                <a:latin typeface="맑은 고딕"/>
                <a:cs typeface="맑은 고딕"/>
              </a:rPr>
              <a:t>크기</a:t>
            </a:r>
            <a:r>
              <a:rPr lang="en-US" altLang="ko-KR" dirty="0">
                <a:latin typeface="맑은 고딕"/>
                <a:cs typeface="맑은 고딕"/>
              </a:rPr>
              <a:t>(</a:t>
            </a:r>
            <a:r>
              <a:rPr lang="ko-KR" altLang="en-US" dirty="0">
                <a:latin typeface="맑은 고딕"/>
                <a:cs typeface="맑은 고딕"/>
              </a:rPr>
              <a:t>여러 개의 필터로 새로운 특징 </a:t>
            </a:r>
            <a:r>
              <a:rPr lang="en-US" altLang="ko-KR" dirty="0">
                <a:latin typeface="맑은 고딕"/>
                <a:cs typeface="맑은 고딕"/>
              </a:rPr>
              <a:t>32</a:t>
            </a:r>
            <a:r>
              <a:rPr lang="ko-KR" altLang="en-US" dirty="0">
                <a:latin typeface="맑은 고딕"/>
                <a:cs typeface="맑은 고딕"/>
              </a:rPr>
              <a:t>장 뽑음</a:t>
            </a:r>
            <a:r>
              <a:rPr lang="en-US" altLang="ko-KR" dirty="0">
                <a:latin typeface="맑은 고딕"/>
                <a:cs typeface="맑은 고딕"/>
              </a:rPr>
              <a:t>.)</a:t>
            </a:r>
          </a:p>
          <a:p>
            <a:pPr marL="442595" lvl="1" indent="-179070"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lang="ko-KR" altLang="en-US" dirty="0">
                <a:latin typeface="맑은 고딕"/>
                <a:cs typeface="맑은 고딕"/>
              </a:rPr>
              <a:t>원래 </a:t>
            </a:r>
            <a:r>
              <a:rPr lang="en-US" altLang="ko-KR" dirty="0">
                <a:latin typeface="맑은 고딕"/>
                <a:cs typeface="맑은 고딕"/>
              </a:rPr>
              <a:t>conv layer </a:t>
            </a:r>
            <a:r>
              <a:rPr lang="ko-KR" altLang="en-US" dirty="0">
                <a:latin typeface="맑은 고딕"/>
                <a:cs typeface="맑은 고딕"/>
              </a:rPr>
              <a:t>통과한 이미지는 픽셀이 </a:t>
            </a:r>
            <a:r>
              <a:rPr lang="en-US" altLang="ko-KR" dirty="0">
                <a:latin typeface="맑은 고딕"/>
                <a:cs typeface="맑은 고딕"/>
              </a:rPr>
              <a:t>-2</a:t>
            </a:r>
            <a:r>
              <a:rPr lang="ko-KR" altLang="en-US" dirty="0">
                <a:latin typeface="맑은 고딕"/>
                <a:cs typeface="맑은 고딕"/>
              </a:rPr>
              <a:t>줄어야 정상이지만 패딩으로 인해 </a:t>
            </a:r>
            <a:endParaRPr lang="en-US" altLang="ko-KR" dirty="0">
              <a:latin typeface="맑은 고딕"/>
              <a:cs typeface="맑은 고딕"/>
            </a:endParaRPr>
          </a:p>
          <a:p>
            <a:pPr marL="263525" lvl="1">
              <a:spcBef>
                <a:spcPts val="325"/>
              </a:spcBef>
              <a:tabLst>
                <a:tab pos="443230" algn="l"/>
              </a:tabLst>
            </a:pPr>
            <a:r>
              <a:rPr lang="en-US" altLang="ko-KR" dirty="0">
                <a:latin typeface="맑은 고딕"/>
                <a:cs typeface="맑은 고딕"/>
              </a:rPr>
              <a:t>28*28 </a:t>
            </a:r>
            <a:r>
              <a:rPr lang="ko-KR" altLang="en-US" dirty="0">
                <a:latin typeface="맑은 고딕"/>
                <a:cs typeface="맑은 고딕"/>
              </a:rPr>
              <a:t>유지 </a:t>
            </a: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791" y="2559934"/>
            <a:ext cx="9230995" cy="3592195"/>
            <a:chOff x="240791" y="2559934"/>
            <a:chExt cx="9230995" cy="35921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776" y="2559934"/>
              <a:ext cx="9050404" cy="35286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6944" y="5687212"/>
              <a:ext cx="718311" cy="1061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0769" y="5512689"/>
              <a:ext cx="474217" cy="1053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32190" y="5881090"/>
              <a:ext cx="62991" cy="688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2773" y="6038506"/>
              <a:ext cx="403732" cy="1054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5239" y="5520436"/>
              <a:ext cx="474217" cy="1053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23960" y="5694908"/>
              <a:ext cx="635631" cy="1061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08059" y="5888786"/>
              <a:ext cx="63119" cy="688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21547" y="6044438"/>
              <a:ext cx="637794" cy="1071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2856" y="5753100"/>
              <a:ext cx="467868" cy="3078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3227" y="5779008"/>
              <a:ext cx="467868" cy="30784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10840" y="5568695"/>
              <a:ext cx="1071880" cy="238125"/>
            </a:xfrm>
            <a:custGeom>
              <a:avLst/>
              <a:gdLst/>
              <a:ahLst/>
              <a:cxnLst/>
              <a:rect l="l" t="t" r="r" b="b"/>
              <a:pathLst>
                <a:path w="1071879" h="238125">
                  <a:moveTo>
                    <a:pt x="1071372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1071372" y="237743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66465" y="5646153"/>
              <a:ext cx="963548" cy="13990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43371" y="5399532"/>
              <a:ext cx="1071880" cy="238125"/>
            </a:xfrm>
            <a:custGeom>
              <a:avLst/>
              <a:gdLst/>
              <a:ahLst/>
              <a:cxnLst/>
              <a:rect l="l" t="t" r="r" b="b"/>
              <a:pathLst>
                <a:path w="1071879" h="238125">
                  <a:moveTo>
                    <a:pt x="1071372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1071372" y="237744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9125" y="5477129"/>
              <a:ext cx="963676" cy="1399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0139" y="4463795"/>
              <a:ext cx="233172" cy="18135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917191" y="5161788"/>
              <a:ext cx="434340" cy="216535"/>
            </a:xfrm>
            <a:custGeom>
              <a:avLst/>
              <a:gdLst/>
              <a:ahLst/>
              <a:cxnLst/>
              <a:rect l="l" t="t" r="r" b="b"/>
              <a:pathLst>
                <a:path w="434339" h="216535">
                  <a:moveTo>
                    <a:pt x="434340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434340" y="216408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62149" y="5267452"/>
              <a:ext cx="346201" cy="8318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50536" y="5129783"/>
              <a:ext cx="434340" cy="216535"/>
            </a:xfrm>
            <a:custGeom>
              <a:avLst/>
              <a:gdLst/>
              <a:ahLst/>
              <a:cxnLst/>
              <a:rect l="l" t="t" r="r" b="b"/>
              <a:pathLst>
                <a:path w="434339" h="216535">
                  <a:moveTo>
                    <a:pt x="434339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434339" y="216408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95239" y="5235448"/>
              <a:ext cx="346201" cy="8318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59841" y="3185922"/>
              <a:ext cx="1184275" cy="1586865"/>
            </a:xfrm>
            <a:custGeom>
              <a:avLst/>
              <a:gdLst/>
              <a:ahLst/>
              <a:cxnLst/>
              <a:rect l="l" t="t" r="r" b="b"/>
              <a:pathLst>
                <a:path w="1184275" h="1586864">
                  <a:moveTo>
                    <a:pt x="0" y="1586483"/>
                  </a:moveTo>
                  <a:lnTo>
                    <a:pt x="1184147" y="1586483"/>
                  </a:lnTo>
                  <a:lnTo>
                    <a:pt x="1184147" y="0"/>
                  </a:lnTo>
                  <a:lnTo>
                    <a:pt x="0" y="0"/>
                  </a:lnTo>
                  <a:lnTo>
                    <a:pt x="0" y="1586483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52475" y="2740278"/>
            <a:ext cx="1208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BEBEBE"/>
                </a:solidFill>
                <a:latin typeface="Calibri"/>
                <a:cs typeface="Calibri"/>
              </a:rPr>
              <a:t>input_shape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69669" y="3033522"/>
            <a:ext cx="2085339" cy="3116580"/>
          </a:xfrm>
          <a:custGeom>
            <a:avLst/>
            <a:gdLst/>
            <a:ahLst/>
            <a:cxnLst/>
            <a:rect l="l" t="t" r="r" b="b"/>
            <a:pathLst>
              <a:path w="2085339" h="3116579">
                <a:moveTo>
                  <a:pt x="0" y="3116579"/>
                </a:moveTo>
                <a:lnTo>
                  <a:pt x="1182624" y="3116579"/>
                </a:lnTo>
                <a:lnTo>
                  <a:pt x="1182624" y="1952243"/>
                </a:lnTo>
                <a:lnTo>
                  <a:pt x="0" y="1952243"/>
                </a:lnTo>
                <a:lnTo>
                  <a:pt x="0" y="3116579"/>
                </a:lnTo>
                <a:close/>
              </a:path>
              <a:path w="2085339" h="3116579">
                <a:moveTo>
                  <a:pt x="339852" y="1848611"/>
                </a:moveTo>
                <a:lnTo>
                  <a:pt x="2084832" y="1848611"/>
                </a:lnTo>
                <a:lnTo>
                  <a:pt x="2084832" y="0"/>
                </a:lnTo>
                <a:lnTo>
                  <a:pt x="339852" y="0"/>
                </a:lnTo>
                <a:lnTo>
                  <a:pt x="339852" y="184861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36880" y="6120180"/>
            <a:ext cx="902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  <a:tab pos="9015730" algn="l"/>
              </a:tabLst>
            </a:pPr>
            <a:r>
              <a:rPr sz="1800" b="1" u="sng" dirty="0">
                <a:solidFill>
                  <a:srgbClr val="FF0000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	</a:t>
            </a:r>
            <a:r>
              <a:rPr sz="1800" b="1" u="sng" spc="-10" dirty="0">
                <a:solidFill>
                  <a:srgbClr val="FF0000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Conv2d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51738" y="4014978"/>
            <a:ext cx="234950" cy="236220"/>
          </a:xfrm>
          <a:custGeom>
            <a:avLst/>
            <a:gdLst/>
            <a:ahLst/>
            <a:cxnLst/>
            <a:rect l="l" t="t" r="r" b="b"/>
            <a:pathLst>
              <a:path w="234950" h="236220">
                <a:moveTo>
                  <a:pt x="0" y="236220"/>
                </a:moveTo>
                <a:lnTo>
                  <a:pt x="234696" y="236220"/>
                </a:lnTo>
                <a:lnTo>
                  <a:pt x="234696" y="0"/>
                </a:lnTo>
                <a:lnTo>
                  <a:pt x="0" y="0"/>
                </a:lnTo>
                <a:lnTo>
                  <a:pt x="0" y="23622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298" y="6536580"/>
            <a:ext cx="96739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4" y="478662"/>
            <a:ext cx="817524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latin typeface="Calibri Light"/>
                <a:cs typeface="Calibri Light"/>
              </a:rPr>
              <a:t>Convolutional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Network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905"/>
            <a:ext cx="7919720" cy="106888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복잡</a:t>
            </a:r>
            <a:r>
              <a:rPr sz="2400" b="1" dirty="0">
                <a:latin typeface="맑은 고딕"/>
                <a:cs typeface="맑은 고딕"/>
              </a:rPr>
              <a:t>해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보이지</a:t>
            </a:r>
            <a:r>
              <a:rPr sz="2400" b="1" dirty="0">
                <a:latin typeface="맑은 고딕"/>
                <a:cs typeface="맑은 고딕"/>
              </a:rPr>
              <a:t>만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4</a:t>
            </a:r>
            <a:r>
              <a:rPr sz="2400" b="1" spc="-5" dirty="0">
                <a:latin typeface="맑은 고딕"/>
                <a:cs typeface="맑은 고딕"/>
              </a:rPr>
              <a:t>가지</a:t>
            </a:r>
            <a:r>
              <a:rPr sz="2400" b="1" dirty="0">
                <a:latin typeface="맑은 고딕"/>
                <a:cs typeface="맑은 고딕"/>
              </a:rPr>
              <a:t>만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기억하세</a:t>
            </a:r>
            <a:r>
              <a:rPr sz="2400" b="1" spc="-10" dirty="0">
                <a:latin typeface="맑은 고딕"/>
                <a:cs typeface="맑은 고딕"/>
              </a:rPr>
              <a:t>요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③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 pool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2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v2d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레이어로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만들어진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새로운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spc="-5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 err="1">
                <a:latin typeface="맑은 고딕"/>
                <a:cs typeface="맑은 고딕"/>
              </a:rPr>
              <a:t>값들을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 err="1">
                <a:latin typeface="맑은 고딕"/>
                <a:cs typeface="맑은 고딕"/>
              </a:rPr>
              <a:t>압축</a:t>
            </a:r>
            <a:endParaRPr lang="en-US" altLang="ko-KR" sz="1800" dirty="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lang="ko-KR" altLang="en-US" sz="1800" dirty="0">
                <a:latin typeface="맑은 고딕"/>
                <a:cs typeface="맑은 고딕"/>
              </a:rPr>
              <a:t>데이터가 너무 많아지므로 데이터 </a:t>
            </a:r>
            <a:r>
              <a:rPr lang="ko-KR" altLang="en-US" sz="1800" dirty="0">
                <a:highlight>
                  <a:srgbClr val="FFFF00"/>
                </a:highlight>
                <a:latin typeface="맑은 고딕"/>
                <a:cs typeface="맑은 고딕"/>
              </a:rPr>
              <a:t>요약</a:t>
            </a:r>
            <a:r>
              <a:rPr lang="en-US" altLang="ko-KR" sz="1800" dirty="0">
                <a:highlight>
                  <a:srgbClr val="FFFF00"/>
                </a:highlight>
                <a:latin typeface="맑은 고딕"/>
                <a:cs typeface="맑은 고딕"/>
              </a:rPr>
              <a:t>(</a:t>
            </a:r>
            <a:r>
              <a:rPr lang="en-US" altLang="ko-KR" dirty="0">
                <a:highlight>
                  <a:srgbClr val="FFFF00"/>
                </a:highlight>
                <a:latin typeface="맑은 고딕"/>
                <a:cs typeface="맑은 고딕"/>
              </a:rPr>
              <a:t>max,</a:t>
            </a:r>
            <a:r>
              <a:rPr lang="ko-KR" altLang="en-US" dirty="0">
                <a:highlight>
                  <a:srgbClr val="FFFF00"/>
                </a:highlight>
                <a:latin typeface="맑은 고딕"/>
                <a:cs typeface="맑은 고딕"/>
              </a:rPr>
              <a:t> 즉 최댓값으로 요약</a:t>
            </a:r>
            <a:r>
              <a:rPr lang="en-US" altLang="ko-KR" sz="1800" dirty="0">
                <a:highlight>
                  <a:srgbClr val="FFFF00"/>
                </a:highlight>
                <a:latin typeface="맑은 고딕"/>
                <a:cs typeface="맑은 고딕"/>
              </a:rPr>
              <a:t>)</a:t>
            </a:r>
            <a:endParaRPr sz="1800" dirty="0">
              <a:highlight>
                <a:srgbClr val="FFFF00"/>
              </a:highlight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0791" y="2559934"/>
            <a:ext cx="9230995" cy="3592195"/>
            <a:chOff x="240791" y="2559934"/>
            <a:chExt cx="9230995" cy="35921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776" y="2559934"/>
              <a:ext cx="9050404" cy="35286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0769" y="5512689"/>
              <a:ext cx="474217" cy="1053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6944" y="5687212"/>
              <a:ext cx="718311" cy="1061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2190" y="5881090"/>
              <a:ext cx="62991" cy="688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2773" y="6038506"/>
              <a:ext cx="403732" cy="1054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5239" y="5520436"/>
              <a:ext cx="474217" cy="1053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23960" y="5694908"/>
              <a:ext cx="635631" cy="106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8059" y="5888786"/>
              <a:ext cx="63119" cy="688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1547" y="6044438"/>
              <a:ext cx="637794" cy="1071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2856" y="5753100"/>
              <a:ext cx="467868" cy="3078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3227" y="5779008"/>
              <a:ext cx="467868" cy="30784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10840" y="5568695"/>
              <a:ext cx="1071880" cy="238125"/>
            </a:xfrm>
            <a:custGeom>
              <a:avLst/>
              <a:gdLst/>
              <a:ahLst/>
              <a:cxnLst/>
              <a:rect l="l" t="t" r="r" b="b"/>
              <a:pathLst>
                <a:path w="1071879" h="238125">
                  <a:moveTo>
                    <a:pt x="1071372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1071372" y="237743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6465" y="5646153"/>
              <a:ext cx="963548" cy="13990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43371" y="5399532"/>
              <a:ext cx="1071880" cy="238125"/>
            </a:xfrm>
            <a:custGeom>
              <a:avLst/>
              <a:gdLst/>
              <a:ahLst/>
              <a:cxnLst/>
              <a:rect l="l" t="t" r="r" b="b"/>
              <a:pathLst>
                <a:path w="1071879" h="238125">
                  <a:moveTo>
                    <a:pt x="1071372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1071372" y="237744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9125" y="5477129"/>
              <a:ext cx="963676" cy="1399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139" y="4463795"/>
              <a:ext cx="233172" cy="18135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917191" y="5161788"/>
              <a:ext cx="434340" cy="216535"/>
            </a:xfrm>
            <a:custGeom>
              <a:avLst/>
              <a:gdLst/>
              <a:ahLst/>
              <a:cxnLst/>
              <a:rect l="l" t="t" r="r" b="b"/>
              <a:pathLst>
                <a:path w="434339" h="216535">
                  <a:moveTo>
                    <a:pt x="434340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434340" y="216408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62149" y="5267452"/>
              <a:ext cx="346201" cy="831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50536" y="5129783"/>
              <a:ext cx="434340" cy="216535"/>
            </a:xfrm>
            <a:custGeom>
              <a:avLst/>
              <a:gdLst/>
              <a:ahLst/>
              <a:cxnLst/>
              <a:rect l="l" t="t" r="r" b="b"/>
              <a:pathLst>
                <a:path w="434339" h="216535">
                  <a:moveTo>
                    <a:pt x="434339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434339" y="216408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95239" y="5235448"/>
              <a:ext cx="346201" cy="8318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9841" y="3185922"/>
              <a:ext cx="1184275" cy="1586865"/>
            </a:xfrm>
            <a:custGeom>
              <a:avLst/>
              <a:gdLst/>
              <a:ahLst/>
              <a:cxnLst/>
              <a:rect l="l" t="t" r="r" b="b"/>
              <a:pathLst>
                <a:path w="1184275" h="1586864">
                  <a:moveTo>
                    <a:pt x="0" y="1586483"/>
                  </a:moveTo>
                  <a:lnTo>
                    <a:pt x="1184147" y="1586483"/>
                  </a:lnTo>
                  <a:lnTo>
                    <a:pt x="1184147" y="0"/>
                  </a:lnTo>
                  <a:lnTo>
                    <a:pt x="0" y="0"/>
                  </a:lnTo>
                  <a:lnTo>
                    <a:pt x="0" y="1586483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52475" y="2740278"/>
            <a:ext cx="1208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BEBEBE"/>
                </a:solidFill>
                <a:latin typeface="Calibri"/>
                <a:cs typeface="Calibri"/>
              </a:rPr>
              <a:t>input_shape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69669" y="4985765"/>
            <a:ext cx="1183005" cy="1164590"/>
          </a:xfrm>
          <a:custGeom>
            <a:avLst/>
            <a:gdLst/>
            <a:ahLst/>
            <a:cxnLst/>
            <a:rect l="l" t="t" r="r" b="b"/>
            <a:pathLst>
              <a:path w="1183005" h="1164589">
                <a:moveTo>
                  <a:pt x="0" y="1164336"/>
                </a:moveTo>
                <a:lnTo>
                  <a:pt x="1182624" y="1164336"/>
                </a:lnTo>
                <a:lnTo>
                  <a:pt x="1182624" y="0"/>
                </a:lnTo>
                <a:lnTo>
                  <a:pt x="0" y="0"/>
                </a:lnTo>
                <a:lnTo>
                  <a:pt x="0" y="1164336"/>
                </a:lnTo>
                <a:close/>
              </a:path>
            </a:pathLst>
          </a:custGeom>
          <a:ln w="381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588135" y="6120180"/>
            <a:ext cx="737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BEBEBE"/>
                </a:solidFill>
                <a:latin typeface="Calibri"/>
                <a:cs typeface="Calibri"/>
              </a:rPr>
              <a:t>Conv2d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90472" y="3014472"/>
            <a:ext cx="3013075" cy="1887220"/>
            <a:chOff x="1490472" y="3014472"/>
            <a:chExt cx="3013075" cy="1887220"/>
          </a:xfrm>
        </p:grpSpPr>
        <p:sp>
          <p:nvSpPr>
            <p:cNvPr id="32" name="object 32"/>
            <p:cNvSpPr/>
            <p:nvPr/>
          </p:nvSpPr>
          <p:spPr>
            <a:xfrm>
              <a:off x="1509522" y="3033522"/>
              <a:ext cx="1744980" cy="1849120"/>
            </a:xfrm>
            <a:custGeom>
              <a:avLst/>
              <a:gdLst/>
              <a:ahLst/>
              <a:cxnLst/>
              <a:rect l="l" t="t" r="r" b="b"/>
              <a:pathLst>
                <a:path w="1744979" h="1849120">
                  <a:moveTo>
                    <a:pt x="0" y="1848611"/>
                  </a:moveTo>
                  <a:lnTo>
                    <a:pt x="1744979" y="1848611"/>
                  </a:lnTo>
                  <a:lnTo>
                    <a:pt x="1744979" y="0"/>
                  </a:lnTo>
                  <a:lnTo>
                    <a:pt x="0" y="0"/>
                  </a:lnTo>
                  <a:lnTo>
                    <a:pt x="0" y="1848611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11246" y="3033522"/>
              <a:ext cx="1373505" cy="1431290"/>
            </a:xfrm>
            <a:custGeom>
              <a:avLst/>
              <a:gdLst/>
              <a:ahLst/>
              <a:cxnLst/>
              <a:rect l="l" t="t" r="r" b="b"/>
              <a:pathLst>
                <a:path w="1373504" h="1431289">
                  <a:moveTo>
                    <a:pt x="0" y="1431035"/>
                  </a:moveTo>
                  <a:lnTo>
                    <a:pt x="1373124" y="1431035"/>
                  </a:lnTo>
                  <a:lnTo>
                    <a:pt x="1373124" y="0"/>
                  </a:lnTo>
                  <a:lnTo>
                    <a:pt x="0" y="0"/>
                  </a:lnTo>
                  <a:lnTo>
                    <a:pt x="0" y="143103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850642" y="6025997"/>
            <a:ext cx="120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Max</a:t>
            </a:r>
            <a:r>
              <a:rPr sz="1800"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pooling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62833" y="5346953"/>
            <a:ext cx="1183005" cy="640080"/>
          </a:xfrm>
          <a:custGeom>
            <a:avLst/>
            <a:gdLst/>
            <a:ahLst/>
            <a:cxnLst/>
            <a:rect l="l" t="t" r="r" b="b"/>
            <a:pathLst>
              <a:path w="1183004" h="640079">
                <a:moveTo>
                  <a:pt x="0" y="640080"/>
                </a:moveTo>
                <a:lnTo>
                  <a:pt x="1182623" y="640080"/>
                </a:lnTo>
                <a:lnTo>
                  <a:pt x="1182623" y="0"/>
                </a:lnTo>
                <a:lnTo>
                  <a:pt x="0" y="0"/>
                </a:lnTo>
                <a:lnTo>
                  <a:pt x="0" y="64008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484"/>
            <a:ext cx="99648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4263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latin typeface="Calibri Light"/>
                <a:cs typeface="Calibri Light"/>
              </a:rPr>
              <a:t>Convolutional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Network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905"/>
            <a:ext cx="5289550" cy="106888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복잡</a:t>
            </a:r>
            <a:r>
              <a:rPr sz="2400" b="1" dirty="0">
                <a:latin typeface="맑은 고딕"/>
                <a:cs typeface="맑은 고딕"/>
              </a:rPr>
              <a:t>해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보이지</a:t>
            </a:r>
            <a:r>
              <a:rPr sz="2400" b="1" dirty="0">
                <a:latin typeface="맑은 고딕"/>
                <a:cs typeface="맑은 고딕"/>
              </a:rPr>
              <a:t>만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4</a:t>
            </a:r>
            <a:r>
              <a:rPr sz="2400" b="1" spc="-5" dirty="0">
                <a:latin typeface="맑은 고딕"/>
                <a:cs typeface="맑은 고딕"/>
              </a:rPr>
              <a:t>가지</a:t>
            </a:r>
            <a:r>
              <a:rPr sz="2400" b="1" dirty="0">
                <a:latin typeface="맑은 고딕"/>
                <a:cs typeface="맑은 고딕"/>
              </a:rPr>
              <a:t>만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기억하세</a:t>
            </a:r>
            <a:r>
              <a:rPr sz="2400" b="1" spc="-10" dirty="0">
                <a:latin typeface="맑은 고딕"/>
                <a:cs typeface="맑은 고딕"/>
              </a:rPr>
              <a:t>요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④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펼쳐</a:t>
            </a:r>
            <a:r>
              <a:rPr sz="1800" spc="-5" dirty="0">
                <a:latin typeface="맑은 고딕"/>
                <a:cs typeface="맑은 고딕"/>
              </a:rPr>
              <a:t>서</a:t>
            </a:r>
            <a:r>
              <a:rPr sz="1800" spc="-5" dirty="0">
                <a:latin typeface="Calibri"/>
                <a:cs typeface="Calibri"/>
              </a:rPr>
              <a:t>(F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)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Den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 err="1">
                <a:latin typeface="Calibri"/>
                <a:cs typeface="Calibri"/>
              </a:rPr>
              <a:t>L</a:t>
            </a:r>
            <a:r>
              <a:rPr sz="1800" spc="-35" dirty="0" err="1">
                <a:latin typeface="Calibri"/>
                <a:cs typeface="Calibri"/>
              </a:rPr>
              <a:t>a</a:t>
            </a:r>
            <a:r>
              <a:rPr sz="1800" spc="-25" dirty="0" err="1">
                <a:latin typeface="Calibri"/>
                <a:cs typeface="Calibri"/>
              </a:rPr>
              <a:t>y</a:t>
            </a:r>
            <a:r>
              <a:rPr sz="1800" dirty="0" err="1">
                <a:latin typeface="Calibri"/>
                <a:cs typeface="Calibri"/>
              </a:rPr>
              <a:t>e</a:t>
            </a:r>
            <a:r>
              <a:rPr sz="1800" spc="5" dirty="0" err="1">
                <a:latin typeface="Calibri"/>
                <a:cs typeface="Calibri"/>
              </a:rPr>
              <a:t>r</a:t>
            </a:r>
            <a:r>
              <a:rPr sz="1800" dirty="0" err="1">
                <a:latin typeface="맑은 고딕"/>
                <a:cs typeface="맑은 고딕"/>
              </a:rPr>
              <a:t>에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 err="1">
                <a:latin typeface="맑은 고딕"/>
                <a:cs typeface="맑은 고딕"/>
              </a:rPr>
              <a:t>연결</a:t>
            </a:r>
            <a:endParaRPr lang="en-US" altLang="ko-KR" sz="1800" dirty="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lang="ko-KR" altLang="en-US" sz="1800" dirty="0" err="1">
                <a:latin typeface="맑은 고딕"/>
                <a:cs typeface="맑은 고딕"/>
              </a:rPr>
              <a:t>한장의</a:t>
            </a:r>
            <a:r>
              <a:rPr lang="ko-KR" altLang="en-US" sz="1800" dirty="0">
                <a:latin typeface="맑은 고딕"/>
                <a:cs typeface="맑은 고딕"/>
              </a:rPr>
              <a:t> 사진을 </a:t>
            </a:r>
            <a:r>
              <a:rPr lang="ko-KR" altLang="en-US" sz="1800" dirty="0" err="1">
                <a:latin typeface="맑은 고딕"/>
                <a:cs typeface="맑은 고딕"/>
              </a:rPr>
              <a:t>한줄짜리</a:t>
            </a:r>
            <a:r>
              <a:rPr lang="ko-KR" altLang="en-US" dirty="0" err="1">
                <a:latin typeface="맑은 고딕"/>
                <a:cs typeface="맑은 고딕"/>
              </a:rPr>
              <a:t>로</a:t>
            </a:r>
            <a:r>
              <a:rPr lang="ko-KR" altLang="en-US" dirty="0">
                <a:latin typeface="맑은 고딕"/>
                <a:cs typeface="맑은 고딕"/>
              </a:rPr>
              <a:t> 쫙 </a:t>
            </a:r>
            <a:r>
              <a:rPr lang="en-US" altLang="ko-KR">
                <a:latin typeface="맑은 고딕"/>
                <a:cs typeface="맑은 고딕"/>
              </a:rPr>
              <a:t>~ </a:t>
            </a:r>
            <a:r>
              <a:rPr lang="ko-KR" altLang="en-US">
                <a:latin typeface="맑은 고딕"/>
                <a:cs typeface="맑은 고딕"/>
              </a:rPr>
              <a:t>펼침</a:t>
            </a:r>
            <a:endParaRPr sz="1800" dirty="0"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0791" y="2559934"/>
            <a:ext cx="9230995" cy="3592195"/>
            <a:chOff x="240791" y="2559934"/>
            <a:chExt cx="9230995" cy="35921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776" y="2559934"/>
              <a:ext cx="9050404" cy="35286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0769" y="5512689"/>
              <a:ext cx="474217" cy="1053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6944" y="5687212"/>
              <a:ext cx="718311" cy="1061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2773" y="6038506"/>
              <a:ext cx="403732" cy="1054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32190" y="5881090"/>
              <a:ext cx="62991" cy="688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3960" y="5694908"/>
              <a:ext cx="635631" cy="1061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5239" y="5520436"/>
              <a:ext cx="474217" cy="1053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8059" y="5888786"/>
              <a:ext cx="63119" cy="688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1547" y="6044438"/>
              <a:ext cx="637794" cy="1071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2856" y="5753100"/>
              <a:ext cx="467868" cy="3078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3227" y="5779008"/>
              <a:ext cx="467868" cy="30784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10840" y="5568695"/>
              <a:ext cx="1071880" cy="238125"/>
            </a:xfrm>
            <a:custGeom>
              <a:avLst/>
              <a:gdLst/>
              <a:ahLst/>
              <a:cxnLst/>
              <a:rect l="l" t="t" r="r" b="b"/>
              <a:pathLst>
                <a:path w="1071879" h="238125">
                  <a:moveTo>
                    <a:pt x="1071372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1071372" y="237743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6465" y="5646153"/>
              <a:ext cx="963548" cy="13990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43371" y="5399532"/>
              <a:ext cx="1071880" cy="238125"/>
            </a:xfrm>
            <a:custGeom>
              <a:avLst/>
              <a:gdLst/>
              <a:ahLst/>
              <a:cxnLst/>
              <a:rect l="l" t="t" r="r" b="b"/>
              <a:pathLst>
                <a:path w="1071879" h="238125">
                  <a:moveTo>
                    <a:pt x="1071372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1071372" y="237744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9125" y="5477129"/>
              <a:ext cx="963676" cy="1399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139" y="4463795"/>
              <a:ext cx="233172" cy="18135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917191" y="5161788"/>
              <a:ext cx="434340" cy="216535"/>
            </a:xfrm>
            <a:custGeom>
              <a:avLst/>
              <a:gdLst/>
              <a:ahLst/>
              <a:cxnLst/>
              <a:rect l="l" t="t" r="r" b="b"/>
              <a:pathLst>
                <a:path w="434339" h="216535">
                  <a:moveTo>
                    <a:pt x="434340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434340" y="216408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62149" y="5267452"/>
              <a:ext cx="346201" cy="831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50536" y="5129783"/>
              <a:ext cx="434340" cy="216535"/>
            </a:xfrm>
            <a:custGeom>
              <a:avLst/>
              <a:gdLst/>
              <a:ahLst/>
              <a:cxnLst/>
              <a:rect l="l" t="t" r="r" b="b"/>
              <a:pathLst>
                <a:path w="434339" h="216535">
                  <a:moveTo>
                    <a:pt x="434339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434339" y="216408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95239" y="5235448"/>
              <a:ext cx="346201" cy="8318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9841" y="3185922"/>
              <a:ext cx="1184275" cy="1586865"/>
            </a:xfrm>
            <a:custGeom>
              <a:avLst/>
              <a:gdLst/>
              <a:ahLst/>
              <a:cxnLst/>
              <a:rect l="l" t="t" r="r" b="b"/>
              <a:pathLst>
                <a:path w="1184275" h="1586864">
                  <a:moveTo>
                    <a:pt x="0" y="1586483"/>
                  </a:moveTo>
                  <a:lnTo>
                    <a:pt x="1184147" y="1586483"/>
                  </a:lnTo>
                  <a:lnTo>
                    <a:pt x="1184147" y="0"/>
                  </a:lnTo>
                  <a:lnTo>
                    <a:pt x="0" y="0"/>
                  </a:lnTo>
                  <a:lnTo>
                    <a:pt x="0" y="1586483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52475" y="2740278"/>
            <a:ext cx="1208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BEBEBE"/>
                </a:solidFill>
                <a:latin typeface="Calibri"/>
                <a:cs typeface="Calibri"/>
              </a:rPr>
              <a:t>input_shape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69669" y="4985765"/>
            <a:ext cx="1183005" cy="1164590"/>
          </a:xfrm>
          <a:custGeom>
            <a:avLst/>
            <a:gdLst/>
            <a:ahLst/>
            <a:cxnLst/>
            <a:rect l="l" t="t" r="r" b="b"/>
            <a:pathLst>
              <a:path w="1183005" h="1164589">
                <a:moveTo>
                  <a:pt x="0" y="1164336"/>
                </a:moveTo>
                <a:lnTo>
                  <a:pt x="1182624" y="1164336"/>
                </a:lnTo>
                <a:lnTo>
                  <a:pt x="1182624" y="0"/>
                </a:lnTo>
                <a:lnTo>
                  <a:pt x="0" y="0"/>
                </a:lnTo>
                <a:lnTo>
                  <a:pt x="0" y="1164336"/>
                </a:lnTo>
                <a:close/>
              </a:path>
            </a:pathLst>
          </a:custGeom>
          <a:ln w="381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588135" y="6120180"/>
            <a:ext cx="737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BEBEBE"/>
                </a:solidFill>
                <a:latin typeface="Calibri"/>
                <a:cs typeface="Calibri"/>
              </a:rPr>
              <a:t>Conv2d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09522" y="3033522"/>
            <a:ext cx="2974975" cy="1849120"/>
          </a:xfrm>
          <a:custGeom>
            <a:avLst/>
            <a:gdLst/>
            <a:ahLst/>
            <a:cxnLst/>
            <a:rect l="l" t="t" r="r" b="b"/>
            <a:pathLst>
              <a:path w="2974975" h="1849120">
                <a:moveTo>
                  <a:pt x="0" y="1848611"/>
                </a:moveTo>
                <a:lnTo>
                  <a:pt x="1744979" y="1848611"/>
                </a:lnTo>
                <a:lnTo>
                  <a:pt x="1744979" y="0"/>
                </a:lnTo>
                <a:lnTo>
                  <a:pt x="0" y="0"/>
                </a:lnTo>
                <a:lnTo>
                  <a:pt x="0" y="1848611"/>
                </a:lnTo>
                <a:close/>
              </a:path>
              <a:path w="2974975" h="1849120">
                <a:moveTo>
                  <a:pt x="1601723" y="1431035"/>
                </a:moveTo>
                <a:lnTo>
                  <a:pt x="2974848" y="1431035"/>
                </a:lnTo>
                <a:lnTo>
                  <a:pt x="2974848" y="0"/>
                </a:lnTo>
                <a:lnTo>
                  <a:pt x="1601723" y="0"/>
                </a:lnTo>
                <a:lnTo>
                  <a:pt x="1601723" y="1431035"/>
                </a:lnTo>
                <a:close/>
              </a:path>
            </a:pathLst>
          </a:custGeom>
          <a:ln w="381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850642" y="6025997"/>
            <a:ext cx="120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BEBEBE"/>
                </a:solidFill>
                <a:latin typeface="Calibri"/>
                <a:cs typeface="Calibri"/>
              </a:rPr>
              <a:t>Max</a:t>
            </a:r>
            <a:r>
              <a:rPr sz="1800" b="1" spc="-8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BEBEBE"/>
                </a:solidFill>
                <a:latin typeface="Calibri"/>
                <a:cs typeface="Calibri"/>
              </a:rPr>
              <a:t>pooling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43783" y="2459735"/>
            <a:ext cx="4867910" cy="3546475"/>
            <a:chOff x="2843783" y="2459735"/>
            <a:chExt cx="4867910" cy="3546475"/>
          </a:xfrm>
        </p:grpSpPr>
        <p:sp>
          <p:nvSpPr>
            <p:cNvPr id="34" name="object 34"/>
            <p:cNvSpPr/>
            <p:nvPr/>
          </p:nvSpPr>
          <p:spPr>
            <a:xfrm>
              <a:off x="2862833" y="5346953"/>
              <a:ext cx="1183005" cy="640080"/>
            </a:xfrm>
            <a:custGeom>
              <a:avLst/>
              <a:gdLst/>
              <a:ahLst/>
              <a:cxnLst/>
              <a:rect l="l" t="t" r="r" b="b"/>
              <a:pathLst>
                <a:path w="1183004" h="640079">
                  <a:moveTo>
                    <a:pt x="0" y="640080"/>
                  </a:moveTo>
                  <a:lnTo>
                    <a:pt x="1182623" y="640080"/>
                  </a:lnTo>
                  <a:lnTo>
                    <a:pt x="1182623" y="0"/>
                  </a:lnTo>
                  <a:lnTo>
                    <a:pt x="0" y="0"/>
                  </a:lnTo>
                  <a:lnTo>
                    <a:pt x="0" y="640080"/>
                  </a:lnTo>
                  <a:close/>
                </a:path>
              </a:pathLst>
            </a:custGeom>
            <a:ln w="381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16089" y="2478785"/>
              <a:ext cx="876300" cy="3275329"/>
            </a:xfrm>
            <a:custGeom>
              <a:avLst/>
              <a:gdLst/>
              <a:ahLst/>
              <a:cxnLst/>
              <a:rect l="l" t="t" r="r" b="b"/>
              <a:pathLst>
                <a:path w="876300" h="3275329">
                  <a:moveTo>
                    <a:pt x="0" y="3275076"/>
                  </a:moveTo>
                  <a:lnTo>
                    <a:pt x="876300" y="3275076"/>
                  </a:lnTo>
                  <a:lnTo>
                    <a:pt x="876300" y="0"/>
                  </a:lnTo>
                  <a:lnTo>
                    <a:pt x="0" y="0"/>
                  </a:lnTo>
                  <a:lnTo>
                    <a:pt x="0" y="327507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298" y="6538008"/>
            <a:ext cx="96739" cy="692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570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 Light"/>
                <a:cs typeface="Calibri Light"/>
              </a:rPr>
              <a:t>C</a:t>
            </a:r>
            <a:r>
              <a:rPr sz="2800" b="0" spc="-35" dirty="0">
                <a:latin typeface="Calibri Light"/>
                <a:cs typeface="Calibri Light"/>
              </a:rPr>
              <a:t>o</a:t>
            </a:r>
            <a:r>
              <a:rPr sz="2800" b="0" spc="-70" dirty="0">
                <a:latin typeface="Calibri Light"/>
                <a:cs typeface="Calibri Light"/>
              </a:rPr>
              <a:t>n</a:t>
            </a:r>
            <a:r>
              <a:rPr sz="2800" b="0" spc="-25" dirty="0">
                <a:latin typeface="Calibri Light"/>
                <a:cs typeface="Calibri Light"/>
              </a:rPr>
              <a:t>v</a:t>
            </a:r>
            <a:r>
              <a:rPr sz="2800" b="0" spc="-40" dirty="0">
                <a:latin typeface="Calibri Light"/>
                <a:cs typeface="Calibri Light"/>
              </a:rPr>
              <a:t>N</a:t>
            </a:r>
            <a:r>
              <a:rPr sz="2800" b="0" spc="-35" dirty="0">
                <a:latin typeface="Calibri Light"/>
                <a:cs typeface="Calibri Light"/>
              </a:rPr>
              <a:t>e</a:t>
            </a:r>
            <a:r>
              <a:rPr sz="2800" b="0" spc="-25" dirty="0">
                <a:latin typeface="Calibri Light"/>
                <a:cs typeface="Calibri Light"/>
              </a:rPr>
              <a:t>t</a:t>
            </a:r>
            <a:r>
              <a:rPr sz="2800" spc="315" dirty="0">
                <a:latin typeface="LG Smart UI Bold"/>
                <a:cs typeface="LG Smart UI Bold"/>
              </a:rPr>
              <a:t>Ⓒ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555" y="1996615"/>
            <a:ext cx="6147435" cy="162369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64160" indent="-251460">
              <a:lnSpc>
                <a:spcPct val="100000"/>
              </a:lnSpc>
              <a:spcBef>
                <a:spcPts val="850"/>
              </a:spcBef>
              <a:buFont typeface="Wingdings"/>
              <a:buChar char=""/>
              <a:tabLst>
                <a:tab pos="264160" algn="l"/>
              </a:tabLst>
            </a:pPr>
            <a:r>
              <a:rPr sz="2150" b="1" spc="5" dirty="0">
                <a:latin typeface="Calibri"/>
                <a:cs typeface="Calibri"/>
              </a:rPr>
              <a:t>Co</a:t>
            </a:r>
            <a:r>
              <a:rPr sz="2150" b="1" spc="-30" dirty="0">
                <a:latin typeface="Calibri"/>
                <a:cs typeface="Calibri"/>
              </a:rPr>
              <a:t>n</a:t>
            </a:r>
            <a:r>
              <a:rPr sz="2150" b="1" spc="5" dirty="0">
                <a:latin typeface="Calibri"/>
                <a:cs typeface="Calibri"/>
              </a:rPr>
              <a:t>vN</a:t>
            </a:r>
            <a:r>
              <a:rPr sz="2150" b="1" spc="-5" dirty="0">
                <a:latin typeface="Calibri"/>
                <a:cs typeface="Calibri"/>
              </a:rPr>
              <a:t>e</a:t>
            </a:r>
            <a:r>
              <a:rPr sz="2150" b="1" spc="5" dirty="0">
                <a:latin typeface="Calibri"/>
                <a:cs typeface="Calibri"/>
              </a:rPr>
              <a:t>t</a:t>
            </a:r>
            <a:r>
              <a:rPr sz="2150" b="1" dirty="0">
                <a:latin typeface="Calibri"/>
                <a:cs typeface="Calibri"/>
              </a:rPr>
              <a:t>(</a:t>
            </a:r>
            <a:r>
              <a:rPr sz="2150" b="1" spc="20" dirty="0">
                <a:latin typeface="맑은 고딕"/>
                <a:cs typeface="맑은 고딕"/>
              </a:rPr>
              <a:t>특히</a:t>
            </a:r>
            <a:r>
              <a:rPr sz="2150" b="1" spc="-315" dirty="0">
                <a:latin typeface="맑은 고딕"/>
                <a:cs typeface="맑은 고딕"/>
              </a:rPr>
              <a:t> </a:t>
            </a:r>
            <a:r>
              <a:rPr sz="2150" b="1" spc="5" dirty="0">
                <a:latin typeface="Calibri"/>
                <a:cs typeface="Calibri"/>
              </a:rPr>
              <a:t>Co</a:t>
            </a:r>
            <a:r>
              <a:rPr sz="2150" b="1" spc="-30" dirty="0">
                <a:latin typeface="Calibri"/>
                <a:cs typeface="Calibri"/>
              </a:rPr>
              <a:t>n</a:t>
            </a:r>
            <a:r>
              <a:rPr sz="2150" b="1" spc="5" dirty="0">
                <a:latin typeface="Calibri"/>
                <a:cs typeface="Calibri"/>
              </a:rPr>
              <a:t>v</a:t>
            </a:r>
            <a:r>
              <a:rPr sz="2150" b="1" spc="10" dirty="0">
                <a:latin typeface="Calibri"/>
                <a:cs typeface="Calibri"/>
              </a:rPr>
              <a:t>2</a:t>
            </a:r>
            <a:r>
              <a:rPr sz="2150" b="1" spc="5" dirty="0">
                <a:latin typeface="Calibri"/>
                <a:cs typeface="Calibri"/>
              </a:rPr>
              <a:t>D)</a:t>
            </a:r>
            <a:r>
              <a:rPr sz="2150" b="1" spc="-15" dirty="0">
                <a:latin typeface="Calibri"/>
                <a:cs typeface="Calibri"/>
              </a:rPr>
              <a:t> </a:t>
            </a:r>
            <a:r>
              <a:rPr sz="2150" b="1" spc="5" dirty="0">
                <a:latin typeface="Calibri"/>
                <a:cs typeface="Calibri"/>
              </a:rPr>
              <a:t>:</a:t>
            </a:r>
            <a:r>
              <a:rPr sz="2150" b="1" spc="15" dirty="0">
                <a:latin typeface="Calibri"/>
                <a:cs typeface="Calibri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이미지</a:t>
            </a:r>
            <a:r>
              <a:rPr sz="2150" b="1" spc="-305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분석에</a:t>
            </a:r>
            <a:r>
              <a:rPr sz="2150" b="1" spc="-30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주로</a:t>
            </a:r>
            <a:r>
              <a:rPr sz="2150" b="1" spc="-29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사용</a:t>
            </a:r>
            <a:endParaRPr sz="2150">
              <a:latin typeface="맑은 고딕"/>
              <a:cs typeface="맑은 고딕"/>
            </a:endParaRPr>
          </a:p>
          <a:p>
            <a:pPr marL="441959" lvl="1" indent="-179070">
              <a:lnSpc>
                <a:spcPct val="100000"/>
              </a:lnSpc>
              <a:spcBef>
                <a:spcPts val="540"/>
              </a:spcBef>
              <a:buFont typeface="Wingdings"/>
              <a:buChar char=""/>
              <a:tabLst>
                <a:tab pos="442595" algn="l"/>
              </a:tabLst>
            </a:pPr>
            <a:r>
              <a:rPr sz="1600" spc="-5" dirty="0">
                <a:latin typeface="맑은 고딕"/>
                <a:cs typeface="맑은 고딕"/>
              </a:rPr>
              <a:t>데이터에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담겨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있는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지역적</a:t>
            </a:r>
            <a:r>
              <a:rPr sz="1600" b="1" spc="-15" dirty="0">
                <a:latin typeface="Calibri"/>
                <a:cs typeface="Calibri"/>
              </a:rPr>
              <a:t>(</a:t>
            </a:r>
            <a:r>
              <a:rPr sz="1600" b="1" spc="-5" dirty="0">
                <a:latin typeface="Calibri"/>
                <a:cs typeface="Calibri"/>
              </a:rPr>
              <a:t>Lo</a:t>
            </a:r>
            <a:r>
              <a:rPr sz="1600" b="1" spc="-10" dirty="0">
                <a:latin typeface="Calibri"/>
                <a:cs typeface="Calibri"/>
              </a:rPr>
              <a:t>c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l</a:t>
            </a:r>
            <a:r>
              <a:rPr sz="1600" b="1" spc="-5" dirty="0">
                <a:latin typeface="Calibri"/>
                <a:cs typeface="Calibri"/>
              </a:rPr>
              <a:t>)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특징</a:t>
            </a:r>
            <a:r>
              <a:rPr sz="1600" spc="-5" dirty="0">
                <a:latin typeface="맑은 고딕"/>
                <a:cs typeface="맑은 고딕"/>
              </a:rPr>
              <a:t>을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추출</a:t>
            </a:r>
            <a:endParaRPr sz="1600">
              <a:latin typeface="맑은 고딕"/>
              <a:cs typeface="맑은 고딕"/>
            </a:endParaRPr>
          </a:p>
          <a:p>
            <a:pPr marL="441959" lvl="1" indent="-179070">
              <a:lnSpc>
                <a:spcPct val="100000"/>
              </a:lnSpc>
              <a:spcBef>
                <a:spcPts val="490"/>
              </a:spcBef>
              <a:buFont typeface="Wingdings"/>
              <a:buChar char=""/>
              <a:tabLst>
                <a:tab pos="442595" algn="l"/>
              </a:tabLst>
            </a:pPr>
            <a:r>
              <a:rPr sz="1600" spc="-5" dirty="0">
                <a:latin typeface="맑은 고딕"/>
                <a:cs typeface="맑은 고딕"/>
              </a:rPr>
              <a:t>필터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맑은 고딕"/>
                <a:cs typeface="맑은 고딕"/>
              </a:rPr>
              <a:t>커널</a:t>
            </a:r>
            <a:r>
              <a:rPr sz="1600" spc="-5" dirty="0">
                <a:latin typeface="Calibri"/>
                <a:cs typeface="Calibri"/>
              </a:rPr>
              <a:t>)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: </a:t>
            </a:r>
            <a:r>
              <a:rPr sz="1600" spc="-5" dirty="0">
                <a:latin typeface="맑은 고딕"/>
                <a:cs typeface="맑은 고딕"/>
              </a:rPr>
              <a:t>개수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Calibri"/>
                <a:cs typeface="Calibri"/>
              </a:rPr>
              <a:t>32</a:t>
            </a:r>
            <a:r>
              <a:rPr sz="1600" spc="-5" dirty="0">
                <a:latin typeface="맑은 고딕"/>
                <a:cs typeface="맑은 고딕"/>
              </a:rPr>
              <a:t>개</a:t>
            </a:r>
            <a:endParaRPr sz="1600">
              <a:latin typeface="맑은 고딕"/>
              <a:cs typeface="맑은 고딕"/>
            </a:endParaRPr>
          </a:p>
          <a:p>
            <a:pPr marL="645160" lvl="2" indent="-186055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645160" algn="l"/>
              </a:tabLst>
            </a:pPr>
            <a:r>
              <a:rPr sz="1400" spc="-5" dirty="0">
                <a:latin typeface="Calibri"/>
                <a:cs typeface="Calibri"/>
              </a:rPr>
              <a:t>2</a:t>
            </a:r>
            <a:r>
              <a:rPr sz="1400" dirty="0">
                <a:latin typeface="맑은 고딕"/>
                <a:cs typeface="맑은 고딕"/>
              </a:rPr>
              <a:t>차원으로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이동하며</a:t>
            </a:r>
            <a:r>
              <a:rPr sz="1400" spc="-200" dirty="0">
                <a:latin typeface="맑은 고딕"/>
                <a:cs typeface="맑은 고딕"/>
              </a:rPr>
              <a:t> 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 Map </a:t>
            </a:r>
            <a:r>
              <a:rPr sz="1400" dirty="0">
                <a:latin typeface="맑은 고딕"/>
                <a:cs typeface="맑은 고딕"/>
              </a:rPr>
              <a:t>구성</a:t>
            </a:r>
            <a:endParaRPr sz="1400">
              <a:latin typeface="맑은 고딕"/>
              <a:cs typeface="맑은 고딕"/>
            </a:endParaRPr>
          </a:p>
          <a:p>
            <a:pPr marL="645160" lvl="2" indent="-18605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45160" algn="l"/>
              </a:tabLst>
            </a:pPr>
            <a:r>
              <a:rPr sz="1400" spc="-10" dirty="0">
                <a:latin typeface="Calibri"/>
                <a:cs typeface="Calibri"/>
              </a:rPr>
              <a:t>kernel_size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(3,</a:t>
            </a:r>
            <a:r>
              <a:rPr sz="1400" dirty="0">
                <a:latin typeface="Calibri"/>
                <a:cs typeface="Calibri"/>
              </a:rPr>
              <a:t> 3) </a:t>
            </a:r>
            <a:r>
              <a:rPr sz="1400" dirty="0">
                <a:latin typeface="맑은 고딕"/>
                <a:cs typeface="맑은 고딕"/>
              </a:rPr>
              <a:t>가로</a:t>
            </a:r>
            <a:r>
              <a:rPr sz="1400" spc="-180" dirty="0">
                <a:latin typeface="맑은 고딕"/>
                <a:cs typeface="맑은 고딕"/>
              </a:rPr>
              <a:t> </a:t>
            </a:r>
            <a:r>
              <a:rPr sz="1400" dirty="0">
                <a:latin typeface="Calibri"/>
                <a:cs typeface="Calibri"/>
              </a:rPr>
              <a:t>3,</a:t>
            </a:r>
            <a:r>
              <a:rPr sz="1400" dirty="0">
                <a:latin typeface="맑은 고딕"/>
                <a:cs typeface="맑은 고딕"/>
              </a:rPr>
              <a:t>세로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Calibri"/>
                <a:cs typeface="Calibri"/>
              </a:rPr>
              <a:t>3,</a:t>
            </a:r>
            <a:r>
              <a:rPr sz="1400" spc="305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가로세로</a:t>
            </a:r>
            <a:r>
              <a:rPr sz="1400" spc="-20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길이가</a:t>
            </a:r>
            <a:r>
              <a:rPr sz="1400" spc="-19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같으면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Calibri"/>
                <a:cs typeface="Calibri"/>
              </a:rPr>
              <a:t>kernel_size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 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8368" y="4677155"/>
            <a:ext cx="1483360" cy="1484630"/>
            <a:chOff x="658368" y="4677155"/>
            <a:chExt cx="1483360" cy="14846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416" y="4677155"/>
              <a:ext cx="1479804" cy="1484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368" y="4972811"/>
              <a:ext cx="894588" cy="89154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497323" y="4677155"/>
            <a:ext cx="1483360" cy="1484630"/>
            <a:chOff x="4497323" y="4677155"/>
            <a:chExt cx="1483360" cy="148463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0371" y="4677155"/>
              <a:ext cx="1479803" cy="14843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7323" y="4972811"/>
              <a:ext cx="894588" cy="8915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8471" y="4713731"/>
              <a:ext cx="300355" cy="297180"/>
            </a:xfrm>
            <a:custGeom>
              <a:avLst/>
              <a:gdLst/>
              <a:ahLst/>
              <a:cxnLst/>
              <a:rect l="l" t="t" r="r" b="b"/>
              <a:pathLst>
                <a:path w="300354" h="297179">
                  <a:moveTo>
                    <a:pt x="300227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300227" y="297180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FFC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8471" y="4713731"/>
              <a:ext cx="300355" cy="297180"/>
            </a:xfrm>
            <a:custGeom>
              <a:avLst/>
              <a:gdLst/>
              <a:ahLst/>
              <a:cxnLst/>
              <a:rect l="l" t="t" r="r" b="b"/>
              <a:pathLst>
                <a:path w="300354" h="297179">
                  <a:moveTo>
                    <a:pt x="0" y="297180"/>
                  </a:moveTo>
                  <a:lnTo>
                    <a:pt x="300227" y="297180"/>
                  </a:lnTo>
                  <a:lnTo>
                    <a:pt x="300227" y="0"/>
                  </a:lnTo>
                  <a:lnTo>
                    <a:pt x="0" y="0"/>
                  </a:lnTo>
                  <a:lnTo>
                    <a:pt x="0" y="2971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38699" y="4713731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298703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298703" y="297180"/>
                  </a:lnTo>
                  <a:lnTo>
                    <a:pt x="298703" y="0"/>
                  </a:lnTo>
                  <a:close/>
                </a:path>
              </a:pathLst>
            </a:custGeom>
            <a:solidFill>
              <a:srgbClr val="FFC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8699" y="4713731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0" y="297180"/>
                  </a:moveTo>
                  <a:lnTo>
                    <a:pt x="298703" y="297180"/>
                  </a:lnTo>
                  <a:lnTo>
                    <a:pt x="298703" y="0"/>
                  </a:lnTo>
                  <a:lnTo>
                    <a:pt x="0" y="0"/>
                  </a:lnTo>
                  <a:lnTo>
                    <a:pt x="0" y="2971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31307" y="4713731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298703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298703" y="297180"/>
                  </a:lnTo>
                  <a:lnTo>
                    <a:pt x="298703" y="0"/>
                  </a:lnTo>
                  <a:close/>
                </a:path>
              </a:pathLst>
            </a:custGeom>
            <a:solidFill>
              <a:srgbClr val="FFC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31307" y="4713731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0" y="297180"/>
                  </a:moveTo>
                  <a:lnTo>
                    <a:pt x="298703" y="297180"/>
                  </a:lnTo>
                  <a:lnTo>
                    <a:pt x="298703" y="0"/>
                  </a:lnTo>
                  <a:lnTo>
                    <a:pt x="0" y="0"/>
                  </a:lnTo>
                  <a:lnTo>
                    <a:pt x="0" y="2971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38471" y="5006339"/>
              <a:ext cx="300355" cy="297180"/>
            </a:xfrm>
            <a:custGeom>
              <a:avLst/>
              <a:gdLst/>
              <a:ahLst/>
              <a:cxnLst/>
              <a:rect l="l" t="t" r="r" b="b"/>
              <a:pathLst>
                <a:path w="300354" h="297179">
                  <a:moveTo>
                    <a:pt x="300227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300227" y="297180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FFC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38471" y="5006339"/>
              <a:ext cx="300355" cy="297180"/>
            </a:xfrm>
            <a:custGeom>
              <a:avLst/>
              <a:gdLst/>
              <a:ahLst/>
              <a:cxnLst/>
              <a:rect l="l" t="t" r="r" b="b"/>
              <a:pathLst>
                <a:path w="300354" h="297179">
                  <a:moveTo>
                    <a:pt x="0" y="297180"/>
                  </a:moveTo>
                  <a:lnTo>
                    <a:pt x="300227" y="297180"/>
                  </a:lnTo>
                  <a:lnTo>
                    <a:pt x="300227" y="0"/>
                  </a:lnTo>
                  <a:lnTo>
                    <a:pt x="0" y="0"/>
                  </a:lnTo>
                  <a:lnTo>
                    <a:pt x="0" y="2971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38699" y="5006339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298703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298703" y="297180"/>
                  </a:lnTo>
                  <a:lnTo>
                    <a:pt x="298703" y="0"/>
                  </a:lnTo>
                  <a:close/>
                </a:path>
              </a:pathLst>
            </a:custGeom>
            <a:solidFill>
              <a:srgbClr val="FFC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38699" y="5006339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0" y="297180"/>
                  </a:moveTo>
                  <a:lnTo>
                    <a:pt x="298703" y="297180"/>
                  </a:lnTo>
                  <a:lnTo>
                    <a:pt x="298703" y="0"/>
                  </a:lnTo>
                  <a:lnTo>
                    <a:pt x="0" y="0"/>
                  </a:lnTo>
                  <a:lnTo>
                    <a:pt x="0" y="2971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31307" y="5006339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298703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298703" y="297180"/>
                  </a:lnTo>
                  <a:lnTo>
                    <a:pt x="298703" y="0"/>
                  </a:lnTo>
                  <a:close/>
                </a:path>
              </a:pathLst>
            </a:custGeom>
            <a:solidFill>
              <a:srgbClr val="FFC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31307" y="5006339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0" y="297180"/>
                  </a:moveTo>
                  <a:lnTo>
                    <a:pt x="298703" y="297180"/>
                  </a:lnTo>
                  <a:lnTo>
                    <a:pt x="298703" y="0"/>
                  </a:lnTo>
                  <a:lnTo>
                    <a:pt x="0" y="0"/>
                  </a:lnTo>
                  <a:lnTo>
                    <a:pt x="0" y="2971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38471" y="5300472"/>
              <a:ext cx="300355" cy="297180"/>
            </a:xfrm>
            <a:custGeom>
              <a:avLst/>
              <a:gdLst/>
              <a:ahLst/>
              <a:cxnLst/>
              <a:rect l="l" t="t" r="r" b="b"/>
              <a:pathLst>
                <a:path w="300354" h="297179">
                  <a:moveTo>
                    <a:pt x="300227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300227" y="297179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FFC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38471" y="5300472"/>
              <a:ext cx="300355" cy="297180"/>
            </a:xfrm>
            <a:custGeom>
              <a:avLst/>
              <a:gdLst/>
              <a:ahLst/>
              <a:cxnLst/>
              <a:rect l="l" t="t" r="r" b="b"/>
              <a:pathLst>
                <a:path w="300354" h="297179">
                  <a:moveTo>
                    <a:pt x="0" y="297179"/>
                  </a:moveTo>
                  <a:lnTo>
                    <a:pt x="300227" y="297179"/>
                  </a:lnTo>
                  <a:lnTo>
                    <a:pt x="300227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38699" y="5300472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298703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298703" y="297179"/>
                  </a:lnTo>
                  <a:lnTo>
                    <a:pt x="298703" y="0"/>
                  </a:lnTo>
                  <a:close/>
                </a:path>
              </a:pathLst>
            </a:custGeom>
            <a:solidFill>
              <a:srgbClr val="FFC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38699" y="5300472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0" y="297179"/>
                  </a:moveTo>
                  <a:lnTo>
                    <a:pt x="298703" y="297179"/>
                  </a:lnTo>
                  <a:lnTo>
                    <a:pt x="298703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31307" y="5300472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298703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298703" y="297179"/>
                  </a:lnTo>
                  <a:lnTo>
                    <a:pt x="298703" y="0"/>
                  </a:lnTo>
                  <a:close/>
                </a:path>
              </a:pathLst>
            </a:custGeom>
            <a:solidFill>
              <a:srgbClr val="FFC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31307" y="5300472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5" h="297179">
                  <a:moveTo>
                    <a:pt x="0" y="297179"/>
                  </a:moveTo>
                  <a:lnTo>
                    <a:pt x="298703" y="297179"/>
                  </a:lnTo>
                  <a:lnTo>
                    <a:pt x="298703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538471" y="4713732"/>
            <a:ext cx="891540" cy="883919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95"/>
              </a:spcBef>
              <a:tabLst>
                <a:tab pos="387350" algn="l"/>
                <a:tab pos="680720" algn="l"/>
              </a:tabLst>
            </a:pPr>
            <a:r>
              <a:rPr sz="1600" b="1" spc="10" dirty="0">
                <a:solidFill>
                  <a:srgbClr val="C00000"/>
                </a:solidFill>
                <a:latin typeface="Arial Rounded MT Bold"/>
                <a:cs typeface="Arial Rounded MT Bold"/>
              </a:rPr>
              <a:t>1	0	1</a:t>
            </a:r>
            <a:endParaRPr sz="1600">
              <a:latin typeface="Arial Rounded MT Bold"/>
              <a:cs typeface="Arial Rounded MT Bold"/>
            </a:endParaRPr>
          </a:p>
          <a:p>
            <a:pPr marL="88265">
              <a:lnSpc>
                <a:spcPct val="100000"/>
              </a:lnSpc>
              <a:spcBef>
                <a:spcPts val="390"/>
              </a:spcBef>
              <a:tabLst>
                <a:tab pos="387350" algn="l"/>
                <a:tab pos="680720" algn="l"/>
              </a:tabLst>
            </a:pPr>
            <a:r>
              <a:rPr sz="1600" b="1" spc="10" dirty="0">
                <a:solidFill>
                  <a:srgbClr val="C00000"/>
                </a:solidFill>
                <a:latin typeface="Arial Rounded MT Bold"/>
                <a:cs typeface="Arial Rounded MT Bold"/>
              </a:rPr>
              <a:t>0	1	0</a:t>
            </a:r>
            <a:endParaRPr sz="1600">
              <a:latin typeface="Arial Rounded MT Bold"/>
              <a:cs typeface="Arial Rounded MT Bold"/>
            </a:endParaRPr>
          </a:p>
          <a:p>
            <a:pPr marL="88265">
              <a:lnSpc>
                <a:spcPct val="100000"/>
              </a:lnSpc>
              <a:spcBef>
                <a:spcPts val="400"/>
              </a:spcBef>
              <a:tabLst>
                <a:tab pos="387350" algn="l"/>
                <a:tab pos="680720" algn="l"/>
              </a:tabLst>
            </a:pPr>
            <a:r>
              <a:rPr sz="1600" b="1" spc="10" dirty="0">
                <a:solidFill>
                  <a:srgbClr val="C00000"/>
                </a:solidFill>
                <a:latin typeface="Arial Rounded MT Bold"/>
                <a:cs typeface="Arial Rounded MT Bold"/>
              </a:rPr>
              <a:t>1	0	1</a:t>
            </a:r>
            <a:endParaRPr sz="1600">
              <a:latin typeface="Arial Rounded MT Bold"/>
              <a:cs typeface="Arial Rounded MT Bold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2515933" y="4673917"/>
          <a:ext cx="891540" cy="884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Arial Rounded MT Bold"/>
                          <a:cs typeface="Arial Rounded MT Bold"/>
                        </a:rPr>
                        <a:t>1</a:t>
                      </a:r>
                      <a:endParaRPr sz="1600">
                        <a:latin typeface="Arial Rounded MT Bold"/>
                        <a:cs typeface="Arial Rounded MT Bold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Arial Rounded MT Bold"/>
                          <a:cs typeface="Arial Rounded MT Bold"/>
                        </a:rPr>
                        <a:t>0</a:t>
                      </a:r>
                      <a:endParaRPr sz="1600">
                        <a:latin typeface="Arial Rounded MT Bold"/>
                        <a:cs typeface="Arial Rounded MT Bold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Arial Rounded MT Bold"/>
                          <a:cs typeface="Arial Rounded MT Bold"/>
                        </a:rPr>
                        <a:t>1</a:t>
                      </a:r>
                      <a:endParaRPr sz="1600">
                        <a:latin typeface="Arial Rounded MT Bold"/>
                        <a:cs typeface="Arial Rounded MT Bold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Arial Rounded MT Bold"/>
                          <a:cs typeface="Arial Rounded MT Bold"/>
                        </a:rPr>
                        <a:t>0</a:t>
                      </a:r>
                      <a:endParaRPr sz="1600">
                        <a:latin typeface="Arial Rounded MT Bold"/>
                        <a:cs typeface="Arial Rounded MT Bold"/>
                      </a:endParaRPr>
                    </a:p>
                  </a:txBody>
                  <a:tcPr marL="0" marR="0" marT="234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Arial Rounded MT Bold"/>
                          <a:cs typeface="Arial Rounded MT Bold"/>
                        </a:rPr>
                        <a:t>1</a:t>
                      </a:r>
                      <a:endParaRPr sz="1600">
                        <a:latin typeface="Arial Rounded MT Bold"/>
                        <a:cs typeface="Arial Rounded MT Bold"/>
                      </a:endParaRPr>
                    </a:p>
                  </a:txBody>
                  <a:tcPr marL="0" marR="0" marT="234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Arial Rounded MT Bold"/>
                          <a:cs typeface="Arial Rounded MT Bold"/>
                        </a:rPr>
                        <a:t>0</a:t>
                      </a:r>
                      <a:endParaRPr sz="1600">
                        <a:latin typeface="Arial Rounded MT Bold"/>
                        <a:cs typeface="Arial Rounded MT Bold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Arial Rounded MT Bold"/>
                          <a:cs typeface="Arial Rounded MT Bold"/>
                        </a:rPr>
                        <a:t>1</a:t>
                      </a:r>
                      <a:endParaRPr sz="1600">
                        <a:latin typeface="Arial Rounded MT Bold"/>
                        <a:cs typeface="Arial Rounded MT Bold"/>
                      </a:endParaRPr>
                    </a:p>
                  </a:txBody>
                  <a:tcPr marL="0" marR="0" marT="234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Arial Rounded MT Bold"/>
                          <a:cs typeface="Arial Rounded MT Bold"/>
                        </a:rPr>
                        <a:t>0</a:t>
                      </a:r>
                      <a:endParaRPr sz="1600">
                        <a:latin typeface="Arial Rounded MT Bold"/>
                        <a:cs typeface="Arial Rounded MT Bold"/>
                      </a:endParaRPr>
                    </a:p>
                  </a:txBody>
                  <a:tcPr marL="0" marR="0" marT="234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D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Arial Rounded MT Bold"/>
                          <a:cs typeface="Arial Rounded MT Bold"/>
                        </a:rPr>
                        <a:t>1</a:t>
                      </a:r>
                      <a:endParaRPr sz="1600">
                        <a:latin typeface="Arial Rounded MT Bold"/>
                        <a:cs typeface="Arial Rounded MT Bold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D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47531" y="4677155"/>
            <a:ext cx="870203" cy="8763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8944" y="4247007"/>
            <a:ext cx="866394" cy="14376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1953" y="4442078"/>
            <a:ext cx="498792" cy="14274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66416" y="4242689"/>
            <a:ext cx="863472" cy="14274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28925" y="4437760"/>
            <a:ext cx="334263" cy="142747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176520" y="4304029"/>
            <a:ext cx="1410970" cy="171450"/>
            <a:chOff x="5176520" y="4304029"/>
            <a:chExt cx="1410970" cy="171450"/>
          </a:xfrm>
        </p:grpSpPr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76520" y="4332350"/>
              <a:ext cx="866139" cy="1428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62599" y="4304029"/>
              <a:ext cx="471931" cy="1565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2692" y="4332350"/>
              <a:ext cx="34798" cy="142875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6105016" y="4792090"/>
            <a:ext cx="209550" cy="152400"/>
            <a:chOff x="6105016" y="4792090"/>
            <a:chExt cx="209550" cy="152400"/>
          </a:xfrm>
        </p:grpSpPr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5016" y="4792090"/>
              <a:ext cx="100330" cy="1524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25412" y="4817109"/>
              <a:ext cx="88646" cy="88645"/>
            </a:xfrm>
            <a:prstGeom prst="rect">
              <a:avLst/>
            </a:prstGeom>
          </p:spPr>
        </p:pic>
      </p:grp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6294628" y="4781253"/>
          <a:ext cx="1177924" cy="732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885">
                <a:tc>
                  <a:txBody>
                    <a:bodyPr/>
                    <a:lstStyle/>
                    <a:p>
                      <a:pPr marL="31750">
                        <a:lnSpc>
                          <a:spcPts val="1270"/>
                        </a:lnSpc>
                      </a:pPr>
                      <a:r>
                        <a:rPr sz="1300" spc="-165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𝟏</a:t>
                      </a:r>
                      <a:r>
                        <a:rPr sz="1300" spc="-165" dirty="0">
                          <a:latin typeface="Cambria Math"/>
                          <a:cs typeface="Cambria Math"/>
                        </a:rPr>
                        <a:t>)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ts val="1270"/>
                        </a:lnSpc>
                      </a:pPr>
                      <a:r>
                        <a:rPr sz="1300" spc="-165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𝟎</a:t>
                      </a:r>
                      <a:r>
                        <a:rPr sz="1300" spc="-165" dirty="0">
                          <a:latin typeface="Cambria Math"/>
                          <a:cs typeface="Cambria Math"/>
                        </a:rPr>
                        <a:t>)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70"/>
                        </a:lnSpc>
                      </a:pPr>
                      <a:r>
                        <a:rPr sz="1300" spc="-165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𝟏</a:t>
                      </a:r>
                      <a:r>
                        <a:rPr sz="1300" spc="-165" dirty="0">
                          <a:latin typeface="Cambria Math"/>
                          <a:cs typeface="Cambria Math"/>
                        </a:rPr>
                        <a:t>)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165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𝟎</a:t>
                      </a:r>
                      <a:r>
                        <a:rPr sz="1300" spc="-165" dirty="0">
                          <a:latin typeface="Cambria Math"/>
                          <a:cs typeface="Cambria Math"/>
                        </a:rPr>
                        <a:t>)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165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𝟏</a:t>
                      </a:r>
                      <a:r>
                        <a:rPr sz="1300" spc="-165" dirty="0">
                          <a:latin typeface="Cambria Math"/>
                          <a:cs typeface="Cambria Math"/>
                        </a:rPr>
                        <a:t>)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300" spc="-165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𝟎</a:t>
                      </a:r>
                      <a:r>
                        <a:rPr sz="1300" spc="-165" dirty="0">
                          <a:latin typeface="Cambria Math"/>
                          <a:cs typeface="Cambria Math"/>
                        </a:rPr>
                        <a:t>)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72390">
                        <a:lnSpc>
                          <a:spcPts val="1490"/>
                        </a:lnSpc>
                        <a:spcBef>
                          <a:spcPts val="185"/>
                        </a:spcBef>
                      </a:pPr>
                      <a:r>
                        <a:rPr sz="1300" spc="-165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𝟏</a:t>
                      </a:r>
                      <a:r>
                        <a:rPr sz="1300" spc="-165" dirty="0">
                          <a:latin typeface="Cambria Math"/>
                          <a:cs typeface="Cambria Math"/>
                        </a:rPr>
                        <a:t>)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ts val="1490"/>
                        </a:lnSpc>
                        <a:spcBef>
                          <a:spcPts val="185"/>
                        </a:spcBef>
                      </a:pPr>
                      <a:r>
                        <a:rPr sz="1300" spc="-165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𝟎</a:t>
                      </a:r>
                      <a:r>
                        <a:rPr sz="1300" spc="-165" dirty="0">
                          <a:latin typeface="Cambria Math"/>
                          <a:cs typeface="Cambria Math"/>
                        </a:rPr>
                        <a:t>)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0"/>
                        </a:lnSpc>
                        <a:spcBef>
                          <a:spcPts val="185"/>
                        </a:spcBef>
                      </a:pPr>
                      <a:r>
                        <a:rPr sz="1300" spc="-165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𝟏</a:t>
                      </a:r>
                      <a:r>
                        <a:rPr sz="1300" spc="-165" dirty="0">
                          <a:latin typeface="Cambria Math"/>
                          <a:cs typeface="Cambria Math"/>
                        </a:rPr>
                        <a:t>)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2349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6457569" y="4792090"/>
            <a:ext cx="330835" cy="152400"/>
            <a:chOff x="6457569" y="4792090"/>
            <a:chExt cx="330835" cy="152400"/>
          </a:xfrm>
        </p:grpSpPr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57569" y="4809489"/>
              <a:ext cx="99059" cy="10286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8981" y="4792090"/>
              <a:ext cx="100329" cy="1524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99377" y="4817109"/>
              <a:ext cx="88646" cy="88645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6931532" y="4792090"/>
            <a:ext cx="330835" cy="152400"/>
            <a:chOff x="6931532" y="4792090"/>
            <a:chExt cx="330835" cy="152400"/>
          </a:xfrm>
        </p:grpSpPr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31532" y="4809489"/>
              <a:ext cx="99060" cy="10286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52944" y="4792090"/>
              <a:ext cx="100329" cy="1524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73340" y="4817109"/>
              <a:ext cx="88645" cy="88645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6061328" y="5074030"/>
            <a:ext cx="186690" cy="152400"/>
            <a:chOff x="6061328" y="5074030"/>
            <a:chExt cx="186690" cy="152400"/>
          </a:xfrm>
        </p:grpSpPr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61328" y="5091429"/>
              <a:ext cx="99060" cy="10286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46164" y="5074030"/>
              <a:ext cx="101854" cy="15240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68084" y="5099050"/>
            <a:ext cx="88645" cy="88645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6498716" y="5074030"/>
            <a:ext cx="330835" cy="152400"/>
            <a:chOff x="6498716" y="5074030"/>
            <a:chExt cx="330835" cy="152400"/>
          </a:xfrm>
        </p:grpSpPr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98716" y="5091429"/>
              <a:ext cx="99060" cy="10286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20128" y="5074030"/>
              <a:ext cx="100329" cy="1524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40524" y="5099049"/>
              <a:ext cx="88646" cy="88645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6972681" y="5074030"/>
            <a:ext cx="330835" cy="152400"/>
            <a:chOff x="6972681" y="5074030"/>
            <a:chExt cx="330835" cy="152400"/>
          </a:xfrm>
        </p:grpSpPr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72681" y="5091429"/>
              <a:ext cx="99060" cy="10286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94093" y="5074030"/>
              <a:ext cx="100329" cy="1524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14489" y="5099049"/>
              <a:ext cx="88645" cy="88645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6061328" y="5360542"/>
            <a:ext cx="186690" cy="152400"/>
            <a:chOff x="6061328" y="5360542"/>
            <a:chExt cx="186690" cy="152400"/>
          </a:xfrm>
        </p:grpSpPr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61328" y="5378449"/>
              <a:ext cx="99060" cy="10286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46164" y="5360542"/>
              <a:ext cx="101854" cy="152400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68084" y="5385561"/>
            <a:ext cx="88645" cy="88646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6498716" y="5360542"/>
            <a:ext cx="330835" cy="152400"/>
            <a:chOff x="6498716" y="5360542"/>
            <a:chExt cx="330835" cy="152400"/>
          </a:xfrm>
        </p:grpSpPr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98716" y="5378449"/>
              <a:ext cx="99060" cy="10286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20128" y="5360542"/>
              <a:ext cx="101853" cy="1524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40524" y="5385561"/>
              <a:ext cx="88646" cy="88646"/>
            </a:xfrm>
            <a:prstGeom prst="rect">
              <a:avLst/>
            </a:prstGeom>
          </p:spPr>
        </p:pic>
      </p:grpSp>
      <p:grpSp>
        <p:nvGrpSpPr>
          <p:cNvPr id="73" name="object 73"/>
          <p:cNvGrpSpPr/>
          <p:nvPr/>
        </p:nvGrpSpPr>
        <p:grpSpPr>
          <a:xfrm>
            <a:off x="6972681" y="5360542"/>
            <a:ext cx="330835" cy="152400"/>
            <a:chOff x="6972681" y="5360542"/>
            <a:chExt cx="330835" cy="152400"/>
          </a:xfrm>
        </p:grpSpPr>
        <p:pic>
          <p:nvPicPr>
            <p:cNvPr id="74" name="object 7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72681" y="5378449"/>
              <a:ext cx="99060" cy="10286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94093" y="5360542"/>
              <a:ext cx="100329" cy="15240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14489" y="5385561"/>
              <a:ext cx="88645" cy="88646"/>
            </a:xfrm>
            <a:prstGeom prst="rect">
              <a:avLst/>
            </a:prstGeom>
          </p:spPr>
        </p:pic>
      </p:grpSp>
      <p:sp>
        <p:nvSpPr>
          <p:cNvPr id="77" name="object 77"/>
          <p:cNvSpPr/>
          <p:nvPr/>
        </p:nvSpPr>
        <p:spPr>
          <a:xfrm>
            <a:off x="3878579" y="5068823"/>
            <a:ext cx="300355" cy="692150"/>
          </a:xfrm>
          <a:custGeom>
            <a:avLst/>
            <a:gdLst/>
            <a:ahLst/>
            <a:cxnLst/>
            <a:rect l="l" t="t" r="r" b="b"/>
            <a:pathLst>
              <a:path w="300354" h="692150">
                <a:moveTo>
                  <a:pt x="150114" y="0"/>
                </a:moveTo>
                <a:lnTo>
                  <a:pt x="150114" y="172973"/>
                </a:lnTo>
                <a:lnTo>
                  <a:pt x="0" y="172973"/>
                </a:lnTo>
                <a:lnTo>
                  <a:pt x="0" y="518922"/>
                </a:lnTo>
                <a:lnTo>
                  <a:pt x="150114" y="518922"/>
                </a:lnTo>
                <a:lnTo>
                  <a:pt x="150114" y="691895"/>
                </a:lnTo>
                <a:lnTo>
                  <a:pt x="300228" y="345947"/>
                </a:lnTo>
                <a:lnTo>
                  <a:pt x="15011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object 7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531606" y="4237990"/>
            <a:ext cx="696595" cy="113665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457310" y="4453128"/>
            <a:ext cx="854329" cy="133096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208150" y="1290383"/>
            <a:ext cx="7393940" cy="639445"/>
            <a:chOff x="1208150" y="1290383"/>
            <a:chExt cx="7393940" cy="639445"/>
          </a:xfrm>
        </p:grpSpPr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59013" y="1341323"/>
              <a:ext cx="7283693" cy="57891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212913" y="1295146"/>
              <a:ext cx="7384415" cy="629920"/>
            </a:xfrm>
            <a:custGeom>
              <a:avLst/>
              <a:gdLst/>
              <a:ahLst/>
              <a:cxnLst/>
              <a:rect l="l" t="t" r="r" b="b"/>
              <a:pathLst>
                <a:path w="7384415" h="629919">
                  <a:moveTo>
                    <a:pt x="0" y="629792"/>
                  </a:moveTo>
                  <a:lnTo>
                    <a:pt x="7384160" y="629792"/>
                  </a:lnTo>
                  <a:lnTo>
                    <a:pt x="7384160" y="0"/>
                  </a:lnTo>
                  <a:lnTo>
                    <a:pt x="0" y="0"/>
                  </a:lnTo>
                  <a:lnTo>
                    <a:pt x="0" y="6297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109216" y="1328927"/>
              <a:ext cx="5614670" cy="280670"/>
            </a:xfrm>
            <a:custGeom>
              <a:avLst/>
              <a:gdLst/>
              <a:ahLst/>
              <a:cxnLst/>
              <a:rect l="l" t="t" r="r" b="b"/>
              <a:pathLst>
                <a:path w="5614670" h="280669">
                  <a:moveTo>
                    <a:pt x="295656" y="4572"/>
                  </a:moveTo>
                  <a:lnTo>
                    <a:pt x="0" y="4572"/>
                  </a:lnTo>
                  <a:lnTo>
                    <a:pt x="0" y="280416"/>
                  </a:lnTo>
                  <a:lnTo>
                    <a:pt x="295656" y="280416"/>
                  </a:lnTo>
                  <a:lnTo>
                    <a:pt x="295656" y="4572"/>
                  </a:lnTo>
                  <a:close/>
                </a:path>
                <a:path w="5614670" h="280669">
                  <a:moveTo>
                    <a:pt x="2744724" y="0"/>
                  </a:moveTo>
                  <a:lnTo>
                    <a:pt x="467868" y="0"/>
                  </a:lnTo>
                  <a:lnTo>
                    <a:pt x="467868" y="275844"/>
                  </a:lnTo>
                  <a:lnTo>
                    <a:pt x="2744724" y="275844"/>
                  </a:lnTo>
                  <a:lnTo>
                    <a:pt x="2744724" y="0"/>
                  </a:lnTo>
                  <a:close/>
                </a:path>
                <a:path w="5614670" h="280669">
                  <a:moveTo>
                    <a:pt x="5614416" y="0"/>
                  </a:moveTo>
                  <a:lnTo>
                    <a:pt x="2977896" y="0"/>
                  </a:lnTo>
                  <a:lnTo>
                    <a:pt x="2977896" y="275844"/>
                  </a:lnTo>
                  <a:lnTo>
                    <a:pt x="5614416" y="275844"/>
                  </a:lnTo>
                  <a:lnTo>
                    <a:pt x="5614416" y="0"/>
                  </a:lnTo>
                  <a:close/>
                </a:path>
              </a:pathLst>
            </a:custGeom>
            <a:solidFill>
              <a:srgbClr val="FF0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7786116" y="5068823"/>
            <a:ext cx="300355" cy="692150"/>
          </a:xfrm>
          <a:custGeom>
            <a:avLst/>
            <a:gdLst/>
            <a:ahLst/>
            <a:cxnLst/>
            <a:rect l="l" t="t" r="r" b="b"/>
            <a:pathLst>
              <a:path w="300354" h="692150">
                <a:moveTo>
                  <a:pt x="150113" y="0"/>
                </a:moveTo>
                <a:lnTo>
                  <a:pt x="150113" y="172973"/>
                </a:lnTo>
                <a:lnTo>
                  <a:pt x="0" y="172973"/>
                </a:lnTo>
                <a:lnTo>
                  <a:pt x="0" y="518922"/>
                </a:lnTo>
                <a:lnTo>
                  <a:pt x="150113" y="518922"/>
                </a:lnTo>
                <a:lnTo>
                  <a:pt x="150113" y="691895"/>
                </a:lnTo>
                <a:lnTo>
                  <a:pt x="300227" y="345947"/>
                </a:lnTo>
                <a:lnTo>
                  <a:pt x="15011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7101395" y="2474531"/>
            <a:ext cx="2009775" cy="1395730"/>
            <a:chOff x="7101395" y="2474531"/>
            <a:chExt cx="2009775" cy="1395730"/>
          </a:xfrm>
        </p:grpSpPr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8355" y="2511487"/>
              <a:ext cx="1962971" cy="1348804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106157" y="2479294"/>
              <a:ext cx="2000250" cy="1386205"/>
            </a:xfrm>
            <a:custGeom>
              <a:avLst/>
              <a:gdLst/>
              <a:ahLst/>
              <a:cxnLst/>
              <a:rect l="l" t="t" r="r" b="b"/>
              <a:pathLst>
                <a:path w="2000250" h="1386204">
                  <a:moveTo>
                    <a:pt x="0" y="1385696"/>
                  </a:moveTo>
                  <a:lnTo>
                    <a:pt x="1999869" y="1385696"/>
                  </a:lnTo>
                  <a:lnTo>
                    <a:pt x="1999869" y="0"/>
                  </a:lnTo>
                  <a:lnTo>
                    <a:pt x="0" y="0"/>
                  </a:lnTo>
                  <a:lnTo>
                    <a:pt x="0" y="13856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146B68E-7443-47F4-B5A3-D86D681ABA1D}"/>
              </a:ext>
            </a:extLst>
          </p:cNvPr>
          <p:cNvSpPr txBox="1"/>
          <p:nvPr/>
        </p:nvSpPr>
        <p:spPr>
          <a:xfrm>
            <a:off x="2428674" y="583106"/>
            <a:ext cx="483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일반적으로 </a:t>
            </a:r>
            <a:r>
              <a:rPr lang="en-US" altLang="ko-KR" dirty="0"/>
              <a:t>conv2D</a:t>
            </a:r>
            <a:r>
              <a:rPr lang="ko-KR" altLang="en-US" dirty="0"/>
              <a:t>는 </a:t>
            </a:r>
            <a:r>
              <a:rPr lang="en-US" altLang="ko-KR" dirty="0" err="1"/>
              <a:t>maxpooling</a:t>
            </a:r>
            <a:r>
              <a:rPr lang="ko-KR" altLang="en-US" dirty="0"/>
              <a:t>과 짝을 이룸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570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 Light"/>
                <a:cs typeface="Calibri Light"/>
              </a:rPr>
              <a:t>C</a:t>
            </a:r>
            <a:r>
              <a:rPr sz="2800" b="0" spc="-35" dirty="0">
                <a:latin typeface="Calibri Light"/>
                <a:cs typeface="Calibri Light"/>
              </a:rPr>
              <a:t>o</a:t>
            </a:r>
            <a:r>
              <a:rPr sz="2800" b="0" spc="-70" dirty="0">
                <a:latin typeface="Calibri Light"/>
                <a:cs typeface="Calibri Light"/>
              </a:rPr>
              <a:t>n</a:t>
            </a:r>
            <a:r>
              <a:rPr sz="2800" b="0" spc="-25" dirty="0">
                <a:latin typeface="Calibri Light"/>
                <a:cs typeface="Calibri Light"/>
              </a:rPr>
              <a:t>v</a:t>
            </a:r>
            <a:r>
              <a:rPr sz="2800" b="0" spc="-40" dirty="0">
                <a:latin typeface="Calibri Light"/>
                <a:cs typeface="Calibri Light"/>
              </a:rPr>
              <a:t>N</a:t>
            </a:r>
            <a:r>
              <a:rPr sz="2800" b="0" spc="-35" dirty="0">
                <a:latin typeface="Calibri Light"/>
                <a:cs typeface="Calibri Light"/>
              </a:rPr>
              <a:t>e</a:t>
            </a:r>
            <a:r>
              <a:rPr sz="2800" b="0" spc="-25" dirty="0">
                <a:latin typeface="Calibri Light"/>
                <a:cs typeface="Calibri Light"/>
              </a:rPr>
              <a:t>t</a:t>
            </a:r>
            <a:r>
              <a:rPr sz="2800" spc="315" dirty="0">
                <a:latin typeface="LG Smart UI Bold"/>
                <a:cs typeface="LG Smart UI Bold"/>
              </a:rPr>
              <a:t>Ⓒ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2044907"/>
            <a:ext cx="4488815" cy="16941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85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spc="10" dirty="0">
                <a:latin typeface="Calibri"/>
                <a:cs typeface="Calibri"/>
              </a:rPr>
              <a:t>St</a:t>
            </a:r>
            <a:r>
              <a:rPr sz="2150" b="1" dirty="0">
                <a:latin typeface="Calibri"/>
                <a:cs typeface="Calibri"/>
              </a:rPr>
              <a:t>r</a:t>
            </a:r>
            <a:r>
              <a:rPr sz="2150" b="1" spc="-5" dirty="0">
                <a:latin typeface="Calibri"/>
                <a:cs typeface="Calibri"/>
              </a:rPr>
              <a:t>i</a:t>
            </a:r>
            <a:r>
              <a:rPr sz="2150" b="1" spc="10" dirty="0">
                <a:latin typeface="Calibri"/>
                <a:cs typeface="Calibri"/>
              </a:rPr>
              <a:t>de</a:t>
            </a:r>
            <a:r>
              <a:rPr sz="2150" b="1" spc="-10" dirty="0">
                <a:latin typeface="Calibri"/>
                <a:cs typeface="Calibri"/>
              </a:rPr>
              <a:t> </a:t>
            </a:r>
            <a:r>
              <a:rPr sz="2150" b="1" spc="5" dirty="0">
                <a:latin typeface="Calibri"/>
                <a:cs typeface="Calibri"/>
              </a:rPr>
              <a:t>: </a:t>
            </a:r>
            <a:r>
              <a:rPr sz="2150" b="1" spc="20" dirty="0">
                <a:latin typeface="맑은 고딕"/>
                <a:cs typeface="맑은 고딕"/>
              </a:rPr>
              <a:t>몇</a:t>
            </a:r>
            <a:r>
              <a:rPr sz="2150" b="1" spc="-28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칸</a:t>
            </a:r>
            <a:r>
              <a:rPr sz="2150" b="1" spc="-28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씩</a:t>
            </a:r>
            <a:r>
              <a:rPr sz="2150" b="1" spc="-275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이동할</a:t>
            </a:r>
            <a:r>
              <a:rPr sz="2150" b="1" spc="-30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것인지</a:t>
            </a:r>
            <a:r>
              <a:rPr sz="2150" b="1" spc="-300" dirty="0">
                <a:latin typeface="맑은 고딕"/>
                <a:cs typeface="맑은 고딕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지정</a:t>
            </a:r>
            <a:endParaRPr sz="2150" dirty="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5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2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trides =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20" dirty="0">
                <a:latin typeface="Calibri"/>
                <a:cs typeface="Calibri"/>
              </a:rPr>
              <a:t>1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1</a:t>
            </a:r>
            <a:r>
              <a:rPr sz="1600" spc="-5" dirty="0">
                <a:latin typeface="Calibri"/>
                <a:cs typeface="Calibri"/>
              </a:rPr>
              <a:t>)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가</a:t>
            </a:r>
            <a:r>
              <a:rPr sz="1600" spc="-5" dirty="0">
                <a:latin typeface="맑은 고딕"/>
                <a:cs typeface="맑은 고딕"/>
              </a:rPr>
              <a:t>로</a:t>
            </a:r>
            <a:r>
              <a:rPr sz="1600" spc="-10" dirty="0">
                <a:latin typeface="Calibri"/>
                <a:cs typeface="Calibri"/>
              </a:rPr>
              <a:t>,</a:t>
            </a:r>
            <a:r>
              <a:rPr sz="1600" spc="-10" dirty="0">
                <a:latin typeface="맑은 고딕"/>
                <a:cs typeface="맑은 고딕"/>
              </a:rPr>
              <a:t>세</a:t>
            </a:r>
            <a:r>
              <a:rPr sz="1600" spc="-5" dirty="0">
                <a:latin typeface="맑은 고딕"/>
                <a:cs typeface="맑은 고딕"/>
              </a:rPr>
              <a:t>로</a:t>
            </a:r>
            <a:r>
              <a:rPr sz="1600" spc="-18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이</a:t>
            </a:r>
            <a:r>
              <a:rPr sz="1600" spc="-5" dirty="0">
                <a:latin typeface="맑은 고딕"/>
                <a:cs typeface="맑은 고딕"/>
              </a:rPr>
              <a:t>동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칸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수</a:t>
            </a:r>
            <a:endParaRPr sz="1600" dirty="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1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2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de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=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가로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=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세로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Calibri"/>
                <a:cs typeface="Calibri"/>
              </a:rPr>
              <a:t>1</a:t>
            </a:r>
            <a:r>
              <a:rPr sz="1600" spc="-5" dirty="0">
                <a:latin typeface="맑은 고딕"/>
                <a:cs typeface="맑은 고딕"/>
              </a:rPr>
              <a:t>칸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씩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이동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725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spc="5" dirty="0">
                <a:latin typeface="Calibri"/>
                <a:cs typeface="Calibri"/>
              </a:rPr>
              <a:t>Si</a:t>
            </a:r>
            <a:r>
              <a:rPr sz="2150" b="1" spc="-35" dirty="0">
                <a:latin typeface="Calibri"/>
                <a:cs typeface="Calibri"/>
              </a:rPr>
              <a:t>z</a:t>
            </a:r>
            <a:r>
              <a:rPr sz="2150" b="1" spc="10" dirty="0">
                <a:latin typeface="Calibri"/>
                <a:cs typeface="Calibri"/>
              </a:rPr>
              <a:t>e</a:t>
            </a:r>
            <a:r>
              <a:rPr sz="2150" b="1" spc="-10" dirty="0">
                <a:latin typeface="Calibri"/>
                <a:cs typeface="Calibri"/>
              </a:rPr>
              <a:t> </a:t>
            </a:r>
            <a:r>
              <a:rPr sz="2150" b="1" spc="20" dirty="0">
                <a:latin typeface="맑은 고딕"/>
                <a:cs typeface="맑은 고딕"/>
              </a:rPr>
              <a:t>축소</a:t>
            </a:r>
            <a:r>
              <a:rPr sz="2150" b="1" spc="-290" dirty="0">
                <a:latin typeface="맑은 고딕"/>
                <a:cs typeface="맑은 고딕"/>
              </a:rPr>
              <a:t> </a:t>
            </a:r>
            <a:r>
              <a:rPr sz="2150" b="1" spc="10" dirty="0">
                <a:latin typeface="Calibri"/>
                <a:cs typeface="Calibri"/>
              </a:rPr>
              <a:t>5</a:t>
            </a:r>
            <a:r>
              <a:rPr sz="2150" b="1" spc="-5" dirty="0">
                <a:latin typeface="Calibri"/>
                <a:cs typeface="Calibri"/>
              </a:rPr>
              <a:t> </a:t>
            </a:r>
            <a:r>
              <a:rPr sz="2150" b="1" spc="10" dirty="0">
                <a:latin typeface="Calibri"/>
                <a:cs typeface="Calibri"/>
              </a:rPr>
              <a:t>X</a:t>
            </a:r>
            <a:r>
              <a:rPr sz="2150" b="1" spc="-5" dirty="0">
                <a:latin typeface="Calibri"/>
                <a:cs typeface="Calibri"/>
              </a:rPr>
              <a:t> </a:t>
            </a:r>
            <a:r>
              <a:rPr sz="2150" b="1" spc="10" dirty="0">
                <a:latin typeface="Calibri"/>
                <a:cs typeface="Calibri"/>
              </a:rPr>
              <a:t>5</a:t>
            </a:r>
            <a:r>
              <a:rPr sz="2150" b="1" dirty="0">
                <a:latin typeface="Calibri"/>
                <a:cs typeface="Calibri"/>
              </a:rPr>
              <a:t> </a:t>
            </a:r>
            <a:r>
              <a:rPr sz="2150" spc="20" dirty="0">
                <a:latin typeface="Wingdings"/>
                <a:cs typeface="Wingdings"/>
              </a:rPr>
              <a:t></a:t>
            </a:r>
            <a:r>
              <a:rPr sz="2150" spc="-50" dirty="0">
                <a:latin typeface="Times New Roman"/>
                <a:cs typeface="Times New Roman"/>
              </a:rPr>
              <a:t> </a:t>
            </a:r>
            <a:r>
              <a:rPr sz="2150" b="1" spc="10" dirty="0">
                <a:latin typeface="Calibri"/>
                <a:cs typeface="Calibri"/>
              </a:rPr>
              <a:t>3</a:t>
            </a:r>
            <a:r>
              <a:rPr sz="2150" b="1" spc="-5" dirty="0">
                <a:latin typeface="Calibri"/>
                <a:cs typeface="Calibri"/>
              </a:rPr>
              <a:t> </a:t>
            </a:r>
            <a:r>
              <a:rPr sz="2150" b="1" spc="10" dirty="0">
                <a:latin typeface="Calibri"/>
                <a:cs typeface="Calibri"/>
              </a:rPr>
              <a:t>X</a:t>
            </a:r>
            <a:r>
              <a:rPr sz="2150" b="1" spc="-15" dirty="0">
                <a:latin typeface="Calibri"/>
                <a:cs typeface="Calibri"/>
              </a:rPr>
              <a:t> </a:t>
            </a:r>
            <a:r>
              <a:rPr sz="2150" b="1" spc="10" dirty="0">
                <a:latin typeface="Calibri"/>
                <a:cs typeface="Calibri"/>
              </a:rPr>
              <a:t>3</a:t>
            </a:r>
            <a:endParaRPr sz="2150" dirty="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45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만약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Calibri"/>
                <a:cs typeface="Calibri"/>
              </a:rPr>
              <a:t>Si</a:t>
            </a:r>
            <a:r>
              <a:rPr sz="1600" spc="-35" dirty="0">
                <a:latin typeface="Calibri"/>
                <a:cs typeface="Calibri"/>
              </a:rPr>
              <a:t>z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맑은 고딕"/>
                <a:cs typeface="맑은 고딕"/>
              </a:rPr>
              <a:t>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유지하려면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Calibri"/>
                <a:cs typeface="Calibri"/>
              </a:rPr>
              <a:t>p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dd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옵션사용</a:t>
            </a:r>
            <a:endParaRPr sz="1600" dirty="0">
              <a:latin typeface="맑은 고딕"/>
              <a:cs typeface="맑은 고딕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8088" y="3677411"/>
            <a:ext cx="3895344" cy="28437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24803" y="6271056"/>
            <a:ext cx="36633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spc="15" dirty="0">
                <a:latin typeface="Calibri"/>
                <a:cs typeface="Calibri"/>
                <a:hlinkClick r:id="rId5"/>
              </a:rPr>
              <a:t>http://deeplearning.stanford.edu/wiki/index.php/Feature_extraction_using_convolution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08150" y="1290383"/>
            <a:ext cx="7393940" cy="639445"/>
            <a:chOff x="1208150" y="1290383"/>
            <a:chExt cx="7393940" cy="639445"/>
          </a:xfrm>
        </p:grpSpPr>
        <p:sp>
          <p:nvSpPr>
            <p:cNvPr id="9" name="object 9"/>
            <p:cNvSpPr/>
            <p:nvPr/>
          </p:nvSpPr>
          <p:spPr>
            <a:xfrm>
              <a:off x="4098036" y="1610868"/>
              <a:ext cx="1873250" cy="276225"/>
            </a:xfrm>
            <a:custGeom>
              <a:avLst/>
              <a:gdLst/>
              <a:ahLst/>
              <a:cxnLst/>
              <a:rect l="l" t="t" r="r" b="b"/>
              <a:pathLst>
                <a:path w="1873250" h="276225">
                  <a:moveTo>
                    <a:pt x="1872995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872995" y="275843"/>
                  </a:lnTo>
                  <a:lnTo>
                    <a:pt x="1872995" y="0"/>
                  </a:lnTo>
                  <a:close/>
                </a:path>
              </a:pathLst>
            </a:custGeom>
            <a:solidFill>
              <a:srgbClr val="FF0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7675" y="1299972"/>
              <a:ext cx="7374635" cy="6202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12913" y="1295146"/>
              <a:ext cx="7384415" cy="629920"/>
            </a:xfrm>
            <a:custGeom>
              <a:avLst/>
              <a:gdLst/>
              <a:ahLst/>
              <a:cxnLst/>
              <a:rect l="l" t="t" r="r" b="b"/>
              <a:pathLst>
                <a:path w="7384415" h="629919">
                  <a:moveTo>
                    <a:pt x="0" y="629792"/>
                  </a:moveTo>
                  <a:lnTo>
                    <a:pt x="7384160" y="629792"/>
                  </a:lnTo>
                  <a:lnTo>
                    <a:pt x="7384160" y="0"/>
                  </a:lnTo>
                  <a:lnTo>
                    <a:pt x="0" y="0"/>
                  </a:lnTo>
                  <a:lnTo>
                    <a:pt x="0" y="6297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101395" y="2474531"/>
            <a:ext cx="2009775" cy="1395730"/>
            <a:chOff x="7101395" y="2474531"/>
            <a:chExt cx="2009775" cy="139573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8355" y="2511487"/>
              <a:ext cx="1962971" cy="134880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06157" y="2479294"/>
              <a:ext cx="2000250" cy="1386205"/>
            </a:xfrm>
            <a:custGeom>
              <a:avLst/>
              <a:gdLst/>
              <a:ahLst/>
              <a:cxnLst/>
              <a:rect l="l" t="t" r="r" b="b"/>
              <a:pathLst>
                <a:path w="2000250" h="1386204">
                  <a:moveTo>
                    <a:pt x="0" y="1385696"/>
                  </a:moveTo>
                  <a:lnTo>
                    <a:pt x="1999869" y="1385696"/>
                  </a:lnTo>
                  <a:lnTo>
                    <a:pt x="1999869" y="0"/>
                  </a:lnTo>
                  <a:lnTo>
                    <a:pt x="0" y="0"/>
                  </a:lnTo>
                  <a:lnTo>
                    <a:pt x="0" y="13856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8214"/>
            <a:ext cx="98194" cy="675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570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 Light"/>
                <a:cs typeface="Calibri Light"/>
              </a:rPr>
              <a:t>C</a:t>
            </a:r>
            <a:r>
              <a:rPr sz="2800" b="0" spc="-35" dirty="0">
                <a:latin typeface="Calibri Light"/>
                <a:cs typeface="Calibri Light"/>
              </a:rPr>
              <a:t>o</a:t>
            </a:r>
            <a:r>
              <a:rPr sz="2800" b="0" spc="-70" dirty="0">
                <a:latin typeface="Calibri Light"/>
                <a:cs typeface="Calibri Light"/>
              </a:rPr>
              <a:t>n</a:t>
            </a:r>
            <a:r>
              <a:rPr sz="2800" b="0" spc="-25" dirty="0">
                <a:latin typeface="Calibri Light"/>
                <a:cs typeface="Calibri Light"/>
              </a:rPr>
              <a:t>v</a:t>
            </a:r>
            <a:r>
              <a:rPr sz="2800" b="0" spc="-40" dirty="0">
                <a:latin typeface="Calibri Light"/>
                <a:cs typeface="Calibri Light"/>
              </a:rPr>
              <a:t>N</a:t>
            </a:r>
            <a:r>
              <a:rPr sz="2800" b="0" spc="-35" dirty="0">
                <a:latin typeface="Calibri Light"/>
                <a:cs typeface="Calibri Light"/>
              </a:rPr>
              <a:t>e</a:t>
            </a:r>
            <a:r>
              <a:rPr sz="2800" b="0" spc="-25" dirty="0">
                <a:latin typeface="Calibri Light"/>
                <a:cs typeface="Calibri Light"/>
              </a:rPr>
              <a:t>t</a:t>
            </a:r>
            <a:r>
              <a:rPr sz="2800" spc="315" dirty="0">
                <a:latin typeface="LG Smart UI Bold"/>
                <a:cs typeface="LG Smart UI Bold"/>
              </a:rPr>
              <a:t>Ⓒ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2150213"/>
            <a:ext cx="5612765" cy="132016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60"/>
              </a:spcBef>
              <a:buFont typeface="Wingdings"/>
              <a:buChar char=""/>
              <a:tabLst>
                <a:tab pos="264795" algn="l"/>
              </a:tabLst>
            </a:pPr>
            <a:r>
              <a:rPr sz="2150" b="1" dirty="0">
                <a:latin typeface="Calibri"/>
                <a:cs typeface="Calibri"/>
              </a:rPr>
              <a:t>Padding</a:t>
            </a:r>
            <a:endParaRPr sz="215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80"/>
              </a:spcBef>
              <a:buFont typeface="Wingdings"/>
              <a:buChar char=""/>
              <a:tabLst>
                <a:tab pos="443230" algn="l"/>
              </a:tabLst>
            </a:pPr>
            <a:r>
              <a:rPr sz="1700" dirty="0">
                <a:latin typeface="Calibri"/>
                <a:cs typeface="Calibri"/>
              </a:rPr>
              <a:t>Si</a:t>
            </a:r>
            <a:r>
              <a:rPr sz="1700" spc="-30" dirty="0">
                <a:latin typeface="Calibri"/>
                <a:cs typeface="Calibri"/>
              </a:rPr>
              <a:t>z</a:t>
            </a:r>
            <a:r>
              <a:rPr sz="1700" spc="10" dirty="0">
                <a:latin typeface="Calibri"/>
                <a:cs typeface="Calibri"/>
              </a:rPr>
              <a:t>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유지되도록</a:t>
            </a:r>
            <a:r>
              <a:rPr sz="1700" spc="-165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이미지</a:t>
            </a:r>
            <a:r>
              <a:rPr sz="1700" spc="-18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둘레에</a:t>
            </a:r>
            <a:r>
              <a:rPr sz="1700" spc="-180" dirty="0">
                <a:latin typeface="맑은 고딕"/>
                <a:cs typeface="맑은 고딕"/>
              </a:rPr>
              <a:t> </a:t>
            </a:r>
            <a:r>
              <a:rPr sz="1700" spc="10" dirty="0">
                <a:latin typeface="Calibri"/>
                <a:cs typeface="Calibri"/>
              </a:rPr>
              <a:t>0</a:t>
            </a:r>
            <a:r>
              <a:rPr sz="1700" spc="25" dirty="0">
                <a:latin typeface="맑은 고딕"/>
                <a:cs typeface="맑은 고딕"/>
              </a:rPr>
              <a:t>으로</a:t>
            </a:r>
            <a:r>
              <a:rPr sz="1700" spc="-190" dirty="0">
                <a:latin typeface="맑은 고딕"/>
                <a:cs typeface="맑은 고딕"/>
              </a:rPr>
              <a:t> </a:t>
            </a:r>
            <a:r>
              <a:rPr sz="1700" spc="25" dirty="0">
                <a:latin typeface="맑은 고딕"/>
                <a:cs typeface="맑은 고딕"/>
              </a:rPr>
              <a:t>덧대기</a:t>
            </a:r>
            <a:r>
              <a:rPr sz="1700" dirty="0">
                <a:latin typeface="Calibri"/>
                <a:cs typeface="Calibri"/>
              </a:rPr>
              <a:t>(</a:t>
            </a:r>
            <a:r>
              <a:rPr sz="1700" spc="15" dirty="0">
                <a:latin typeface="Calibri"/>
                <a:cs typeface="Calibri"/>
              </a:rPr>
              <a:t>p</a:t>
            </a:r>
            <a:r>
              <a:rPr sz="1700" spc="10" dirty="0">
                <a:latin typeface="Calibri"/>
                <a:cs typeface="Calibri"/>
              </a:rPr>
              <a:t>ad</a:t>
            </a:r>
            <a:r>
              <a:rPr sz="1700" spc="15" dirty="0">
                <a:latin typeface="Calibri"/>
                <a:cs typeface="Calibri"/>
              </a:rPr>
              <a:t>d</a:t>
            </a:r>
            <a:r>
              <a:rPr sz="1700" spc="10" dirty="0">
                <a:latin typeface="Calibri"/>
                <a:cs typeface="Calibri"/>
              </a:rPr>
              <a:t>ing!)</a:t>
            </a:r>
            <a:endParaRPr sz="17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700" spc="10" dirty="0">
                <a:latin typeface="Calibri"/>
                <a:cs typeface="Calibri"/>
              </a:rPr>
              <a:t>Input</a:t>
            </a:r>
            <a:r>
              <a:rPr sz="1700" spc="5" dirty="0">
                <a:latin typeface="Calibri"/>
                <a:cs typeface="Calibri"/>
              </a:rPr>
              <a:t> :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10" dirty="0">
                <a:latin typeface="Calibri"/>
                <a:cs typeface="Calibri"/>
              </a:rPr>
              <a:t>5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10" dirty="0">
                <a:latin typeface="Calibri"/>
                <a:cs typeface="Calibri"/>
              </a:rPr>
              <a:t>X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10" dirty="0">
                <a:latin typeface="Calibri"/>
                <a:cs typeface="Calibri"/>
              </a:rPr>
              <a:t>5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25" dirty="0">
                <a:latin typeface="Wingdings"/>
                <a:cs typeface="Wingdings"/>
              </a:rPr>
              <a:t>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10" dirty="0">
                <a:latin typeface="Calibri"/>
                <a:cs typeface="Calibri"/>
              </a:rPr>
              <a:t>output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5" dirty="0">
                <a:latin typeface="Calibri"/>
                <a:cs typeface="Calibri"/>
              </a:rPr>
              <a:t>: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10" dirty="0">
                <a:latin typeface="Calibri"/>
                <a:cs typeface="Calibri"/>
              </a:rPr>
              <a:t>5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10" dirty="0">
                <a:latin typeface="Calibri"/>
                <a:cs typeface="Calibri"/>
              </a:rPr>
              <a:t>X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10" dirty="0">
                <a:latin typeface="Calibri"/>
                <a:cs typeface="Calibri"/>
              </a:rPr>
              <a:t>5</a:t>
            </a:r>
            <a:endParaRPr sz="17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700" spc="10" dirty="0">
                <a:latin typeface="Calibri"/>
                <a:cs typeface="Calibri"/>
              </a:rPr>
              <a:t>padding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10" dirty="0">
                <a:latin typeface="Calibri"/>
                <a:cs typeface="Calibri"/>
              </a:rPr>
              <a:t>=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‘same’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7317" y="3972032"/>
            <a:ext cx="5400486" cy="221125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08150" y="1290383"/>
            <a:ext cx="7393940" cy="639445"/>
            <a:chOff x="1208150" y="1290383"/>
            <a:chExt cx="7393940" cy="639445"/>
          </a:xfrm>
        </p:grpSpPr>
        <p:sp>
          <p:nvSpPr>
            <p:cNvPr id="8" name="object 8"/>
            <p:cNvSpPr/>
            <p:nvPr/>
          </p:nvSpPr>
          <p:spPr>
            <a:xfrm>
              <a:off x="2066543" y="1624584"/>
              <a:ext cx="1793875" cy="276225"/>
            </a:xfrm>
            <a:custGeom>
              <a:avLst/>
              <a:gdLst/>
              <a:ahLst/>
              <a:cxnLst/>
              <a:rect l="l" t="t" r="r" b="b"/>
              <a:pathLst>
                <a:path w="1793875" h="276225">
                  <a:moveTo>
                    <a:pt x="1793748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793748" y="275844"/>
                  </a:lnTo>
                  <a:lnTo>
                    <a:pt x="1793748" y="0"/>
                  </a:lnTo>
                  <a:close/>
                </a:path>
              </a:pathLst>
            </a:custGeom>
            <a:solidFill>
              <a:srgbClr val="FF0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7675" y="1299972"/>
              <a:ext cx="7374635" cy="6202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12913" y="1295146"/>
              <a:ext cx="7384415" cy="629920"/>
            </a:xfrm>
            <a:custGeom>
              <a:avLst/>
              <a:gdLst/>
              <a:ahLst/>
              <a:cxnLst/>
              <a:rect l="l" t="t" r="r" b="b"/>
              <a:pathLst>
                <a:path w="7384415" h="629919">
                  <a:moveTo>
                    <a:pt x="0" y="629792"/>
                  </a:moveTo>
                  <a:lnTo>
                    <a:pt x="7384160" y="629792"/>
                  </a:lnTo>
                  <a:lnTo>
                    <a:pt x="7384160" y="0"/>
                  </a:lnTo>
                  <a:lnTo>
                    <a:pt x="0" y="0"/>
                  </a:lnTo>
                  <a:lnTo>
                    <a:pt x="0" y="6297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101395" y="2474531"/>
            <a:ext cx="2009775" cy="1395730"/>
            <a:chOff x="7101395" y="2474531"/>
            <a:chExt cx="2009775" cy="13957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8355" y="2511487"/>
              <a:ext cx="1962971" cy="134880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06157" y="2479294"/>
              <a:ext cx="2000250" cy="1386205"/>
            </a:xfrm>
            <a:custGeom>
              <a:avLst/>
              <a:gdLst/>
              <a:ahLst/>
              <a:cxnLst/>
              <a:rect l="l" t="t" r="r" b="b"/>
              <a:pathLst>
                <a:path w="2000250" h="1386204">
                  <a:moveTo>
                    <a:pt x="0" y="1385696"/>
                  </a:moveTo>
                  <a:lnTo>
                    <a:pt x="1999869" y="1385696"/>
                  </a:lnTo>
                  <a:lnTo>
                    <a:pt x="1999869" y="0"/>
                  </a:lnTo>
                  <a:lnTo>
                    <a:pt x="0" y="0"/>
                  </a:lnTo>
                  <a:lnTo>
                    <a:pt x="0" y="13856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436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1670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30" dirty="0">
                <a:latin typeface="Calibri Light"/>
                <a:cs typeface="Calibri Light"/>
              </a:rPr>
              <a:t>MaxPooling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2401570"/>
            <a:ext cx="5200650" cy="13747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64160" marR="5080" indent="-252095">
              <a:lnSpc>
                <a:spcPts val="2160"/>
              </a:lnSpc>
              <a:spcBef>
                <a:spcPts val="37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출력데이</a:t>
            </a:r>
            <a:r>
              <a:rPr sz="2000" b="1" spc="-5" dirty="0">
                <a:latin typeface="맑은 고딕"/>
                <a:cs typeface="맑은 고딕"/>
              </a:rPr>
              <a:t>터</a:t>
            </a:r>
            <a:r>
              <a:rPr sz="2000" b="1" dirty="0">
                <a:latin typeface="Calibri"/>
                <a:cs typeface="Calibri"/>
              </a:rPr>
              <a:t>(</a:t>
            </a:r>
            <a:r>
              <a:rPr sz="2000" b="1" spc="-25" dirty="0">
                <a:latin typeface="Calibri"/>
                <a:cs typeface="Calibri"/>
              </a:rPr>
              <a:t>F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3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tu</a:t>
            </a:r>
            <a:r>
              <a:rPr sz="2000" b="1" spc="-25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Map)</a:t>
            </a:r>
            <a:r>
              <a:rPr sz="2000" b="1" dirty="0">
                <a:latin typeface="맑은 고딕"/>
                <a:cs typeface="맑은 고딕"/>
              </a:rPr>
              <a:t>의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solidFill>
                  <a:srgbClr val="FF0000"/>
                </a:solidFill>
                <a:latin typeface="맑은 고딕"/>
                <a:cs typeface="맑은 고딕"/>
              </a:rPr>
              <a:t>크기를</a:t>
            </a:r>
            <a:r>
              <a:rPr sz="2000" b="1" spc="-26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2000" b="1" dirty="0">
                <a:solidFill>
                  <a:srgbClr val="FF0000"/>
                </a:solidFill>
                <a:latin typeface="맑은 고딕"/>
                <a:cs typeface="맑은 고딕"/>
              </a:rPr>
              <a:t>줄이거나  </a:t>
            </a:r>
            <a:r>
              <a:rPr sz="2000" b="1" dirty="0">
                <a:latin typeface="맑은 고딕"/>
                <a:cs typeface="맑은 고딕"/>
              </a:rPr>
              <a:t>특정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데이터를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강조하기</a:t>
            </a:r>
            <a:r>
              <a:rPr sz="2000" b="1" spc="-28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위해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사용</a:t>
            </a:r>
            <a:endParaRPr sz="20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lin</a:t>
            </a:r>
            <a:r>
              <a:rPr sz="1400" spc="-5" dirty="0">
                <a:latin typeface="Calibri"/>
                <a:cs typeface="Calibri"/>
              </a:rPr>
              <a:t>g_si</a:t>
            </a:r>
            <a:r>
              <a:rPr sz="1400" spc="-40" dirty="0">
                <a:latin typeface="Calibri"/>
                <a:cs typeface="Calibri"/>
              </a:rPr>
              <a:t>z</a:t>
            </a:r>
            <a:r>
              <a:rPr sz="1400" dirty="0">
                <a:latin typeface="Calibri"/>
                <a:cs typeface="Calibri"/>
              </a:rPr>
              <a:t>e 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풀링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크기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행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Calibri"/>
                <a:cs typeface="Calibri"/>
              </a:rPr>
              <a:t>X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열</a:t>
            </a:r>
            <a:endParaRPr sz="14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443230" algn="l"/>
              </a:tabLst>
            </a:pP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tri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es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: </a:t>
            </a:r>
            <a:r>
              <a:rPr sz="1400" dirty="0">
                <a:latin typeface="맑은 고딕"/>
                <a:cs typeface="맑은 고딕"/>
              </a:rPr>
              <a:t>옆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아래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몇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칸</a:t>
            </a:r>
            <a:r>
              <a:rPr sz="1400" spc="-19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씩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이동할지</a:t>
            </a:r>
            <a:endParaRPr sz="14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20"/>
              </a:spcBef>
              <a:buFont typeface="Wingdings"/>
              <a:buChar char=""/>
              <a:tabLst>
                <a:tab pos="443230" algn="l"/>
              </a:tabLst>
            </a:pPr>
            <a:r>
              <a:rPr sz="1400" dirty="0">
                <a:latin typeface="맑은 고딕"/>
                <a:cs typeface="맑은 고딕"/>
              </a:rPr>
              <a:t>출력데이터크기</a:t>
            </a:r>
            <a:r>
              <a:rPr sz="1400" spc="-204" dirty="0">
                <a:latin typeface="맑은 고딕"/>
                <a:cs typeface="맑은 고딕"/>
              </a:rPr>
              <a:t> 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10" dirty="0">
                <a:latin typeface="Calibri"/>
                <a:cs typeface="Calibri"/>
              </a:rPr>
              <a:t> Input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Size </a:t>
            </a:r>
            <a:r>
              <a:rPr sz="1400" spc="-5" dirty="0">
                <a:latin typeface="Calibri"/>
                <a:cs typeface="Calibri"/>
              </a:rPr>
              <a:t>//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Pooling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Size</a:t>
            </a:r>
            <a:r>
              <a:rPr sz="1400" dirty="0">
                <a:latin typeface="Calibri"/>
                <a:cs typeface="Calibri"/>
              </a:rPr>
              <a:t> (</a:t>
            </a:r>
            <a:r>
              <a:rPr sz="1400" dirty="0">
                <a:latin typeface="맑은 고딕"/>
                <a:cs typeface="맑은 고딕"/>
              </a:rPr>
              <a:t>나머지는</a:t>
            </a:r>
            <a:r>
              <a:rPr sz="1400" spc="-20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버림</a:t>
            </a:r>
            <a:r>
              <a:rPr sz="1400" dirty="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531998" y="4391533"/>
          <a:ext cx="1772919" cy="18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75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8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D7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D7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8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5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D7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D7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AE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b="1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26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6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7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21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2183574" y="1717103"/>
            <a:ext cx="5539105" cy="299720"/>
            <a:chOff x="2183574" y="1717103"/>
            <a:chExt cx="5539105" cy="2997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4266" y="1750060"/>
              <a:ext cx="5480890" cy="2258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88336" y="1721866"/>
              <a:ext cx="5529580" cy="290195"/>
            </a:xfrm>
            <a:custGeom>
              <a:avLst/>
              <a:gdLst/>
              <a:ahLst/>
              <a:cxnLst/>
              <a:rect l="l" t="t" r="r" b="b"/>
              <a:pathLst>
                <a:path w="5529580" h="290194">
                  <a:moveTo>
                    <a:pt x="0" y="289940"/>
                  </a:moveTo>
                  <a:lnTo>
                    <a:pt x="5529453" y="289940"/>
                  </a:lnTo>
                  <a:lnTo>
                    <a:pt x="5529453" y="0"/>
                  </a:lnTo>
                  <a:lnTo>
                    <a:pt x="0" y="0"/>
                  </a:lnTo>
                  <a:lnTo>
                    <a:pt x="0" y="2899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340350" y="4809871"/>
          <a:ext cx="886460" cy="905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75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b="1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D7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700" b="1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F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7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26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7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4722876" y="4969764"/>
            <a:ext cx="300355" cy="692150"/>
          </a:xfrm>
          <a:custGeom>
            <a:avLst/>
            <a:gdLst/>
            <a:ahLst/>
            <a:cxnLst/>
            <a:rect l="l" t="t" r="r" b="b"/>
            <a:pathLst>
              <a:path w="300354" h="692150">
                <a:moveTo>
                  <a:pt x="150113" y="0"/>
                </a:moveTo>
                <a:lnTo>
                  <a:pt x="150113" y="172974"/>
                </a:lnTo>
                <a:lnTo>
                  <a:pt x="0" y="172974"/>
                </a:lnTo>
                <a:lnTo>
                  <a:pt x="0" y="518922"/>
                </a:lnTo>
                <a:lnTo>
                  <a:pt x="150113" y="518922"/>
                </a:lnTo>
                <a:lnTo>
                  <a:pt x="150113" y="691896"/>
                </a:lnTo>
                <a:lnTo>
                  <a:pt x="300227" y="345948"/>
                </a:lnTo>
                <a:lnTo>
                  <a:pt x="15011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7179" y="4172839"/>
            <a:ext cx="1140079" cy="17754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2969" y="4162425"/>
            <a:ext cx="1105661" cy="18821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503987" y="2405951"/>
            <a:ext cx="3107055" cy="1500505"/>
            <a:chOff x="6503987" y="2405951"/>
            <a:chExt cx="3107055" cy="150050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4928" y="2415540"/>
              <a:ext cx="3066271" cy="148132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08750" y="2410714"/>
              <a:ext cx="3097530" cy="1490980"/>
            </a:xfrm>
            <a:custGeom>
              <a:avLst/>
              <a:gdLst/>
              <a:ahLst/>
              <a:cxnLst/>
              <a:rect l="l" t="t" r="r" b="b"/>
              <a:pathLst>
                <a:path w="3097529" h="1490979">
                  <a:moveTo>
                    <a:pt x="0" y="1490853"/>
                  </a:moveTo>
                  <a:lnTo>
                    <a:pt x="3097149" y="1490853"/>
                  </a:lnTo>
                  <a:lnTo>
                    <a:pt x="3097149" y="0"/>
                  </a:lnTo>
                  <a:lnTo>
                    <a:pt x="0" y="0"/>
                  </a:lnTo>
                  <a:lnTo>
                    <a:pt x="0" y="149085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85AA4C-0328-4D73-9B6E-02F8C25B4DB5}"/>
              </a:ext>
            </a:extLst>
          </p:cNvPr>
          <p:cNvSpPr/>
          <p:nvPr/>
        </p:nvSpPr>
        <p:spPr>
          <a:xfrm>
            <a:off x="2236882" y="556641"/>
            <a:ext cx="4187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맑은 고딕"/>
                <a:cs typeface="맑은 고딕"/>
              </a:rPr>
              <a:t>:</a:t>
            </a:r>
            <a:r>
              <a:rPr lang="ko-KR" altLang="en-US" dirty="0">
                <a:latin typeface="맑은 고딕"/>
                <a:cs typeface="맑은 고딕"/>
              </a:rPr>
              <a:t>데이터 </a:t>
            </a:r>
            <a:r>
              <a:rPr lang="ko-KR" altLang="en-US" dirty="0">
                <a:highlight>
                  <a:srgbClr val="FFFF00"/>
                </a:highlight>
                <a:latin typeface="맑은 고딕"/>
                <a:cs typeface="맑은 고딕"/>
              </a:rPr>
              <a:t>요약</a:t>
            </a:r>
            <a:r>
              <a:rPr lang="en-US" altLang="ko-KR" dirty="0">
                <a:highlight>
                  <a:srgbClr val="FFFF00"/>
                </a:highlight>
                <a:latin typeface="맑은 고딕"/>
                <a:cs typeface="맑은 고딕"/>
              </a:rPr>
              <a:t>(max,</a:t>
            </a:r>
            <a:r>
              <a:rPr lang="ko-KR" altLang="en-US" dirty="0">
                <a:highlight>
                  <a:srgbClr val="FFFF00"/>
                </a:highlight>
                <a:latin typeface="맑은 고딕"/>
                <a:cs typeface="맑은 고딕"/>
              </a:rPr>
              <a:t> 즉 최댓값으로 요약</a:t>
            </a:r>
            <a:r>
              <a:rPr lang="en-US" altLang="ko-KR" dirty="0">
                <a:highlight>
                  <a:srgbClr val="FFFF00"/>
                </a:highlight>
                <a:latin typeface="맑은 고딕"/>
                <a:cs typeface="맑은 고딕"/>
              </a:rPr>
              <a:t>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장점</a:t>
            </a:r>
            <a:r>
              <a:rPr lang="en-US" altLang="ko-KR" dirty="0"/>
              <a:t>: </a:t>
            </a:r>
            <a:endParaRPr lang="ko-KR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1367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117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F</a:t>
            </a:r>
            <a:r>
              <a:rPr sz="2800" b="0" spc="-5" dirty="0">
                <a:latin typeface="Calibri Light"/>
                <a:cs typeface="Calibri Light"/>
              </a:rPr>
              <a:t>l</a:t>
            </a:r>
            <a:r>
              <a:rPr sz="2800" b="0" spc="-45" dirty="0">
                <a:latin typeface="Calibri Light"/>
                <a:cs typeface="Calibri Light"/>
              </a:rPr>
              <a:t>a</a:t>
            </a:r>
            <a:r>
              <a:rPr sz="2800" b="0" spc="-60" dirty="0">
                <a:latin typeface="Calibri Light"/>
                <a:cs typeface="Calibri Light"/>
              </a:rPr>
              <a:t>t</a:t>
            </a:r>
            <a:r>
              <a:rPr sz="2800" b="0" spc="-50" dirty="0">
                <a:latin typeface="Calibri Light"/>
                <a:cs typeface="Calibri Light"/>
              </a:rPr>
              <a:t>t</a:t>
            </a:r>
            <a:r>
              <a:rPr sz="2800" b="0" spc="-35" dirty="0">
                <a:latin typeface="Calibri Light"/>
                <a:cs typeface="Calibri Light"/>
              </a:rPr>
              <a:t>e</a:t>
            </a:r>
            <a:r>
              <a:rPr sz="2800" b="0" spc="-30" dirty="0">
                <a:latin typeface="Calibri Light"/>
                <a:cs typeface="Calibri Light"/>
              </a:rPr>
              <a:t>n</a:t>
            </a:r>
            <a:r>
              <a:rPr sz="2800" spc="315" dirty="0">
                <a:latin typeface="LG Smart UI Bold"/>
                <a:cs typeface="LG Smart UI Bold"/>
              </a:rPr>
              <a:t>과</a:t>
            </a:r>
            <a:r>
              <a:rPr sz="2800" spc="-185" dirty="0">
                <a:latin typeface="LG Smart UI Bold"/>
                <a:cs typeface="LG Smart UI Bold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De</a:t>
            </a:r>
            <a:r>
              <a:rPr sz="2800" b="0" spc="-30" dirty="0">
                <a:latin typeface="Calibri Light"/>
                <a:cs typeface="Calibri Light"/>
              </a:rPr>
              <a:t>n</a:t>
            </a:r>
            <a:r>
              <a:rPr sz="2800" b="0" spc="-20" dirty="0">
                <a:latin typeface="Calibri Light"/>
                <a:cs typeface="Calibri Light"/>
              </a:rPr>
              <a:t>s</a:t>
            </a:r>
            <a:r>
              <a:rPr sz="2800" b="0" spc="-5" dirty="0">
                <a:latin typeface="Calibri Light"/>
                <a:cs typeface="Calibri Light"/>
              </a:rPr>
              <a:t>e</a:t>
            </a:r>
            <a:r>
              <a:rPr sz="2800" b="0" spc="-70" dirty="0">
                <a:latin typeface="Calibri Light"/>
                <a:cs typeface="Calibri Light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L</a:t>
            </a:r>
            <a:r>
              <a:rPr sz="2800" b="0" spc="-85" dirty="0">
                <a:latin typeface="Calibri Light"/>
                <a:cs typeface="Calibri Light"/>
              </a:rPr>
              <a:t>a</a:t>
            </a:r>
            <a:r>
              <a:rPr sz="2800" b="0" spc="-50" dirty="0">
                <a:latin typeface="Calibri Light"/>
                <a:cs typeface="Calibri Light"/>
              </a:rPr>
              <a:t>y</a:t>
            </a:r>
            <a:r>
              <a:rPr sz="2800" b="0" spc="-35" dirty="0">
                <a:latin typeface="Calibri Light"/>
                <a:cs typeface="Calibri Light"/>
              </a:rPr>
              <a:t>e</a:t>
            </a:r>
            <a:r>
              <a:rPr sz="2800" b="0" spc="-5" dirty="0">
                <a:latin typeface="Calibri Light"/>
                <a:cs typeface="Calibri Light"/>
              </a:rPr>
              <a:t>r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31516"/>
            <a:ext cx="6102985" cy="12287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860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spc="-5" dirty="0">
                <a:latin typeface="Calibri"/>
                <a:cs typeface="Calibri"/>
              </a:rPr>
              <a:t>C</a:t>
            </a:r>
            <a:r>
              <a:rPr sz="2000" b="1" spc="-10" dirty="0">
                <a:latin typeface="Calibri"/>
                <a:cs typeface="Calibri"/>
              </a:rPr>
              <a:t>N</a:t>
            </a:r>
            <a:r>
              <a:rPr sz="2000" b="1" dirty="0">
                <a:latin typeface="Calibri"/>
                <a:cs typeface="Calibri"/>
              </a:rPr>
              <a:t>N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+ </a:t>
            </a:r>
            <a:r>
              <a:rPr sz="2000" b="1" spc="5" dirty="0">
                <a:latin typeface="Calibri"/>
                <a:cs typeface="Calibri"/>
              </a:rPr>
              <a:t>M</a:t>
            </a:r>
            <a:r>
              <a:rPr sz="2000" b="1" spc="-35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x</a:t>
            </a:r>
            <a:r>
              <a:rPr sz="2000" b="1" spc="-35" dirty="0">
                <a:latin typeface="Calibri"/>
                <a:cs typeface="Calibri"/>
              </a:rPr>
              <a:t>P</a:t>
            </a:r>
            <a:r>
              <a:rPr sz="2000" b="1" dirty="0">
                <a:latin typeface="Calibri"/>
                <a:cs typeface="Calibri"/>
              </a:rPr>
              <a:t>ooling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</a:t>
            </a:r>
            <a:r>
              <a:rPr sz="2000" b="1" spc="-40" dirty="0">
                <a:latin typeface="Calibri"/>
                <a:cs typeface="Calibri"/>
              </a:rPr>
              <a:t>a</a:t>
            </a:r>
            <a:r>
              <a:rPr sz="2000" b="1" spc="-30" dirty="0">
                <a:latin typeface="Calibri"/>
                <a:cs typeface="Calibri"/>
              </a:rPr>
              <a:t>y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r</a:t>
            </a:r>
            <a:r>
              <a:rPr sz="2000" b="1" spc="5" dirty="0">
                <a:latin typeface="맑은 고딕"/>
                <a:cs typeface="맑은 고딕"/>
              </a:rPr>
              <a:t>로</a:t>
            </a:r>
            <a:r>
              <a:rPr sz="2000" b="1" spc="-25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특징</a:t>
            </a:r>
            <a:r>
              <a:rPr sz="2000" b="1" spc="5" dirty="0">
                <a:latin typeface="맑은 고딕"/>
                <a:cs typeface="맑은 고딕"/>
              </a:rPr>
              <a:t>을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추출</a:t>
            </a:r>
            <a:r>
              <a:rPr sz="2000" b="1" spc="5" dirty="0">
                <a:latin typeface="맑은 고딕"/>
                <a:cs typeface="맑은 고딕"/>
              </a:rPr>
              <a:t>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후에</a:t>
            </a:r>
            <a:r>
              <a:rPr sz="2000" b="1" dirty="0">
                <a:latin typeface="Calibri"/>
                <a:cs typeface="Calibri"/>
              </a:rPr>
              <a:t>,</a:t>
            </a:r>
            <a:endParaRPr sz="20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75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최종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예측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결과로</a:t>
            </a:r>
            <a:r>
              <a:rPr sz="2000" b="1" spc="-27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뽑기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위해서는</a:t>
            </a:r>
            <a:r>
              <a:rPr sz="2000" b="1" spc="-270" dirty="0">
                <a:latin typeface="맑은 고딕"/>
                <a:cs typeface="맑은 고딕"/>
              </a:rPr>
              <a:t> </a:t>
            </a:r>
            <a:r>
              <a:rPr sz="2000" b="1" spc="-5" dirty="0">
                <a:latin typeface="Calibri"/>
                <a:cs typeface="Calibri"/>
              </a:rPr>
              <a:t>(</a:t>
            </a:r>
            <a:r>
              <a:rPr sz="2000" b="1" dirty="0">
                <a:latin typeface="Calibri"/>
                <a:cs typeface="Calibri"/>
              </a:rPr>
              <a:t>1</a:t>
            </a:r>
            <a:r>
              <a:rPr sz="2000" b="1" dirty="0">
                <a:latin typeface="맑은 고딕"/>
                <a:cs typeface="맑은 고딕"/>
              </a:rPr>
              <a:t>차원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혹은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단일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값</a:t>
            </a:r>
            <a:r>
              <a:rPr sz="2000" b="1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760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spc="-5" dirty="0">
                <a:latin typeface="Calibri"/>
                <a:cs typeface="Calibri"/>
              </a:rPr>
              <a:t>Dens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</a:t>
            </a:r>
            <a:r>
              <a:rPr sz="2000" b="1" spc="-40" dirty="0">
                <a:latin typeface="Calibri"/>
                <a:cs typeface="Calibri"/>
              </a:rPr>
              <a:t>a</a:t>
            </a:r>
            <a:r>
              <a:rPr sz="2000" b="1" spc="-30" dirty="0">
                <a:latin typeface="Calibri"/>
                <a:cs typeface="Calibri"/>
              </a:rPr>
              <a:t>y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r</a:t>
            </a:r>
            <a:r>
              <a:rPr sz="2000" b="1" dirty="0">
                <a:latin typeface="맑은 고딕"/>
                <a:cs typeface="맑은 고딕"/>
              </a:rPr>
              <a:t>로</a:t>
            </a:r>
            <a:r>
              <a:rPr sz="2000" b="1" spc="-25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연결해야</a:t>
            </a:r>
            <a:r>
              <a:rPr sz="2000" b="1" spc="-28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합니다</a:t>
            </a:r>
            <a:r>
              <a:rPr sz="2000" b="1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36878" y="3289871"/>
            <a:ext cx="3893185" cy="958215"/>
            <a:chOff x="936878" y="3289871"/>
            <a:chExt cx="3893185" cy="9582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529" y="3340634"/>
              <a:ext cx="3791757" cy="8564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1641" y="3294634"/>
              <a:ext cx="3883660" cy="948690"/>
            </a:xfrm>
            <a:custGeom>
              <a:avLst/>
              <a:gdLst/>
              <a:ahLst/>
              <a:cxnLst/>
              <a:rect l="l" t="t" r="r" b="b"/>
              <a:pathLst>
                <a:path w="3883660" h="948689">
                  <a:moveTo>
                    <a:pt x="0" y="948308"/>
                  </a:moveTo>
                  <a:lnTo>
                    <a:pt x="3883533" y="948308"/>
                  </a:lnTo>
                  <a:lnTo>
                    <a:pt x="3883533" y="0"/>
                  </a:lnTo>
                  <a:lnTo>
                    <a:pt x="0" y="0"/>
                  </a:lnTo>
                  <a:lnTo>
                    <a:pt x="0" y="94830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45391" y="2847911"/>
            <a:ext cx="3423920" cy="2479040"/>
            <a:chOff x="5545391" y="2847911"/>
            <a:chExt cx="3423920" cy="24790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4979" y="2887496"/>
              <a:ext cx="3349622" cy="24297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50153" y="2852673"/>
              <a:ext cx="3414395" cy="2469515"/>
            </a:xfrm>
            <a:custGeom>
              <a:avLst/>
              <a:gdLst/>
              <a:ahLst/>
              <a:cxnLst/>
              <a:rect l="l" t="t" r="r" b="b"/>
              <a:pathLst>
                <a:path w="3414395" h="2469515">
                  <a:moveTo>
                    <a:pt x="0" y="2469261"/>
                  </a:moveTo>
                  <a:lnTo>
                    <a:pt x="3414140" y="2469261"/>
                  </a:lnTo>
                  <a:lnTo>
                    <a:pt x="3414140" y="0"/>
                  </a:lnTo>
                  <a:lnTo>
                    <a:pt x="0" y="0"/>
                  </a:lnTo>
                  <a:lnTo>
                    <a:pt x="0" y="24692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288" y="6536580"/>
            <a:ext cx="4779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2490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latin typeface="Calibri Light"/>
                <a:cs typeface="Calibri Light"/>
              </a:rPr>
              <a:t>Linear</a:t>
            </a:r>
            <a:r>
              <a:rPr sz="2800" b="0" spc="-105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Regression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919" y="1316558"/>
            <a:ext cx="69303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0195" algn="l"/>
              </a:tabLst>
            </a:pPr>
            <a:r>
              <a:rPr sz="2400" spc="-5" dirty="0">
                <a:latin typeface="Cambria Math"/>
                <a:cs typeface="Cambria Math"/>
              </a:rPr>
              <a:t>𝑚𝑒𝑑𝑣</a:t>
            </a:r>
            <a:r>
              <a:rPr sz="2400" spc="18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625" spc="-75" baseline="-15873" dirty="0">
                <a:latin typeface="Cambria Math"/>
                <a:cs typeface="Cambria Math"/>
              </a:rPr>
              <a:t>1</a:t>
            </a:r>
            <a:r>
              <a:rPr sz="2625" spc="382" baseline="-15873" dirty="0">
                <a:latin typeface="Cambria Math"/>
                <a:cs typeface="Cambria Math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∙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𝑙𝑠𝑡𝑎𝑡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625" spc="-30" baseline="-15873" dirty="0">
                <a:latin typeface="Cambria Math"/>
                <a:cs typeface="Cambria Math"/>
              </a:rPr>
              <a:t>2</a:t>
            </a:r>
            <a:r>
              <a:rPr sz="2625" spc="359" baseline="-15873" dirty="0">
                <a:latin typeface="Cambria Math"/>
                <a:cs typeface="Cambria Math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∙</a:t>
            </a:r>
            <a:r>
              <a:rPr sz="24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𝑝𝑡𝑟𝑎𝑡𝑖𝑜</a:t>
            </a:r>
            <a:r>
              <a:rPr sz="2400" spc="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10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625" spc="-30" baseline="-15873" dirty="0">
                <a:latin typeface="Cambria Math"/>
                <a:cs typeface="Cambria Math"/>
              </a:rPr>
              <a:t>3</a:t>
            </a:r>
            <a:r>
              <a:rPr sz="2625" spc="382" baseline="-15873" dirty="0">
                <a:latin typeface="Cambria Math"/>
                <a:cs typeface="Cambria Math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∙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𝑐𝑟𝑖𝑚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625" spc="-30" baseline="-15873" dirty="0">
                <a:latin typeface="Cambria Math"/>
                <a:cs typeface="Cambria Math"/>
              </a:rPr>
              <a:t>0</a:t>
            </a:r>
            <a:endParaRPr sz="2625" baseline="-15873">
              <a:latin typeface="Cambria Math"/>
              <a:cs typeface="Cambria Math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29965" y="2545460"/>
            <a:ext cx="3550285" cy="2847975"/>
            <a:chOff x="3529965" y="2545460"/>
            <a:chExt cx="3550285" cy="2847975"/>
          </a:xfrm>
        </p:grpSpPr>
        <p:sp>
          <p:nvSpPr>
            <p:cNvPr id="7" name="object 7"/>
            <p:cNvSpPr/>
            <p:nvPr/>
          </p:nvSpPr>
          <p:spPr>
            <a:xfrm>
              <a:off x="3539490" y="2554985"/>
              <a:ext cx="3531235" cy="1737360"/>
            </a:xfrm>
            <a:custGeom>
              <a:avLst/>
              <a:gdLst/>
              <a:ahLst/>
              <a:cxnLst/>
              <a:rect l="l" t="t" r="r" b="b"/>
              <a:pathLst>
                <a:path w="3531234" h="1737360">
                  <a:moveTo>
                    <a:pt x="0" y="322325"/>
                  </a:moveTo>
                  <a:lnTo>
                    <a:pt x="3493" y="274686"/>
                  </a:lnTo>
                  <a:lnTo>
                    <a:pt x="13643" y="229220"/>
                  </a:lnTo>
                  <a:lnTo>
                    <a:pt x="29951" y="186424"/>
                  </a:lnTo>
                  <a:lnTo>
                    <a:pt x="51919" y="146799"/>
                  </a:lnTo>
                  <a:lnTo>
                    <a:pt x="79048" y="110840"/>
                  </a:lnTo>
                  <a:lnTo>
                    <a:pt x="110840" y="79048"/>
                  </a:lnTo>
                  <a:lnTo>
                    <a:pt x="146799" y="51919"/>
                  </a:lnTo>
                  <a:lnTo>
                    <a:pt x="186424" y="29951"/>
                  </a:lnTo>
                  <a:lnTo>
                    <a:pt x="229220" y="13643"/>
                  </a:lnTo>
                  <a:lnTo>
                    <a:pt x="274686" y="3493"/>
                  </a:lnTo>
                  <a:lnTo>
                    <a:pt x="322325" y="0"/>
                  </a:lnTo>
                  <a:lnTo>
                    <a:pt x="369965" y="3493"/>
                  </a:lnTo>
                  <a:lnTo>
                    <a:pt x="415431" y="13643"/>
                  </a:lnTo>
                  <a:lnTo>
                    <a:pt x="458227" y="29951"/>
                  </a:lnTo>
                  <a:lnTo>
                    <a:pt x="497852" y="51919"/>
                  </a:lnTo>
                  <a:lnTo>
                    <a:pt x="533811" y="79048"/>
                  </a:lnTo>
                  <a:lnTo>
                    <a:pt x="565603" y="110840"/>
                  </a:lnTo>
                  <a:lnTo>
                    <a:pt x="592732" y="146799"/>
                  </a:lnTo>
                  <a:lnTo>
                    <a:pt x="614700" y="186424"/>
                  </a:lnTo>
                  <a:lnTo>
                    <a:pt x="631008" y="229220"/>
                  </a:lnTo>
                  <a:lnTo>
                    <a:pt x="641158" y="274686"/>
                  </a:lnTo>
                  <a:lnTo>
                    <a:pt x="644651" y="322325"/>
                  </a:lnTo>
                  <a:lnTo>
                    <a:pt x="641158" y="369965"/>
                  </a:lnTo>
                  <a:lnTo>
                    <a:pt x="631008" y="415431"/>
                  </a:lnTo>
                  <a:lnTo>
                    <a:pt x="614700" y="458227"/>
                  </a:lnTo>
                  <a:lnTo>
                    <a:pt x="592732" y="497852"/>
                  </a:lnTo>
                  <a:lnTo>
                    <a:pt x="565603" y="533811"/>
                  </a:lnTo>
                  <a:lnTo>
                    <a:pt x="533811" y="565603"/>
                  </a:lnTo>
                  <a:lnTo>
                    <a:pt x="497852" y="592732"/>
                  </a:lnTo>
                  <a:lnTo>
                    <a:pt x="458227" y="614700"/>
                  </a:lnTo>
                  <a:lnTo>
                    <a:pt x="415431" y="631008"/>
                  </a:lnTo>
                  <a:lnTo>
                    <a:pt x="369965" y="641158"/>
                  </a:lnTo>
                  <a:lnTo>
                    <a:pt x="322325" y="644651"/>
                  </a:lnTo>
                  <a:lnTo>
                    <a:pt x="274686" y="641158"/>
                  </a:lnTo>
                  <a:lnTo>
                    <a:pt x="229220" y="631008"/>
                  </a:lnTo>
                  <a:lnTo>
                    <a:pt x="186424" y="614700"/>
                  </a:lnTo>
                  <a:lnTo>
                    <a:pt x="146799" y="592732"/>
                  </a:lnTo>
                  <a:lnTo>
                    <a:pt x="110840" y="565603"/>
                  </a:lnTo>
                  <a:lnTo>
                    <a:pt x="79048" y="533811"/>
                  </a:lnTo>
                  <a:lnTo>
                    <a:pt x="51919" y="497852"/>
                  </a:lnTo>
                  <a:lnTo>
                    <a:pt x="29951" y="458227"/>
                  </a:lnTo>
                  <a:lnTo>
                    <a:pt x="13643" y="415431"/>
                  </a:lnTo>
                  <a:lnTo>
                    <a:pt x="3493" y="369965"/>
                  </a:lnTo>
                  <a:lnTo>
                    <a:pt x="0" y="322325"/>
                  </a:lnTo>
                  <a:close/>
                </a:path>
                <a:path w="3531234" h="1737360">
                  <a:moveTo>
                    <a:pt x="0" y="1415033"/>
                  </a:moveTo>
                  <a:lnTo>
                    <a:pt x="3493" y="1367394"/>
                  </a:lnTo>
                  <a:lnTo>
                    <a:pt x="13643" y="1321928"/>
                  </a:lnTo>
                  <a:lnTo>
                    <a:pt x="29951" y="1279132"/>
                  </a:lnTo>
                  <a:lnTo>
                    <a:pt x="51919" y="1239507"/>
                  </a:lnTo>
                  <a:lnTo>
                    <a:pt x="79048" y="1203548"/>
                  </a:lnTo>
                  <a:lnTo>
                    <a:pt x="110840" y="1171756"/>
                  </a:lnTo>
                  <a:lnTo>
                    <a:pt x="146799" y="1144627"/>
                  </a:lnTo>
                  <a:lnTo>
                    <a:pt x="186424" y="1122659"/>
                  </a:lnTo>
                  <a:lnTo>
                    <a:pt x="229220" y="1106351"/>
                  </a:lnTo>
                  <a:lnTo>
                    <a:pt x="274686" y="1096201"/>
                  </a:lnTo>
                  <a:lnTo>
                    <a:pt x="322325" y="1092708"/>
                  </a:lnTo>
                  <a:lnTo>
                    <a:pt x="369965" y="1096201"/>
                  </a:lnTo>
                  <a:lnTo>
                    <a:pt x="415431" y="1106351"/>
                  </a:lnTo>
                  <a:lnTo>
                    <a:pt x="458227" y="1122659"/>
                  </a:lnTo>
                  <a:lnTo>
                    <a:pt x="497852" y="1144627"/>
                  </a:lnTo>
                  <a:lnTo>
                    <a:pt x="533811" y="1171756"/>
                  </a:lnTo>
                  <a:lnTo>
                    <a:pt x="565603" y="1203548"/>
                  </a:lnTo>
                  <a:lnTo>
                    <a:pt x="592732" y="1239507"/>
                  </a:lnTo>
                  <a:lnTo>
                    <a:pt x="614700" y="1279132"/>
                  </a:lnTo>
                  <a:lnTo>
                    <a:pt x="631008" y="1321928"/>
                  </a:lnTo>
                  <a:lnTo>
                    <a:pt x="641158" y="1367394"/>
                  </a:lnTo>
                  <a:lnTo>
                    <a:pt x="644651" y="1415033"/>
                  </a:lnTo>
                  <a:lnTo>
                    <a:pt x="641158" y="1462673"/>
                  </a:lnTo>
                  <a:lnTo>
                    <a:pt x="631008" y="1508139"/>
                  </a:lnTo>
                  <a:lnTo>
                    <a:pt x="614700" y="1550935"/>
                  </a:lnTo>
                  <a:lnTo>
                    <a:pt x="592732" y="1590560"/>
                  </a:lnTo>
                  <a:lnTo>
                    <a:pt x="565603" y="1626519"/>
                  </a:lnTo>
                  <a:lnTo>
                    <a:pt x="533811" y="1658311"/>
                  </a:lnTo>
                  <a:lnTo>
                    <a:pt x="497852" y="1685440"/>
                  </a:lnTo>
                  <a:lnTo>
                    <a:pt x="458227" y="1707408"/>
                  </a:lnTo>
                  <a:lnTo>
                    <a:pt x="415431" y="1723716"/>
                  </a:lnTo>
                  <a:lnTo>
                    <a:pt x="369965" y="1733866"/>
                  </a:lnTo>
                  <a:lnTo>
                    <a:pt x="322325" y="1737359"/>
                  </a:lnTo>
                  <a:lnTo>
                    <a:pt x="274686" y="1733866"/>
                  </a:lnTo>
                  <a:lnTo>
                    <a:pt x="229220" y="1723716"/>
                  </a:lnTo>
                  <a:lnTo>
                    <a:pt x="186424" y="1707408"/>
                  </a:lnTo>
                  <a:lnTo>
                    <a:pt x="146799" y="1685440"/>
                  </a:lnTo>
                  <a:lnTo>
                    <a:pt x="110840" y="1658311"/>
                  </a:lnTo>
                  <a:lnTo>
                    <a:pt x="79048" y="1626519"/>
                  </a:lnTo>
                  <a:lnTo>
                    <a:pt x="51919" y="1590560"/>
                  </a:lnTo>
                  <a:lnTo>
                    <a:pt x="29951" y="1550935"/>
                  </a:lnTo>
                  <a:lnTo>
                    <a:pt x="13643" y="1508139"/>
                  </a:lnTo>
                  <a:lnTo>
                    <a:pt x="3493" y="1462673"/>
                  </a:lnTo>
                  <a:lnTo>
                    <a:pt x="0" y="1415033"/>
                  </a:lnTo>
                  <a:close/>
                </a:path>
                <a:path w="3531234" h="1737360">
                  <a:moveTo>
                    <a:pt x="2886456" y="1415033"/>
                  </a:moveTo>
                  <a:lnTo>
                    <a:pt x="2889949" y="1367394"/>
                  </a:lnTo>
                  <a:lnTo>
                    <a:pt x="2900099" y="1321928"/>
                  </a:lnTo>
                  <a:lnTo>
                    <a:pt x="2916407" y="1279132"/>
                  </a:lnTo>
                  <a:lnTo>
                    <a:pt x="2938375" y="1239507"/>
                  </a:lnTo>
                  <a:lnTo>
                    <a:pt x="2965504" y="1203548"/>
                  </a:lnTo>
                  <a:lnTo>
                    <a:pt x="2997296" y="1171756"/>
                  </a:lnTo>
                  <a:lnTo>
                    <a:pt x="3033255" y="1144627"/>
                  </a:lnTo>
                  <a:lnTo>
                    <a:pt x="3072880" y="1122659"/>
                  </a:lnTo>
                  <a:lnTo>
                    <a:pt x="3115676" y="1106351"/>
                  </a:lnTo>
                  <a:lnTo>
                    <a:pt x="3161142" y="1096201"/>
                  </a:lnTo>
                  <a:lnTo>
                    <a:pt x="3208782" y="1092708"/>
                  </a:lnTo>
                  <a:lnTo>
                    <a:pt x="3256421" y="1096201"/>
                  </a:lnTo>
                  <a:lnTo>
                    <a:pt x="3301887" y="1106351"/>
                  </a:lnTo>
                  <a:lnTo>
                    <a:pt x="3344683" y="1122659"/>
                  </a:lnTo>
                  <a:lnTo>
                    <a:pt x="3384308" y="1144627"/>
                  </a:lnTo>
                  <a:lnTo>
                    <a:pt x="3420267" y="1171756"/>
                  </a:lnTo>
                  <a:lnTo>
                    <a:pt x="3452059" y="1203548"/>
                  </a:lnTo>
                  <a:lnTo>
                    <a:pt x="3479188" y="1239507"/>
                  </a:lnTo>
                  <a:lnTo>
                    <a:pt x="3501156" y="1279132"/>
                  </a:lnTo>
                  <a:lnTo>
                    <a:pt x="3517464" y="1321928"/>
                  </a:lnTo>
                  <a:lnTo>
                    <a:pt x="3527614" y="1367394"/>
                  </a:lnTo>
                  <a:lnTo>
                    <a:pt x="3531108" y="1415033"/>
                  </a:lnTo>
                  <a:lnTo>
                    <a:pt x="3527614" y="1462673"/>
                  </a:lnTo>
                  <a:lnTo>
                    <a:pt x="3517464" y="1508139"/>
                  </a:lnTo>
                  <a:lnTo>
                    <a:pt x="3501156" y="1550935"/>
                  </a:lnTo>
                  <a:lnTo>
                    <a:pt x="3479188" y="1590560"/>
                  </a:lnTo>
                  <a:lnTo>
                    <a:pt x="3452059" y="1626519"/>
                  </a:lnTo>
                  <a:lnTo>
                    <a:pt x="3420267" y="1658311"/>
                  </a:lnTo>
                  <a:lnTo>
                    <a:pt x="3384308" y="1685440"/>
                  </a:lnTo>
                  <a:lnTo>
                    <a:pt x="3344683" y="1707408"/>
                  </a:lnTo>
                  <a:lnTo>
                    <a:pt x="3301887" y="1723716"/>
                  </a:lnTo>
                  <a:lnTo>
                    <a:pt x="3256421" y="1733866"/>
                  </a:lnTo>
                  <a:lnTo>
                    <a:pt x="3208782" y="1737359"/>
                  </a:lnTo>
                  <a:lnTo>
                    <a:pt x="3161142" y="1733866"/>
                  </a:lnTo>
                  <a:lnTo>
                    <a:pt x="3115676" y="1723716"/>
                  </a:lnTo>
                  <a:lnTo>
                    <a:pt x="3072880" y="1707408"/>
                  </a:lnTo>
                  <a:lnTo>
                    <a:pt x="3033255" y="1685440"/>
                  </a:lnTo>
                  <a:lnTo>
                    <a:pt x="2997296" y="1658311"/>
                  </a:lnTo>
                  <a:lnTo>
                    <a:pt x="2965504" y="1626519"/>
                  </a:lnTo>
                  <a:lnTo>
                    <a:pt x="2938375" y="1590560"/>
                  </a:lnTo>
                  <a:lnTo>
                    <a:pt x="2916407" y="1550935"/>
                  </a:lnTo>
                  <a:lnTo>
                    <a:pt x="2900099" y="1508139"/>
                  </a:lnTo>
                  <a:lnTo>
                    <a:pt x="2889949" y="1462673"/>
                  </a:lnTo>
                  <a:lnTo>
                    <a:pt x="2886456" y="1415033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83380" y="2877311"/>
              <a:ext cx="2242185" cy="1092200"/>
            </a:xfrm>
            <a:custGeom>
              <a:avLst/>
              <a:gdLst/>
              <a:ahLst/>
              <a:cxnLst/>
              <a:rect l="l" t="t" r="r" b="b"/>
              <a:pathLst>
                <a:path w="2242185" h="1092200">
                  <a:moveTo>
                    <a:pt x="0" y="0"/>
                  </a:moveTo>
                  <a:lnTo>
                    <a:pt x="2241677" y="1092073"/>
                  </a:lnTo>
                </a:path>
                <a:path w="2242185" h="1092200">
                  <a:moveTo>
                    <a:pt x="0" y="1091183"/>
                  </a:moveTo>
                  <a:lnTo>
                    <a:pt x="2241677" y="1091183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39490" y="4738877"/>
              <a:ext cx="645160" cy="645160"/>
            </a:xfrm>
            <a:custGeom>
              <a:avLst/>
              <a:gdLst/>
              <a:ahLst/>
              <a:cxnLst/>
              <a:rect l="l" t="t" r="r" b="b"/>
              <a:pathLst>
                <a:path w="645160" h="645160">
                  <a:moveTo>
                    <a:pt x="0" y="322326"/>
                  </a:moveTo>
                  <a:lnTo>
                    <a:pt x="3493" y="274686"/>
                  </a:lnTo>
                  <a:lnTo>
                    <a:pt x="13643" y="229220"/>
                  </a:lnTo>
                  <a:lnTo>
                    <a:pt x="29951" y="186424"/>
                  </a:lnTo>
                  <a:lnTo>
                    <a:pt x="51919" y="146799"/>
                  </a:lnTo>
                  <a:lnTo>
                    <a:pt x="79048" y="110840"/>
                  </a:lnTo>
                  <a:lnTo>
                    <a:pt x="110840" y="79048"/>
                  </a:lnTo>
                  <a:lnTo>
                    <a:pt x="146799" y="51919"/>
                  </a:lnTo>
                  <a:lnTo>
                    <a:pt x="186424" y="29951"/>
                  </a:lnTo>
                  <a:lnTo>
                    <a:pt x="229220" y="13643"/>
                  </a:lnTo>
                  <a:lnTo>
                    <a:pt x="274686" y="3493"/>
                  </a:lnTo>
                  <a:lnTo>
                    <a:pt x="322325" y="0"/>
                  </a:lnTo>
                  <a:lnTo>
                    <a:pt x="369965" y="3493"/>
                  </a:lnTo>
                  <a:lnTo>
                    <a:pt x="415431" y="13643"/>
                  </a:lnTo>
                  <a:lnTo>
                    <a:pt x="458227" y="29951"/>
                  </a:lnTo>
                  <a:lnTo>
                    <a:pt x="497852" y="51919"/>
                  </a:lnTo>
                  <a:lnTo>
                    <a:pt x="533811" y="79048"/>
                  </a:lnTo>
                  <a:lnTo>
                    <a:pt x="565603" y="110840"/>
                  </a:lnTo>
                  <a:lnTo>
                    <a:pt x="592732" y="146799"/>
                  </a:lnTo>
                  <a:lnTo>
                    <a:pt x="614700" y="186424"/>
                  </a:lnTo>
                  <a:lnTo>
                    <a:pt x="631008" y="229220"/>
                  </a:lnTo>
                  <a:lnTo>
                    <a:pt x="641158" y="274686"/>
                  </a:lnTo>
                  <a:lnTo>
                    <a:pt x="644651" y="322326"/>
                  </a:lnTo>
                  <a:lnTo>
                    <a:pt x="641158" y="369965"/>
                  </a:lnTo>
                  <a:lnTo>
                    <a:pt x="631008" y="415431"/>
                  </a:lnTo>
                  <a:lnTo>
                    <a:pt x="614700" y="458227"/>
                  </a:lnTo>
                  <a:lnTo>
                    <a:pt x="592732" y="497852"/>
                  </a:lnTo>
                  <a:lnTo>
                    <a:pt x="565603" y="533811"/>
                  </a:lnTo>
                  <a:lnTo>
                    <a:pt x="533811" y="565603"/>
                  </a:lnTo>
                  <a:lnTo>
                    <a:pt x="497852" y="592732"/>
                  </a:lnTo>
                  <a:lnTo>
                    <a:pt x="458227" y="614700"/>
                  </a:lnTo>
                  <a:lnTo>
                    <a:pt x="415431" y="631008"/>
                  </a:lnTo>
                  <a:lnTo>
                    <a:pt x="369965" y="641158"/>
                  </a:lnTo>
                  <a:lnTo>
                    <a:pt x="322325" y="644652"/>
                  </a:lnTo>
                  <a:lnTo>
                    <a:pt x="274686" y="641158"/>
                  </a:lnTo>
                  <a:lnTo>
                    <a:pt x="229220" y="631008"/>
                  </a:lnTo>
                  <a:lnTo>
                    <a:pt x="186424" y="614700"/>
                  </a:lnTo>
                  <a:lnTo>
                    <a:pt x="146799" y="592732"/>
                  </a:lnTo>
                  <a:lnTo>
                    <a:pt x="110840" y="565603"/>
                  </a:lnTo>
                  <a:lnTo>
                    <a:pt x="79048" y="533811"/>
                  </a:lnTo>
                  <a:lnTo>
                    <a:pt x="51919" y="497852"/>
                  </a:lnTo>
                  <a:lnTo>
                    <a:pt x="29951" y="458227"/>
                  </a:lnTo>
                  <a:lnTo>
                    <a:pt x="13643" y="415431"/>
                  </a:lnTo>
                  <a:lnTo>
                    <a:pt x="3493" y="369965"/>
                  </a:lnTo>
                  <a:lnTo>
                    <a:pt x="0" y="322326"/>
                  </a:lnTo>
                  <a:close/>
                </a:path>
              </a:pathLst>
            </a:custGeom>
            <a:ln w="1905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83380" y="3968495"/>
              <a:ext cx="2242185" cy="1092200"/>
            </a:xfrm>
            <a:custGeom>
              <a:avLst/>
              <a:gdLst/>
              <a:ahLst/>
              <a:cxnLst/>
              <a:rect l="l" t="t" r="r" b="b"/>
              <a:pathLst>
                <a:path w="2242185" h="1092200">
                  <a:moveTo>
                    <a:pt x="0" y="1092072"/>
                  </a:moveTo>
                  <a:lnTo>
                    <a:pt x="2241677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952358" y="3752215"/>
            <a:ext cx="70104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15" dirty="0">
                <a:latin typeface="Cambria Math"/>
                <a:cs typeface="Cambria Math"/>
              </a:rPr>
              <a:t>𝑚𝑒</a:t>
            </a:r>
            <a:r>
              <a:rPr sz="2150" dirty="0">
                <a:latin typeface="Cambria Math"/>
                <a:cs typeface="Cambria Math"/>
              </a:rPr>
              <a:t>𝑑</a:t>
            </a:r>
            <a:r>
              <a:rPr sz="2150" spc="20" dirty="0">
                <a:latin typeface="Cambria Math"/>
                <a:cs typeface="Cambria Math"/>
              </a:rPr>
              <a:t>𝑣</a:t>
            </a:r>
            <a:endParaRPr sz="21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1326" y="2644842"/>
            <a:ext cx="539750" cy="3746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250" i="1" spc="-35" dirty="0">
                <a:latin typeface="Cambria Math"/>
                <a:cs typeface="Cambria Math"/>
              </a:rPr>
              <a:t>lstat</a:t>
            </a:r>
            <a:endParaRPr sz="225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93609" y="3968369"/>
            <a:ext cx="390525" cy="76200"/>
          </a:xfrm>
          <a:custGeom>
            <a:avLst/>
            <a:gdLst/>
            <a:ahLst/>
            <a:cxnLst/>
            <a:rect l="l" t="t" r="r" b="b"/>
            <a:pathLst>
              <a:path w="390525" h="76200">
                <a:moveTo>
                  <a:pt x="315595" y="0"/>
                </a:moveTo>
                <a:lnTo>
                  <a:pt x="314379" y="31648"/>
                </a:lnTo>
                <a:lnTo>
                  <a:pt x="327025" y="32130"/>
                </a:lnTo>
                <a:lnTo>
                  <a:pt x="326644" y="44830"/>
                </a:lnTo>
                <a:lnTo>
                  <a:pt x="313873" y="44830"/>
                </a:lnTo>
                <a:lnTo>
                  <a:pt x="312674" y="76072"/>
                </a:lnTo>
                <a:lnTo>
                  <a:pt x="381586" y="44830"/>
                </a:lnTo>
                <a:lnTo>
                  <a:pt x="326644" y="44830"/>
                </a:lnTo>
                <a:lnTo>
                  <a:pt x="313892" y="44345"/>
                </a:lnTo>
                <a:lnTo>
                  <a:pt x="382658" y="44345"/>
                </a:lnTo>
                <a:lnTo>
                  <a:pt x="390271" y="40893"/>
                </a:lnTo>
                <a:lnTo>
                  <a:pt x="315595" y="0"/>
                </a:lnTo>
                <a:close/>
              </a:path>
              <a:path w="390525" h="76200">
                <a:moveTo>
                  <a:pt x="314379" y="31648"/>
                </a:moveTo>
                <a:lnTo>
                  <a:pt x="313892" y="44345"/>
                </a:lnTo>
                <a:lnTo>
                  <a:pt x="326644" y="44830"/>
                </a:lnTo>
                <a:lnTo>
                  <a:pt x="327025" y="32130"/>
                </a:lnTo>
                <a:lnTo>
                  <a:pt x="314379" y="31648"/>
                </a:lnTo>
                <a:close/>
              </a:path>
              <a:path w="390525" h="76200">
                <a:moveTo>
                  <a:pt x="508" y="19684"/>
                </a:moveTo>
                <a:lnTo>
                  <a:pt x="0" y="32384"/>
                </a:lnTo>
                <a:lnTo>
                  <a:pt x="313892" y="44345"/>
                </a:lnTo>
                <a:lnTo>
                  <a:pt x="314379" y="31648"/>
                </a:lnTo>
                <a:lnTo>
                  <a:pt x="508" y="19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36164" y="2839211"/>
            <a:ext cx="390525" cy="76200"/>
          </a:xfrm>
          <a:custGeom>
            <a:avLst/>
            <a:gdLst/>
            <a:ahLst/>
            <a:cxnLst/>
            <a:rect l="l" t="t" r="r" b="b"/>
            <a:pathLst>
              <a:path w="390525" h="76200">
                <a:moveTo>
                  <a:pt x="313817" y="0"/>
                </a:moveTo>
                <a:lnTo>
                  <a:pt x="313817" y="76200"/>
                </a:lnTo>
                <a:lnTo>
                  <a:pt x="377317" y="44450"/>
                </a:lnTo>
                <a:lnTo>
                  <a:pt x="326517" y="44450"/>
                </a:lnTo>
                <a:lnTo>
                  <a:pt x="326517" y="31750"/>
                </a:lnTo>
                <a:lnTo>
                  <a:pt x="377317" y="31750"/>
                </a:lnTo>
                <a:lnTo>
                  <a:pt x="313817" y="0"/>
                </a:lnTo>
                <a:close/>
              </a:path>
              <a:path w="390525" h="76200">
                <a:moveTo>
                  <a:pt x="31381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13817" y="44450"/>
                </a:lnTo>
                <a:lnTo>
                  <a:pt x="313817" y="31750"/>
                </a:lnTo>
                <a:close/>
              </a:path>
              <a:path w="390525" h="76200">
                <a:moveTo>
                  <a:pt x="377317" y="31750"/>
                </a:moveTo>
                <a:lnTo>
                  <a:pt x="326517" y="31750"/>
                </a:lnTo>
                <a:lnTo>
                  <a:pt x="326517" y="44450"/>
                </a:lnTo>
                <a:lnTo>
                  <a:pt x="377317" y="44450"/>
                </a:lnTo>
                <a:lnTo>
                  <a:pt x="390017" y="38100"/>
                </a:lnTo>
                <a:lnTo>
                  <a:pt x="37731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78000" y="3719643"/>
            <a:ext cx="831850" cy="3746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250" i="1" spc="-45" dirty="0">
                <a:latin typeface="Cambria Math"/>
                <a:cs typeface="Cambria Math"/>
              </a:rPr>
              <a:t>ptratio</a:t>
            </a:r>
            <a:endParaRPr sz="225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36164" y="3930396"/>
            <a:ext cx="390525" cy="76200"/>
          </a:xfrm>
          <a:custGeom>
            <a:avLst/>
            <a:gdLst/>
            <a:ahLst/>
            <a:cxnLst/>
            <a:rect l="l" t="t" r="r" b="b"/>
            <a:pathLst>
              <a:path w="390525" h="76200">
                <a:moveTo>
                  <a:pt x="313817" y="0"/>
                </a:moveTo>
                <a:lnTo>
                  <a:pt x="313817" y="76199"/>
                </a:lnTo>
                <a:lnTo>
                  <a:pt x="377317" y="44449"/>
                </a:lnTo>
                <a:lnTo>
                  <a:pt x="326517" y="44449"/>
                </a:lnTo>
                <a:lnTo>
                  <a:pt x="326517" y="31749"/>
                </a:lnTo>
                <a:lnTo>
                  <a:pt x="377317" y="31749"/>
                </a:lnTo>
                <a:lnTo>
                  <a:pt x="313817" y="0"/>
                </a:lnTo>
                <a:close/>
              </a:path>
              <a:path w="390525" h="76200">
                <a:moveTo>
                  <a:pt x="313817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313817" y="44449"/>
                </a:lnTo>
                <a:lnTo>
                  <a:pt x="313817" y="31749"/>
                </a:lnTo>
                <a:close/>
              </a:path>
              <a:path w="390525" h="76200">
                <a:moveTo>
                  <a:pt x="377317" y="31749"/>
                </a:moveTo>
                <a:lnTo>
                  <a:pt x="326517" y="31749"/>
                </a:lnTo>
                <a:lnTo>
                  <a:pt x="326517" y="44449"/>
                </a:lnTo>
                <a:lnTo>
                  <a:pt x="377317" y="44449"/>
                </a:lnTo>
                <a:lnTo>
                  <a:pt x="390017" y="38099"/>
                </a:lnTo>
                <a:lnTo>
                  <a:pt x="377317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32507" y="4811395"/>
            <a:ext cx="568325" cy="37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00" i="1" spc="-65" dirty="0">
                <a:latin typeface="Cambria Math"/>
                <a:cs typeface="Cambria Math"/>
              </a:rPr>
              <a:t>crim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36164" y="5023103"/>
            <a:ext cx="390525" cy="76200"/>
          </a:xfrm>
          <a:custGeom>
            <a:avLst/>
            <a:gdLst/>
            <a:ahLst/>
            <a:cxnLst/>
            <a:rect l="l" t="t" r="r" b="b"/>
            <a:pathLst>
              <a:path w="390525" h="76200">
                <a:moveTo>
                  <a:pt x="313817" y="0"/>
                </a:moveTo>
                <a:lnTo>
                  <a:pt x="313817" y="76200"/>
                </a:lnTo>
                <a:lnTo>
                  <a:pt x="377317" y="44450"/>
                </a:lnTo>
                <a:lnTo>
                  <a:pt x="326517" y="44450"/>
                </a:lnTo>
                <a:lnTo>
                  <a:pt x="326517" y="31750"/>
                </a:lnTo>
                <a:lnTo>
                  <a:pt x="377317" y="31750"/>
                </a:lnTo>
                <a:lnTo>
                  <a:pt x="313817" y="0"/>
                </a:lnTo>
                <a:close/>
              </a:path>
              <a:path w="390525" h="76200">
                <a:moveTo>
                  <a:pt x="31381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13817" y="44450"/>
                </a:lnTo>
                <a:lnTo>
                  <a:pt x="313817" y="31750"/>
                </a:lnTo>
                <a:close/>
              </a:path>
              <a:path w="390525" h="76200">
                <a:moveTo>
                  <a:pt x="377317" y="31750"/>
                </a:moveTo>
                <a:lnTo>
                  <a:pt x="326517" y="31750"/>
                </a:lnTo>
                <a:lnTo>
                  <a:pt x="326517" y="44450"/>
                </a:lnTo>
                <a:lnTo>
                  <a:pt x="377317" y="44450"/>
                </a:lnTo>
                <a:lnTo>
                  <a:pt x="390017" y="38100"/>
                </a:lnTo>
                <a:lnTo>
                  <a:pt x="37731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2946" y="3133979"/>
            <a:ext cx="1125601" cy="18300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904443" y="4198492"/>
            <a:ext cx="854710" cy="180975"/>
            <a:chOff x="904443" y="4198492"/>
            <a:chExt cx="854710" cy="18097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443" y="4198492"/>
              <a:ext cx="366064" cy="1808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145" y="4239132"/>
              <a:ext cx="85090" cy="1233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4112" y="4198492"/>
              <a:ext cx="354711" cy="180594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87220" y="4195953"/>
            <a:ext cx="742569" cy="18338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52320" y="5296027"/>
            <a:ext cx="542544" cy="18097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80375" y="4248403"/>
            <a:ext cx="362330" cy="18122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156580" y="3041396"/>
            <a:ext cx="35052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30" dirty="0">
                <a:latin typeface="Cambria Math"/>
                <a:cs typeface="Cambria Math"/>
              </a:rPr>
              <a:t>𝑤</a:t>
            </a:r>
            <a:r>
              <a:rPr sz="2100" spc="-44" baseline="-15873" dirty="0">
                <a:latin typeface="Cambria Math"/>
                <a:cs typeface="Cambria Math"/>
              </a:rPr>
              <a:t>1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56580" y="3599179"/>
            <a:ext cx="35687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5" dirty="0">
                <a:latin typeface="Cambria Math"/>
                <a:cs typeface="Cambria Math"/>
              </a:rPr>
              <a:t>𝑤</a:t>
            </a:r>
            <a:r>
              <a:rPr sz="2100" spc="-7" baseline="-15873" dirty="0">
                <a:latin typeface="Cambria Math"/>
                <a:cs typeface="Cambria Math"/>
              </a:rPr>
              <a:t>2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56580" y="4089603"/>
            <a:ext cx="356870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10" dirty="0">
                <a:latin typeface="Cambria Math"/>
                <a:cs typeface="Cambria Math"/>
              </a:rPr>
              <a:t>𝑤</a:t>
            </a:r>
            <a:r>
              <a:rPr sz="2100" spc="-15" baseline="-15873" dirty="0">
                <a:latin typeface="Cambria Math"/>
                <a:cs typeface="Cambria Math"/>
              </a:rPr>
              <a:t>3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50609" y="2897504"/>
            <a:ext cx="35687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50" spc="-5" dirty="0">
                <a:latin typeface="Cambria Math"/>
                <a:cs typeface="Cambria Math"/>
              </a:rPr>
              <a:t>𝑤</a:t>
            </a:r>
            <a:r>
              <a:rPr sz="2100" spc="-7" baseline="-15873" dirty="0">
                <a:latin typeface="Cambria Math"/>
                <a:cs typeface="Cambria Math"/>
              </a:rPr>
              <a:t>0</a:t>
            </a:r>
            <a:endParaRPr sz="2100" baseline="-15873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40932" y="3311652"/>
            <a:ext cx="151130" cy="267970"/>
          </a:xfrm>
          <a:custGeom>
            <a:avLst/>
            <a:gdLst/>
            <a:ahLst/>
            <a:cxnLst/>
            <a:rect l="l" t="t" r="r" b="b"/>
            <a:pathLst>
              <a:path w="151129" h="267970">
                <a:moveTo>
                  <a:pt x="108426" y="204077"/>
                </a:moveTo>
                <a:lnTo>
                  <a:pt x="80517" y="219328"/>
                </a:lnTo>
                <a:lnTo>
                  <a:pt x="150621" y="267843"/>
                </a:lnTo>
                <a:lnTo>
                  <a:pt x="148660" y="215264"/>
                </a:lnTo>
                <a:lnTo>
                  <a:pt x="114553" y="215264"/>
                </a:lnTo>
                <a:lnTo>
                  <a:pt x="108426" y="204077"/>
                </a:lnTo>
                <a:close/>
              </a:path>
              <a:path w="151129" h="267970">
                <a:moveTo>
                  <a:pt x="119505" y="198022"/>
                </a:moveTo>
                <a:lnTo>
                  <a:pt x="108426" y="204077"/>
                </a:lnTo>
                <a:lnTo>
                  <a:pt x="114553" y="215264"/>
                </a:lnTo>
                <a:lnTo>
                  <a:pt x="125602" y="209169"/>
                </a:lnTo>
                <a:lnTo>
                  <a:pt x="119505" y="198022"/>
                </a:lnTo>
                <a:close/>
              </a:path>
              <a:path w="151129" h="267970">
                <a:moveTo>
                  <a:pt x="147446" y="182752"/>
                </a:moveTo>
                <a:lnTo>
                  <a:pt x="119505" y="198022"/>
                </a:lnTo>
                <a:lnTo>
                  <a:pt x="125602" y="209169"/>
                </a:lnTo>
                <a:lnTo>
                  <a:pt x="114553" y="215264"/>
                </a:lnTo>
                <a:lnTo>
                  <a:pt x="148660" y="215264"/>
                </a:lnTo>
                <a:lnTo>
                  <a:pt x="147446" y="182752"/>
                </a:lnTo>
                <a:close/>
              </a:path>
              <a:path w="151129" h="267970">
                <a:moveTo>
                  <a:pt x="11175" y="0"/>
                </a:moveTo>
                <a:lnTo>
                  <a:pt x="0" y="6096"/>
                </a:lnTo>
                <a:lnTo>
                  <a:pt x="108426" y="204077"/>
                </a:lnTo>
                <a:lnTo>
                  <a:pt x="119505" y="198022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295C9E-76B1-4154-B738-E5631B28F378}"/>
              </a:ext>
            </a:extLst>
          </p:cNvPr>
          <p:cNvSpPr txBox="1"/>
          <p:nvPr/>
        </p:nvSpPr>
        <p:spPr>
          <a:xfrm>
            <a:off x="4953000" y="2644842"/>
            <a:ext cx="118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가중치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20AC4B-92E6-4DAB-8504-9FF78824FB33}"/>
              </a:ext>
            </a:extLst>
          </p:cNvPr>
          <p:cNvSpPr txBox="1"/>
          <p:nvPr/>
        </p:nvSpPr>
        <p:spPr>
          <a:xfrm>
            <a:off x="5979606" y="2512281"/>
            <a:ext cx="118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편향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" y="1097407"/>
            <a:ext cx="9906635" cy="49530"/>
          </a:xfrm>
          <a:custGeom>
            <a:avLst/>
            <a:gdLst/>
            <a:ahLst/>
            <a:cxnLst/>
            <a:rect l="l" t="t" r="r" b="b"/>
            <a:pathLst>
              <a:path w="9906635" h="49530">
                <a:moveTo>
                  <a:pt x="37" y="11429"/>
                </a:moveTo>
                <a:lnTo>
                  <a:pt x="0" y="28575"/>
                </a:lnTo>
                <a:lnTo>
                  <a:pt x="9906032" y="49402"/>
                </a:lnTo>
                <a:lnTo>
                  <a:pt x="9906032" y="32257"/>
                </a:lnTo>
                <a:lnTo>
                  <a:pt x="37" y="11429"/>
                </a:lnTo>
                <a:close/>
              </a:path>
              <a:path w="9906635" h="49530">
                <a:moveTo>
                  <a:pt x="61" y="0"/>
                </a:moveTo>
                <a:lnTo>
                  <a:pt x="49" y="5714"/>
                </a:lnTo>
                <a:lnTo>
                  <a:pt x="9906032" y="26542"/>
                </a:lnTo>
                <a:lnTo>
                  <a:pt x="9906032" y="20827"/>
                </a:lnTo>
                <a:lnTo>
                  <a:pt x="61" y="0"/>
                </a:lnTo>
                <a:close/>
              </a:path>
            </a:pathLst>
          </a:custGeom>
          <a:solidFill>
            <a:srgbClr val="01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9743" y="121920"/>
            <a:ext cx="1068324" cy="24383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49580" y="6425184"/>
            <a:ext cx="9003665" cy="0"/>
          </a:xfrm>
          <a:custGeom>
            <a:avLst/>
            <a:gdLst/>
            <a:ahLst/>
            <a:cxnLst/>
            <a:rect l="l" t="t" r="r" b="b"/>
            <a:pathLst>
              <a:path w="9003665">
                <a:moveTo>
                  <a:pt x="0" y="0"/>
                </a:moveTo>
                <a:lnTo>
                  <a:pt x="9003538" y="0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9773" y="6536580"/>
            <a:ext cx="101312" cy="707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5367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latin typeface="Calibri Light"/>
                <a:cs typeface="Calibri Light"/>
              </a:rPr>
              <a:t>Convolutional</a:t>
            </a:r>
            <a:r>
              <a:rPr sz="2800" b="0" spc="-55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Neural</a:t>
            </a:r>
            <a:r>
              <a:rPr sz="2800" b="0" spc="-50" dirty="0">
                <a:latin typeface="Calibri Light"/>
                <a:cs typeface="Calibri Light"/>
              </a:rPr>
              <a:t> </a:t>
            </a:r>
            <a:r>
              <a:rPr sz="2800" b="0" spc="-35" dirty="0">
                <a:latin typeface="Calibri Light"/>
                <a:cs typeface="Calibri Light"/>
              </a:rPr>
              <a:t>Network-Review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7175" y="4277486"/>
            <a:ext cx="5891530" cy="2125345"/>
            <a:chOff x="257175" y="4277486"/>
            <a:chExt cx="5891530" cy="212534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984" y="4303727"/>
              <a:ext cx="5832974" cy="20448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1937" y="4282249"/>
              <a:ext cx="5882005" cy="2115820"/>
            </a:xfrm>
            <a:custGeom>
              <a:avLst/>
              <a:gdLst/>
              <a:ahLst/>
              <a:cxnLst/>
              <a:rect l="l" t="t" r="r" b="b"/>
              <a:pathLst>
                <a:path w="5882005" h="2115820">
                  <a:moveTo>
                    <a:pt x="0" y="2115693"/>
                  </a:moveTo>
                  <a:lnTo>
                    <a:pt x="5881497" y="2115693"/>
                  </a:lnTo>
                  <a:lnTo>
                    <a:pt x="5881497" y="0"/>
                  </a:lnTo>
                  <a:lnTo>
                    <a:pt x="0" y="0"/>
                  </a:lnTo>
                  <a:lnTo>
                    <a:pt x="0" y="211569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244907" y="4277486"/>
            <a:ext cx="3404235" cy="2125345"/>
            <a:chOff x="6244907" y="4277486"/>
            <a:chExt cx="3404235" cy="212534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7839" y="4305691"/>
              <a:ext cx="3333448" cy="20688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49670" y="4282249"/>
              <a:ext cx="3394710" cy="2115820"/>
            </a:xfrm>
            <a:custGeom>
              <a:avLst/>
              <a:gdLst/>
              <a:ahLst/>
              <a:cxnLst/>
              <a:rect l="l" t="t" r="r" b="b"/>
              <a:pathLst>
                <a:path w="3394709" h="2115820">
                  <a:moveTo>
                    <a:pt x="0" y="2115693"/>
                  </a:moveTo>
                  <a:lnTo>
                    <a:pt x="3394329" y="2115693"/>
                  </a:lnTo>
                  <a:lnTo>
                    <a:pt x="3394329" y="0"/>
                  </a:lnTo>
                  <a:lnTo>
                    <a:pt x="0" y="0"/>
                  </a:lnTo>
                  <a:lnTo>
                    <a:pt x="0" y="211569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4732" y="1101852"/>
            <a:ext cx="7336535" cy="304190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913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2232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50" dirty="0">
                <a:latin typeface="LG Smart UI Bold"/>
                <a:cs typeface="LG Smart UI Bold"/>
              </a:rPr>
              <a:t>실습</a:t>
            </a:r>
            <a:r>
              <a:rPr sz="2800" b="0" spc="150" dirty="0">
                <a:latin typeface="Calibri Light"/>
                <a:cs typeface="Calibri Light"/>
              </a:rPr>
              <a:t>#1</a:t>
            </a:r>
            <a:r>
              <a:rPr sz="2800" b="0" spc="-80" dirty="0">
                <a:latin typeface="Calibri Light"/>
                <a:cs typeface="Calibri Light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65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MNIST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875030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실습</a:t>
            </a:r>
            <a:r>
              <a:rPr sz="2400" b="1" dirty="0">
                <a:latin typeface="Calibri"/>
                <a:cs typeface="Calibri"/>
              </a:rPr>
              <a:t>1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: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다양</a:t>
            </a:r>
            <a:r>
              <a:rPr sz="2400" b="1" dirty="0">
                <a:latin typeface="맑은 고딕"/>
                <a:cs typeface="맑은 고딕"/>
              </a:rPr>
              <a:t>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모델링</a:t>
            </a:r>
            <a:endParaRPr sz="2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"/>
            </a:pPr>
            <a:endParaRPr sz="2550">
              <a:latin typeface="맑은 고딕"/>
              <a:cs typeface="맑은 고딕"/>
            </a:endParaRPr>
          </a:p>
          <a:p>
            <a:pPr marL="264160" marR="5080" indent="-252095">
              <a:lnSpc>
                <a:spcPts val="2590"/>
              </a:lnSpc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실</a:t>
            </a:r>
            <a:r>
              <a:rPr sz="2400" b="1" spc="-5" dirty="0">
                <a:latin typeface="맑은 고딕"/>
                <a:cs typeface="맑은 고딕"/>
              </a:rPr>
              <a:t>습</a:t>
            </a:r>
            <a:r>
              <a:rPr sz="2400" b="1" dirty="0">
                <a:latin typeface="Calibri"/>
                <a:cs typeface="Calibri"/>
              </a:rPr>
              <a:t>2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: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손글씨로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직접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숫자를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작성하고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입력해서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잘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맞추는지</a:t>
            </a:r>
            <a:r>
              <a:rPr sz="2400" b="1" spc="-32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봅  </a:t>
            </a:r>
            <a:r>
              <a:rPr sz="2400" b="1" spc="-5" dirty="0">
                <a:latin typeface="맑은 고딕"/>
                <a:cs typeface="맑은 고딕"/>
              </a:rPr>
              <a:t>시다</a:t>
            </a:r>
            <a:r>
              <a:rPr sz="2400" b="1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913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881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실습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55" dirty="0">
                <a:latin typeface="Calibri Light"/>
                <a:cs typeface="Calibri Light"/>
              </a:rPr>
              <a:t> </a:t>
            </a:r>
            <a:r>
              <a:rPr sz="2800" b="0" spc="-25" dirty="0">
                <a:latin typeface="Calibri Light"/>
                <a:cs typeface="Calibri Light"/>
              </a:rPr>
              <a:t>MNIST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74105"/>
            <a:ext cx="7919720" cy="66992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2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실습</a:t>
            </a:r>
            <a:r>
              <a:rPr sz="2000" b="1" dirty="0">
                <a:latin typeface="Calibri"/>
                <a:cs typeface="Calibri"/>
              </a:rPr>
              <a:t>2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 </a:t>
            </a:r>
            <a:r>
              <a:rPr sz="2000" b="1" dirty="0">
                <a:latin typeface="맑은 고딕"/>
                <a:cs typeface="맑은 고딕"/>
              </a:rPr>
              <a:t>손글씨</a:t>
            </a:r>
            <a:r>
              <a:rPr sz="2000" b="1" spc="5" dirty="0">
                <a:latin typeface="맑은 고딕"/>
                <a:cs typeface="맑은 고딕"/>
              </a:rPr>
              <a:t>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직</a:t>
            </a:r>
            <a:r>
              <a:rPr sz="2000" b="1" spc="5" dirty="0">
                <a:latin typeface="맑은 고딕"/>
                <a:cs typeface="맑은 고딕"/>
              </a:rPr>
              <a:t>접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숫자</a:t>
            </a:r>
            <a:r>
              <a:rPr sz="2000" b="1" spc="5" dirty="0">
                <a:latin typeface="맑은 고딕"/>
                <a:cs typeface="맑은 고딕"/>
              </a:rPr>
              <a:t>를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작성하</a:t>
            </a:r>
            <a:r>
              <a:rPr sz="2000" b="1" spc="5" dirty="0">
                <a:latin typeface="맑은 고딕"/>
                <a:cs typeface="맑은 고딕"/>
              </a:rPr>
              <a:t>고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입력해</a:t>
            </a:r>
            <a:r>
              <a:rPr sz="2000" b="1" spc="5" dirty="0">
                <a:latin typeface="맑은 고딕"/>
                <a:cs typeface="맑은 고딕"/>
              </a:rPr>
              <a:t>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잘</a:t>
            </a:r>
            <a:r>
              <a:rPr sz="2000" b="1" spc="-25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맞추는</a:t>
            </a:r>
            <a:r>
              <a:rPr sz="2000" b="1" spc="5" dirty="0">
                <a:latin typeface="맑은 고딕"/>
                <a:cs typeface="맑은 고딕"/>
              </a:rPr>
              <a:t>지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봅시다</a:t>
            </a:r>
            <a:r>
              <a:rPr sz="2000" b="1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그림판을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열고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사이즈를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조정합니다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9938" y="2174748"/>
            <a:ext cx="2098675" cy="1513840"/>
            <a:chOff x="269938" y="2174748"/>
            <a:chExt cx="2098675" cy="15138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463" y="2174748"/>
              <a:ext cx="2084832" cy="15133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4225" y="3213354"/>
              <a:ext cx="1972310" cy="426720"/>
            </a:xfrm>
            <a:custGeom>
              <a:avLst/>
              <a:gdLst/>
              <a:ahLst/>
              <a:cxnLst/>
              <a:rect l="l" t="t" r="r" b="b"/>
              <a:pathLst>
                <a:path w="1972310" h="426720">
                  <a:moveTo>
                    <a:pt x="0" y="426720"/>
                  </a:moveTo>
                  <a:lnTo>
                    <a:pt x="1972056" y="426720"/>
                  </a:lnTo>
                  <a:lnTo>
                    <a:pt x="1972056" y="0"/>
                  </a:lnTo>
                  <a:lnTo>
                    <a:pt x="0" y="0"/>
                  </a:lnTo>
                  <a:lnTo>
                    <a:pt x="0" y="42672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446210" y="2174748"/>
            <a:ext cx="1805939" cy="2621280"/>
            <a:chOff x="2446210" y="2174748"/>
            <a:chExt cx="1805939" cy="26212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3640" y="2174748"/>
              <a:ext cx="1798319" cy="26212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60498" y="2384298"/>
              <a:ext cx="1562100" cy="2143125"/>
            </a:xfrm>
            <a:custGeom>
              <a:avLst/>
              <a:gdLst/>
              <a:ahLst/>
              <a:cxnLst/>
              <a:rect l="l" t="t" r="r" b="b"/>
              <a:pathLst>
                <a:path w="1562100" h="2143125">
                  <a:moveTo>
                    <a:pt x="0" y="167639"/>
                  </a:moveTo>
                  <a:lnTo>
                    <a:pt x="326136" y="167639"/>
                  </a:lnTo>
                  <a:lnTo>
                    <a:pt x="32613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  <a:path w="1562100" h="2143125">
                  <a:moveTo>
                    <a:pt x="47243" y="2142744"/>
                  </a:moveTo>
                  <a:lnTo>
                    <a:pt x="1562100" y="2142744"/>
                  </a:lnTo>
                  <a:lnTo>
                    <a:pt x="1562100" y="1975104"/>
                  </a:lnTo>
                  <a:lnTo>
                    <a:pt x="47243" y="1975104"/>
                  </a:lnTo>
                  <a:lnTo>
                    <a:pt x="47243" y="2142744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0840" y="2174748"/>
            <a:ext cx="2868168" cy="331012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337303" y="2174748"/>
            <a:ext cx="2249805" cy="2054860"/>
            <a:chOff x="4337303" y="2174748"/>
            <a:chExt cx="2249805" cy="205486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7303" y="2174748"/>
              <a:ext cx="2249424" cy="20543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34305" y="3129534"/>
              <a:ext cx="1264920" cy="1024255"/>
            </a:xfrm>
            <a:custGeom>
              <a:avLst/>
              <a:gdLst/>
              <a:ahLst/>
              <a:cxnLst/>
              <a:rect l="l" t="t" r="r" b="b"/>
              <a:pathLst>
                <a:path w="1264920" h="1024254">
                  <a:moveTo>
                    <a:pt x="765048" y="167639"/>
                  </a:moveTo>
                  <a:lnTo>
                    <a:pt x="1264920" y="167639"/>
                  </a:lnTo>
                  <a:lnTo>
                    <a:pt x="1264920" y="0"/>
                  </a:lnTo>
                  <a:lnTo>
                    <a:pt x="765048" y="0"/>
                  </a:lnTo>
                  <a:lnTo>
                    <a:pt x="765048" y="167639"/>
                  </a:lnTo>
                  <a:close/>
                </a:path>
                <a:path w="1264920" h="1024254">
                  <a:moveTo>
                    <a:pt x="0" y="728471"/>
                  </a:moveTo>
                  <a:lnTo>
                    <a:pt x="425196" y="728471"/>
                  </a:lnTo>
                  <a:lnTo>
                    <a:pt x="425196" y="559307"/>
                  </a:lnTo>
                  <a:lnTo>
                    <a:pt x="0" y="559307"/>
                  </a:lnTo>
                  <a:lnTo>
                    <a:pt x="0" y="728471"/>
                  </a:lnTo>
                  <a:close/>
                </a:path>
                <a:path w="1264920" h="1024254">
                  <a:moveTo>
                    <a:pt x="784860" y="717803"/>
                  </a:moveTo>
                  <a:lnTo>
                    <a:pt x="1210056" y="717803"/>
                  </a:lnTo>
                  <a:lnTo>
                    <a:pt x="1210056" y="548639"/>
                  </a:lnTo>
                  <a:lnTo>
                    <a:pt x="784860" y="548639"/>
                  </a:lnTo>
                  <a:lnTo>
                    <a:pt x="784860" y="717803"/>
                  </a:lnTo>
                  <a:close/>
                </a:path>
                <a:path w="1264920" h="1024254">
                  <a:moveTo>
                    <a:pt x="659892" y="1024127"/>
                  </a:moveTo>
                  <a:lnTo>
                    <a:pt x="1159764" y="1024127"/>
                  </a:lnTo>
                  <a:lnTo>
                    <a:pt x="1159764" y="854963"/>
                  </a:lnTo>
                  <a:lnTo>
                    <a:pt x="659892" y="854963"/>
                  </a:lnTo>
                  <a:lnTo>
                    <a:pt x="659892" y="1024127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844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881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실습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55" dirty="0">
                <a:latin typeface="Calibri Light"/>
                <a:cs typeface="Calibri Light"/>
              </a:rPr>
              <a:t> </a:t>
            </a:r>
            <a:r>
              <a:rPr sz="2800" b="0" spc="-25" dirty="0">
                <a:latin typeface="Calibri Light"/>
                <a:cs typeface="Calibri Light"/>
              </a:rPr>
              <a:t>MNIST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74105"/>
            <a:ext cx="7919720" cy="95186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2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실습</a:t>
            </a:r>
            <a:r>
              <a:rPr sz="2000" b="1" dirty="0">
                <a:latin typeface="Calibri"/>
                <a:cs typeface="Calibri"/>
              </a:rPr>
              <a:t>2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 </a:t>
            </a:r>
            <a:r>
              <a:rPr sz="2000" b="1" dirty="0">
                <a:latin typeface="맑은 고딕"/>
                <a:cs typeface="맑은 고딕"/>
              </a:rPr>
              <a:t>손글씨</a:t>
            </a:r>
            <a:r>
              <a:rPr sz="2000" b="1" spc="5" dirty="0">
                <a:latin typeface="맑은 고딕"/>
                <a:cs typeface="맑은 고딕"/>
              </a:rPr>
              <a:t>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직</a:t>
            </a:r>
            <a:r>
              <a:rPr sz="2000" b="1" spc="5" dirty="0">
                <a:latin typeface="맑은 고딕"/>
                <a:cs typeface="맑은 고딕"/>
              </a:rPr>
              <a:t>접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숫자</a:t>
            </a:r>
            <a:r>
              <a:rPr sz="2000" b="1" spc="5" dirty="0">
                <a:latin typeface="맑은 고딕"/>
                <a:cs typeface="맑은 고딕"/>
              </a:rPr>
              <a:t>를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작성하</a:t>
            </a:r>
            <a:r>
              <a:rPr sz="2000" b="1" spc="5" dirty="0">
                <a:latin typeface="맑은 고딕"/>
                <a:cs typeface="맑은 고딕"/>
              </a:rPr>
              <a:t>고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입력해</a:t>
            </a:r>
            <a:r>
              <a:rPr sz="2000" b="1" spc="5" dirty="0">
                <a:latin typeface="맑은 고딕"/>
                <a:cs typeface="맑은 고딕"/>
              </a:rPr>
              <a:t>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잘</a:t>
            </a:r>
            <a:r>
              <a:rPr sz="2000" b="1" spc="-25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맞추는</a:t>
            </a:r>
            <a:r>
              <a:rPr sz="2000" b="1" spc="5" dirty="0">
                <a:latin typeface="맑은 고딕"/>
                <a:cs typeface="맑은 고딕"/>
              </a:rPr>
              <a:t>지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봅시다</a:t>
            </a:r>
            <a:r>
              <a:rPr sz="2000" b="1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브러시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선택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두께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숫자를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하나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쓰고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파일로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저장합니다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40763" y="2382011"/>
            <a:ext cx="3266440" cy="3009900"/>
            <a:chOff x="1540763" y="2382011"/>
            <a:chExt cx="3266440" cy="30099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763" y="2382011"/>
              <a:ext cx="3265932" cy="3009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35530" y="2951225"/>
              <a:ext cx="2077720" cy="2232660"/>
            </a:xfrm>
            <a:custGeom>
              <a:avLst/>
              <a:gdLst/>
              <a:ahLst/>
              <a:cxnLst/>
              <a:rect l="l" t="t" r="r" b="b"/>
              <a:pathLst>
                <a:path w="2077720" h="2232660">
                  <a:moveTo>
                    <a:pt x="0" y="873251"/>
                  </a:moveTo>
                  <a:lnTo>
                    <a:pt x="470916" y="873251"/>
                  </a:lnTo>
                  <a:lnTo>
                    <a:pt x="470916" y="0"/>
                  </a:lnTo>
                  <a:lnTo>
                    <a:pt x="0" y="0"/>
                  </a:lnTo>
                  <a:lnTo>
                    <a:pt x="0" y="873251"/>
                  </a:lnTo>
                  <a:close/>
                </a:path>
                <a:path w="2077720" h="2232660">
                  <a:moveTo>
                    <a:pt x="1139952" y="478536"/>
                  </a:moveTo>
                  <a:lnTo>
                    <a:pt x="1527048" y="478536"/>
                  </a:lnTo>
                  <a:lnTo>
                    <a:pt x="1527048" y="306324"/>
                  </a:lnTo>
                  <a:lnTo>
                    <a:pt x="1139952" y="306324"/>
                  </a:lnTo>
                  <a:lnTo>
                    <a:pt x="1139952" y="478536"/>
                  </a:lnTo>
                  <a:close/>
                </a:path>
                <a:path w="2077720" h="2232660">
                  <a:moveTo>
                    <a:pt x="551688" y="2232660"/>
                  </a:moveTo>
                  <a:lnTo>
                    <a:pt x="2077212" y="2232660"/>
                  </a:lnTo>
                  <a:lnTo>
                    <a:pt x="2077212" y="1929384"/>
                  </a:lnTo>
                  <a:lnTo>
                    <a:pt x="551688" y="1929384"/>
                  </a:lnTo>
                  <a:lnTo>
                    <a:pt x="551688" y="223266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025451" y="2506535"/>
            <a:ext cx="1319530" cy="1291590"/>
            <a:chOff x="6025451" y="2506535"/>
            <a:chExt cx="1319530" cy="129159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5040" y="2516124"/>
              <a:ext cx="1299971" cy="12725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30214" y="2511298"/>
              <a:ext cx="1310005" cy="1282065"/>
            </a:xfrm>
            <a:custGeom>
              <a:avLst/>
              <a:gdLst/>
              <a:ahLst/>
              <a:cxnLst/>
              <a:rect l="l" t="t" r="r" b="b"/>
              <a:pathLst>
                <a:path w="1310004" h="1282064">
                  <a:moveTo>
                    <a:pt x="0" y="1282064"/>
                  </a:moveTo>
                  <a:lnTo>
                    <a:pt x="1309496" y="1282064"/>
                  </a:lnTo>
                  <a:lnTo>
                    <a:pt x="1309496" y="0"/>
                  </a:lnTo>
                  <a:lnTo>
                    <a:pt x="0" y="0"/>
                  </a:lnTo>
                  <a:lnTo>
                    <a:pt x="0" y="1282064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773" y="6536580"/>
            <a:ext cx="10131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881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실습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55" dirty="0">
                <a:latin typeface="Calibri Light"/>
                <a:cs typeface="Calibri Light"/>
              </a:rPr>
              <a:t> </a:t>
            </a:r>
            <a:r>
              <a:rPr sz="2800" b="0" spc="-25" dirty="0">
                <a:latin typeface="Calibri Light"/>
                <a:cs typeface="Calibri Light"/>
              </a:rPr>
              <a:t>MNIST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74105"/>
            <a:ext cx="7919720" cy="95186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2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실습</a:t>
            </a:r>
            <a:r>
              <a:rPr sz="2000" b="1" dirty="0">
                <a:latin typeface="Calibri"/>
                <a:cs typeface="Calibri"/>
              </a:rPr>
              <a:t>2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 </a:t>
            </a:r>
            <a:r>
              <a:rPr sz="2000" b="1" dirty="0">
                <a:latin typeface="맑은 고딕"/>
                <a:cs typeface="맑은 고딕"/>
              </a:rPr>
              <a:t>손글씨</a:t>
            </a:r>
            <a:r>
              <a:rPr sz="2000" b="1" spc="5" dirty="0">
                <a:latin typeface="맑은 고딕"/>
                <a:cs typeface="맑은 고딕"/>
              </a:rPr>
              <a:t>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직</a:t>
            </a:r>
            <a:r>
              <a:rPr sz="2000" b="1" spc="5" dirty="0">
                <a:latin typeface="맑은 고딕"/>
                <a:cs typeface="맑은 고딕"/>
              </a:rPr>
              <a:t>접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숫자</a:t>
            </a:r>
            <a:r>
              <a:rPr sz="2000" b="1" spc="5" dirty="0">
                <a:latin typeface="맑은 고딕"/>
                <a:cs typeface="맑은 고딕"/>
              </a:rPr>
              <a:t>를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작성하</a:t>
            </a:r>
            <a:r>
              <a:rPr sz="2000" b="1" spc="5" dirty="0">
                <a:latin typeface="맑은 고딕"/>
                <a:cs typeface="맑은 고딕"/>
              </a:rPr>
              <a:t>고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입력해</a:t>
            </a:r>
            <a:r>
              <a:rPr sz="2000" b="1" spc="5" dirty="0">
                <a:latin typeface="맑은 고딕"/>
                <a:cs typeface="맑은 고딕"/>
              </a:rPr>
              <a:t>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잘</a:t>
            </a:r>
            <a:r>
              <a:rPr sz="2000" b="1" spc="-25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맞추는</a:t>
            </a:r>
            <a:r>
              <a:rPr sz="2000" b="1" spc="5" dirty="0">
                <a:latin typeface="맑은 고딕"/>
                <a:cs typeface="맑은 고딕"/>
              </a:rPr>
              <a:t>지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봅시다</a:t>
            </a:r>
            <a:r>
              <a:rPr sz="2000" b="1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이미지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파일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업로드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파일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탭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&gt;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이미지파일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드래그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&amp;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드롭</a:t>
            </a:r>
            <a:endParaRPr sz="16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0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5" dirty="0">
                <a:latin typeface="Calibri"/>
                <a:cs typeface="Calibri"/>
              </a:rPr>
              <a:t>P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ho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5" dirty="0">
                <a:latin typeface="맑은 고딕"/>
                <a:cs typeface="맑은 고딕"/>
              </a:rPr>
              <a:t>에서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가져와서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예측하기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95362" y="2260092"/>
            <a:ext cx="6529070" cy="4087495"/>
            <a:chOff x="995362" y="2260092"/>
            <a:chExt cx="6529070" cy="40874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888" y="2260092"/>
              <a:ext cx="6515100" cy="40873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9650" y="3705606"/>
              <a:ext cx="2066925" cy="1280160"/>
            </a:xfrm>
            <a:custGeom>
              <a:avLst/>
              <a:gdLst/>
              <a:ahLst/>
              <a:cxnLst/>
              <a:rect l="l" t="t" r="r" b="b"/>
              <a:pathLst>
                <a:path w="2066925" h="1280160">
                  <a:moveTo>
                    <a:pt x="0" y="344424"/>
                  </a:moveTo>
                  <a:lnTo>
                    <a:pt x="280416" y="344424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344424"/>
                  </a:lnTo>
                  <a:close/>
                </a:path>
                <a:path w="2066925" h="1280160">
                  <a:moveTo>
                    <a:pt x="1234439" y="1280160"/>
                  </a:moveTo>
                  <a:lnTo>
                    <a:pt x="2066543" y="1280160"/>
                  </a:lnTo>
                  <a:lnTo>
                    <a:pt x="2066543" y="394716"/>
                  </a:lnTo>
                  <a:lnTo>
                    <a:pt x="1234439" y="394716"/>
                  </a:lnTo>
                  <a:lnTo>
                    <a:pt x="1234439" y="128016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844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881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실습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55" dirty="0">
                <a:latin typeface="Calibri Light"/>
                <a:cs typeface="Calibri Light"/>
              </a:rPr>
              <a:t> </a:t>
            </a:r>
            <a:r>
              <a:rPr sz="2800" b="0" spc="-25" dirty="0">
                <a:latin typeface="Calibri Light"/>
                <a:cs typeface="Calibri Light"/>
              </a:rPr>
              <a:t>MNIST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74105"/>
            <a:ext cx="7919720" cy="246062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2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실습</a:t>
            </a:r>
            <a:r>
              <a:rPr sz="2000" b="1" dirty="0">
                <a:latin typeface="Calibri"/>
                <a:cs typeface="Calibri"/>
              </a:rPr>
              <a:t>2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 </a:t>
            </a:r>
            <a:r>
              <a:rPr sz="2000" b="1" dirty="0">
                <a:latin typeface="맑은 고딕"/>
                <a:cs typeface="맑은 고딕"/>
              </a:rPr>
              <a:t>손글씨</a:t>
            </a:r>
            <a:r>
              <a:rPr sz="2000" b="1" spc="5" dirty="0">
                <a:latin typeface="맑은 고딕"/>
                <a:cs typeface="맑은 고딕"/>
              </a:rPr>
              <a:t>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직</a:t>
            </a:r>
            <a:r>
              <a:rPr sz="2000" b="1" spc="5" dirty="0">
                <a:latin typeface="맑은 고딕"/>
                <a:cs typeface="맑은 고딕"/>
              </a:rPr>
              <a:t>접</a:t>
            </a:r>
            <a:r>
              <a:rPr sz="2000" b="1" spc="-26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숫자</a:t>
            </a:r>
            <a:r>
              <a:rPr sz="2000" b="1" spc="5" dirty="0">
                <a:latin typeface="맑은 고딕"/>
                <a:cs typeface="맑은 고딕"/>
              </a:rPr>
              <a:t>를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작성하</a:t>
            </a:r>
            <a:r>
              <a:rPr sz="2000" b="1" spc="5" dirty="0">
                <a:latin typeface="맑은 고딕"/>
                <a:cs typeface="맑은 고딕"/>
              </a:rPr>
              <a:t>고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입력해</a:t>
            </a:r>
            <a:r>
              <a:rPr sz="2000" b="1" spc="5" dirty="0">
                <a:latin typeface="맑은 고딕"/>
                <a:cs typeface="맑은 고딕"/>
              </a:rPr>
              <a:t>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spc="5" dirty="0">
                <a:latin typeface="맑은 고딕"/>
                <a:cs typeface="맑은 고딕"/>
              </a:rPr>
              <a:t>잘</a:t>
            </a:r>
            <a:r>
              <a:rPr sz="2000" b="1" spc="-25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맞추는</a:t>
            </a:r>
            <a:r>
              <a:rPr sz="2000" b="1" spc="5" dirty="0">
                <a:latin typeface="맑은 고딕"/>
                <a:cs typeface="맑은 고딕"/>
              </a:rPr>
              <a:t>지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봅시다</a:t>
            </a:r>
            <a:r>
              <a:rPr sz="2000" b="1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30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5" dirty="0">
                <a:latin typeface="맑은 고딕"/>
                <a:cs typeface="맑은 고딕"/>
              </a:rPr>
              <a:t>이미지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전처리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이미지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크기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맞추기</a:t>
            </a:r>
            <a:endParaRPr sz="1600">
              <a:latin typeface="맑은 고딕"/>
              <a:cs typeface="맑은 고딕"/>
            </a:endParaRPr>
          </a:p>
          <a:p>
            <a:pPr marL="645160" lvl="2" indent="-18669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645795" algn="l"/>
              </a:tabLst>
            </a:pPr>
            <a:r>
              <a:rPr sz="1400" dirty="0">
                <a:latin typeface="맑은 고딕"/>
                <a:cs typeface="맑은 고딕"/>
              </a:rPr>
              <a:t>원본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이미지는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Calibri"/>
                <a:cs typeface="Calibri"/>
              </a:rPr>
              <a:t>140*14</a:t>
            </a:r>
            <a:r>
              <a:rPr sz="1400" dirty="0">
                <a:latin typeface="Calibri"/>
                <a:cs typeface="Calibri"/>
              </a:rPr>
              <a:t>0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입니다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45795" algn="l"/>
              </a:tabLst>
            </a:pPr>
            <a:r>
              <a:rPr sz="1400" dirty="0">
                <a:latin typeface="맑은 고딕"/>
                <a:cs typeface="맑은 고딕"/>
              </a:rPr>
              <a:t>학습할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때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입력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받았던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크기는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Calibri"/>
                <a:cs typeface="Calibri"/>
              </a:rPr>
              <a:t>28*2</a:t>
            </a:r>
            <a:r>
              <a:rPr sz="1400" dirty="0">
                <a:latin typeface="Calibri"/>
                <a:cs typeface="Calibri"/>
              </a:rPr>
              <a:t>8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맑은 고딕"/>
                <a:cs typeface="맑은 고딕"/>
              </a:rPr>
              <a:t>입니다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45795" algn="l"/>
              </a:tabLst>
            </a:pPr>
            <a:r>
              <a:rPr sz="1400" dirty="0">
                <a:latin typeface="맑은 고딕"/>
                <a:cs typeface="맑은 고딕"/>
              </a:rPr>
              <a:t>그래서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Calibri"/>
                <a:cs typeface="Calibri"/>
              </a:rPr>
              <a:t>28*28</a:t>
            </a:r>
            <a:r>
              <a:rPr sz="1400" dirty="0">
                <a:latin typeface="맑은 고딕"/>
                <a:cs typeface="맑은 고딕"/>
              </a:rPr>
              <a:t>로</a:t>
            </a:r>
            <a:r>
              <a:rPr sz="1400" spc="-16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맞춥니</a:t>
            </a:r>
            <a:r>
              <a:rPr sz="1400" spc="-5" dirty="0">
                <a:latin typeface="맑은 고딕"/>
                <a:cs typeface="맑은 고딕"/>
              </a:rPr>
              <a:t>다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295"/>
              </a:spcBef>
              <a:buFont typeface="Wingdings"/>
              <a:buChar char=""/>
              <a:tabLst>
                <a:tab pos="443230" algn="l"/>
              </a:tabLst>
            </a:pPr>
            <a:r>
              <a:rPr sz="1600" spc="-10" dirty="0">
                <a:latin typeface="맑은 고딕"/>
                <a:cs typeface="맑은 고딕"/>
              </a:rPr>
              <a:t>예측하기</a:t>
            </a:r>
            <a:endParaRPr sz="1600">
              <a:latin typeface="맑은 고딕"/>
              <a:cs typeface="맑은 고딕"/>
            </a:endParaRPr>
          </a:p>
          <a:p>
            <a:pPr marL="645160" lvl="2" indent="-18669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45795" algn="l"/>
              </a:tabLst>
            </a:pPr>
            <a:r>
              <a:rPr sz="1400" dirty="0">
                <a:latin typeface="맑은 고딕"/>
                <a:cs typeface="맑은 고딕"/>
              </a:rPr>
              <a:t>예측하기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위해서</a:t>
            </a:r>
            <a:r>
              <a:rPr sz="1400" spc="-19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입력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구조를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다시</a:t>
            </a:r>
            <a:r>
              <a:rPr sz="1400" spc="-18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정돈합니다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817244" lvl="3" indent="-172720">
              <a:lnSpc>
                <a:spcPct val="100000"/>
              </a:lnSpc>
              <a:spcBef>
                <a:spcPts val="370"/>
              </a:spcBef>
              <a:buFont typeface="Wingdings"/>
              <a:buChar char=""/>
              <a:tabLst>
                <a:tab pos="817880" algn="l"/>
              </a:tabLst>
            </a:pPr>
            <a:r>
              <a:rPr sz="1200" dirty="0">
                <a:solidFill>
                  <a:srgbClr val="009DD9"/>
                </a:solidFill>
                <a:latin typeface="Calibri"/>
                <a:cs typeface="Calibri"/>
              </a:rPr>
              <a:t>1,</a:t>
            </a:r>
            <a:r>
              <a:rPr sz="1200" spc="5" dirty="0">
                <a:solidFill>
                  <a:srgbClr val="009DD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1200" spc="5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, 2</a:t>
            </a:r>
            <a:r>
              <a:rPr sz="1200" spc="5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, 1 </a:t>
            </a:r>
            <a:r>
              <a:rPr sz="12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1200" spc="5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, 2</a:t>
            </a:r>
            <a:r>
              <a:rPr sz="1200" spc="5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, 1</a:t>
            </a:r>
            <a:r>
              <a:rPr sz="1200" spc="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200" dirty="0">
                <a:solidFill>
                  <a:srgbClr val="FF0000"/>
                </a:solidFill>
                <a:latin typeface="맑은 고딕"/>
                <a:cs typeface="맑은 고딕"/>
              </a:rPr>
              <a:t>흑백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) </a:t>
            </a:r>
            <a:r>
              <a:rPr sz="1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맑은 고딕"/>
                <a:cs typeface="맑은 고딕"/>
              </a:rPr>
              <a:t>이미지</a:t>
            </a:r>
            <a:r>
              <a:rPr sz="1200" spc="-15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09DD9"/>
                </a:solidFill>
                <a:latin typeface="Calibri"/>
                <a:cs typeface="Calibri"/>
              </a:rPr>
              <a:t>1</a:t>
            </a:r>
            <a:r>
              <a:rPr sz="1200" dirty="0">
                <a:solidFill>
                  <a:srgbClr val="009DD9"/>
                </a:solidFill>
                <a:latin typeface="맑은 고딕"/>
                <a:cs typeface="맑은 고딕"/>
              </a:rPr>
              <a:t>장</a:t>
            </a:r>
            <a:endParaRPr sz="1200">
              <a:latin typeface="맑은 고딕"/>
              <a:cs typeface="맑은 고딕"/>
            </a:endParaRPr>
          </a:p>
          <a:p>
            <a:pPr marL="645160" lvl="2" indent="-18669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45795" algn="l"/>
              </a:tabLst>
            </a:pPr>
            <a:r>
              <a:rPr sz="1400" dirty="0">
                <a:latin typeface="Calibri"/>
                <a:cs typeface="Calibri"/>
              </a:rPr>
              <a:t>.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ct</a:t>
            </a:r>
            <a:r>
              <a:rPr sz="1400" dirty="0">
                <a:latin typeface="맑은 고딕"/>
                <a:cs typeface="맑은 고딕"/>
              </a:rPr>
              <a:t>에</a:t>
            </a:r>
            <a:r>
              <a:rPr sz="1400" spc="-17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넣고</a:t>
            </a:r>
            <a:r>
              <a:rPr sz="1400" spc="-19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예측합니</a:t>
            </a:r>
            <a:r>
              <a:rPr sz="1400" spc="-10" dirty="0">
                <a:latin typeface="맑은 고딕"/>
                <a:cs typeface="맑은 고딕"/>
              </a:rPr>
              <a:t>다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223" y="1804494"/>
            <a:ext cx="3944112" cy="445601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773" y="6536580"/>
            <a:ext cx="10131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937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204" dirty="0">
                <a:latin typeface="Calibri Light"/>
                <a:cs typeface="Calibri Light"/>
              </a:rPr>
              <a:t>[</a:t>
            </a:r>
            <a:r>
              <a:rPr sz="2800" spc="204" dirty="0">
                <a:latin typeface="LG Smart UI Bold"/>
                <a:cs typeface="LG Smart UI Bold"/>
              </a:rPr>
              <a:t>추가</a:t>
            </a:r>
            <a:r>
              <a:rPr sz="2800" b="0" spc="204" dirty="0">
                <a:latin typeface="Calibri Light"/>
                <a:cs typeface="Calibri Light"/>
              </a:rPr>
              <a:t>]</a:t>
            </a:r>
            <a:r>
              <a:rPr sz="2800" spc="204" dirty="0">
                <a:latin typeface="LG Smart UI Bold"/>
                <a:cs typeface="LG Smart UI Bold"/>
              </a:rPr>
              <a:t>실습</a:t>
            </a:r>
            <a:r>
              <a:rPr sz="2800" spc="-185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:</a:t>
            </a:r>
            <a:r>
              <a:rPr sz="2800" b="0" spc="-55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Fashion-MNIST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60013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Calibri"/>
                <a:cs typeface="Calibri"/>
              </a:rPr>
              <a:t>2</a:t>
            </a:r>
            <a:r>
              <a:rPr sz="2400" b="1" spc="-15" dirty="0">
                <a:latin typeface="Calibri"/>
                <a:cs typeface="Calibri"/>
              </a:rPr>
              <a:t>8</a:t>
            </a:r>
            <a:r>
              <a:rPr sz="2400" b="1" spc="-5" dirty="0">
                <a:latin typeface="Calibri"/>
                <a:cs typeface="Calibri"/>
              </a:rPr>
              <a:t>*2</a:t>
            </a:r>
            <a:r>
              <a:rPr sz="2400" b="1" dirty="0">
                <a:latin typeface="Calibri"/>
                <a:cs typeface="Calibri"/>
              </a:rPr>
              <a:t>8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픽셀</a:t>
            </a:r>
            <a:r>
              <a:rPr sz="2400" b="1" dirty="0">
                <a:latin typeface="맑은 고딕"/>
                <a:cs typeface="맑은 고딕"/>
              </a:rPr>
              <a:t>의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패</a:t>
            </a:r>
            <a:r>
              <a:rPr sz="2400" b="1" dirty="0">
                <a:latin typeface="맑은 고딕"/>
                <a:cs typeface="맑은 고딕"/>
              </a:rPr>
              <a:t>션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1</a:t>
            </a:r>
            <a:r>
              <a:rPr sz="2400" b="1" spc="-10" dirty="0">
                <a:latin typeface="Calibri"/>
                <a:cs typeface="Calibri"/>
              </a:rPr>
              <a:t>0</a:t>
            </a:r>
            <a:r>
              <a:rPr sz="2400" b="1" dirty="0">
                <a:latin typeface="맑은 고딕"/>
                <a:cs typeface="맑은 고딕"/>
              </a:rPr>
              <a:t>가지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이미</a:t>
            </a:r>
            <a:r>
              <a:rPr sz="2400" b="1" dirty="0">
                <a:latin typeface="맑은 고딕"/>
                <a:cs typeface="맑은 고딕"/>
              </a:rPr>
              <a:t>지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분류</a:t>
            </a:r>
            <a:endParaRPr sz="2400">
              <a:latin typeface="맑은 고딕"/>
              <a:cs typeface="맑은 고딕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4164" y="2022590"/>
            <a:ext cx="4255944" cy="4271287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35"/>
            <a:ext cx="5537454" cy="8648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422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80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85" dirty="0">
                <a:solidFill>
                  <a:srgbClr val="01BCB6"/>
                </a:solidFill>
                <a:latin typeface="Arial"/>
                <a:cs typeface="Arial"/>
              </a:rPr>
              <a:t>10.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773" y="6536580"/>
            <a:ext cx="10131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5737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 Light"/>
                <a:cs typeface="Calibri Light"/>
              </a:rPr>
              <a:t>C</a:t>
            </a:r>
            <a:r>
              <a:rPr sz="2800" b="0" spc="-35" dirty="0">
                <a:latin typeface="Calibri Light"/>
                <a:cs typeface="Calibri Light"/>
              </a:rPr>
              <a:t>N</a:t>
            </a:r>
            <a:r>
              <a:rPr sz="2800" b="0" spc="-30" dirty="0">
                <a:latin typeface="Calibri Light"/>
                <a:cs typeface="Calibri Light"/>
              </a:rPr>
              <a:t>N</a:t>
            </a:r>
            <a:r>
              <a:rPr sz="2800" spc="315" dirty="0">
                <a:latin typeface="LG Smart UI Bold"/>
                <a:cs typeface="LG Smart UI Bold"/>
              </a:rPr>
              <a:t>을</a:t>
            </a:r>
            <a:r>
              <a:rPr sz="2800" spc="-20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위</a:t>
            </a:r>
            <a:r>
              <a:rPr sz="2800" spc="315" dirty="0">
                <a:latin typeface="LG Smart UI Bold"/>
                <a:cs typeface="LG Smart UI Bold"/>
              </a:rPr>
              <a:t>한</a:t>
            </a:r>
            <a:r>
              <a:rPr sz="2800" spc="-13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데이</a:t>
            </a:r>
            <a:r>
              <a:rPr sz="2800" spc="315" dirty="0">
                <a:latin typeface="LG Smart UI Bold"/>
                <a:cs typeface="LG Smart UI Bold"/>
              </a:rPr>
              <a:t>터</a:t>
            </a:r>
            <a:r>
              <a:rPr sz="2800" spc="-12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준비</a:t>
            </a:r>
            <a:endParaRPr sz="2800">
              <a:latin typeface="LG Smart UI Bold"/>
              <a:cs typeface="LG Smart UI 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59836" y="4090289"/>
            <a:ext cx="2995295" cy="2047239"/>
            <a:chOff x="2759836" y="4090289"/>
            <a:chExt cx="2995295" cy="2047239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3011" y="4280916"/>
              <a:ext cx="2988564" cy="18562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63011" y="4093464"/>
              <a:ext cx="2988945" cy="158750"/>
            </a:xfrm>
            <a:custGeom>
              <a:avLst/>
              <a:gdLst/>
              <a:ahLst/>
              <a:cxnLst/>
              <a:rect l="l" t="t" r="r" b="b"/>
              <a:pathLst>
                <a:path w="2988945" h="158750">
                  <a:moveTo>
                    <a:pt x="0" y="158496"/>
                  </a:moveTo>
                  <a:lnTo>
                    <a:pt x="1045" y="127629"/>
                  </a:lnTo>
                  <a:lnTo>
                    <a:pt x="3889" y="102441"/>
                  </a:lnTo>
                  <a:lnTo>
                    <a:pt x="8090" y="85469"/>
                  </a:lnTo>
                  <a:lnTo>
                    <a:pt x="13207" y="79248"/>
                  </a:lnTo>
                  <a:lnTo>
                    <a:pt x="1481074" y="79248"/>
                  </a:lnTo>
                  <a:lnTo>
                    <a:pt x="1486191" y="73026"/>
                  </a:lnTo>
                  <a:lnTo>
                    <a:pt x="1490392" y="56054"/>
                  </a:lnTo>
                  <a:lnTo>
                    <a:pt x="1493236" y="30866"/>
                  </a:lnTo>
                  <a:lnTo>
                    <a:pt x="1494282" y="0"/>
                  </a:lnTo>
                  <a:lnTo>
                    <a:pt x="1495327" y="30866"/>
                  </a:lnTo>
                  <a:lnTo>
                    <a:pt x="1498171" y="56054"/>
                  </a:lnTo>
                  <a:lnTo>
                    <a:pt x="1502372" y="73026"/>
                  </a:lnTo>
                  <a:lnTo>
                    <a:pt x="1507489" y="79248"/>
                  </a:lnTo>
                  <a:lnTo>
                    <a:pt x="2975355" y="79248"/>
                  </a:lnTo>
                  <a:lnTo>
                    <a:pt x="2980473" y="85469"/>
                  </a:lnTo>
                  <a:lnTo>
                    <a:pt x="2984674" y="102441"/>
                  </a:lnTo>
                  <a:lnTo>
                    <a:pt x="2987518" y="127629"/>
                  </a:lnTo>
                  <a:lnTo>
                    <a:pt x="2988564" y="158496"/>
                  </a:lnTo>
                </a:path>
              </a:pathLst>
            </a:custGeom>
            <a:ln w="6350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551176" y="4280915"/>
            <a:ext cx="157480" cy="1856739"/>
          </a:xfrm>
          <a:custGeom>
            <a:avLst/>
            <a:gdLst/>
            <a:ahLst/>
            <a:cxnLst/>
            <a:rect l="l" t="t" r="r" b="b"/>
            <a:pathLst>
              <a:path w="157480" h="1856739">
                <a:moveTo>
                  <a:pt x="156972" y="1856231"/>
                </a:moveTo>
                <a:lnTo>
                  <a:pt x="126438" y="1855204"/>
                </a:lnTo>
                <a:lnTo>
                  <a:pt x="101488" y="1852401"/>
                </a:lnTo>
                <a:lnTo>
                  <a:pt x="84659" y="1848243"/>
                </a:lnTo>
                <a:lnTo>
                  <a:pt x="78486" y="1843150"/>
                </a:lnTo>
                <a:lnTo>
                  <a:pt x="78486" y="941196"/>
                </a:lnTo>
                <a:lnTo>
                  <a:pt x="72312" y="936099"/>
                </a:lnTo>
                <a:lnTo>
                  <a:pt x="55483" y="931941"/>
                </a:lnTo>
                <a:lnTo>
                  <a:pt x="30533" y="929141"/>
                </a:lnTo>
                <a:lnTo>
                  <a:pt x="0" y="928115"/>
                </a:lnTo>
                <a:lnTo>
                  <a:pt x="30533" y="927090"/>
                </a:lnTo>
                <a:lnTo>
                  <a:pt x="55483" y="924290"/>
                </a:lnTo>
                <a:lnTo>
                  <a:pt x="72312" y="920132"/>
                </a:lnTo>
                <a:lnTo>
                  <a:pt x="78486" y="915034"/>
                </a:lnTo>
                <a:lnTo>
                  <a:pt x="78486" y="13080"/>
                </a:lnTo>
                <a:lnTo>
                  <a:pt x="84659" y="7983"/>
                </a:lnTo>
                <a:lnTo>
                  <a:pt x="101488" y="3825"/>
                </a:lnTo>
                <a:lnTo>
                  <a:pt x="126438" y="1025"/>
                </a:lnTo>
                <a:lnTo>
                  <a:pt x="156972" y="0"/>
                </a:lnTo>
              </a:path>
            </a:pathLst>
          </a:custGeom>
          <a:ln w="6350">
            <a:solidFill>
              <a:srgbClr val="0E6E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8319" y="1391793"/>
            <a:ext cx="8790305" cy="3089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입력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데이터를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잘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준비하는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것이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가장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중요합니다</a:t>
            </a:r>
            <a:r>
              <a:rPr sz="2000" b="1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64160" marR="5080" indent="-252095">
              <a:lnSpc>
                <a:spcPct val="120000"/>
              </a:lnSpc>
              <a:spcBef>
                <a:spcPts val="994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지난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장에서는</a:t>
            </a:r>
            <a:r>
              <a:rPr sz="2000" b="1" spc="-27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데이터가</a:t>
            </a:r>
            <a:r>
              <a:rPr sz="2000" b="1" spc="-28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잘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준비된</a:t>
            </a:r>
            <a:r>
              <a:rPr sz="2000" b="1" spc="-25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상태에서</a:t>
            </a:r>
            <a:r>
              <a:rPr sz="2000" b="1" spc="-2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시작했으므로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신경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쓸</a:t>
            </a:r>
            <a:r>
              <a:rPr sz="2000" b="1" spc="-254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것이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별로 </a:t>
            </a:r>
            <a:r>
              <a:rPr sz="2000" b="1" spc="-685" dirty="0">
                <a:latin typeface="맑은 고딕"/>
                <a:cs typeface="맑은 고딕"/>
              </a:rPr>
              <a:t> </a:t>
            </a:r>
            <a:r>
              <a:rPr sz="2000" b="1" spc="120" dirty="0">
                <a:latin typeface="맑은 고딕"/>
                <a:cs typeface="맑은 고딕"/>
              </a:rPr>
              <a:t>없♘습니다</a:t>
            </a:r>
            <a:r>
              <a:rPr sz="2000" b="1" spc="120" dirty="0">
                <a:latin typeface="Calibri"/>
                <a:cs typeface="Calibri"/>
              </a:rPr>
              <a:t>.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(mnist,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fashion-mnist)</a:t>
            </a:r>
            <a:endParaRPr sz="20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1490"/>
              </a:spcBef>
              <a:buFont typeface="Wingdings"/>
              <a:buChar char=""/>
              <a:tabLst>
                <a:tab pos="264795" algn="l"/>
              </a:tabLst>
            </a:pPr>
            <a:r>
              <a:rPr sz="2000" b="1" dirty="0">
                <a:latin typeface="맑은 고딕"/>
                <a:cs typeface="맑은 고딕"/>
              </a:rPr>
              <a:t>그러나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이번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장에서는</a:t>
            </a:r>
            <a:r>
              <a:rPr sz="2000" b="1" spc="-27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이미지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데이터에</a:t>
            </a:r>
            <a:r>
              <a:rPr sz="2000" b="1" spc="-28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대한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처리를</a:t>
            </a:r>
            <a:r>
              <a:rPr sz="2000" b="1" spc="-27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해야</a:t>
            </a:r>
            <a:r>
              <a:rPr sz="2000" b="1" spc="-26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합니다</a:t>
            </a:r>
            <a:r>
              <a:rPr sz="2000" b="1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95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모든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이미지의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규격이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맞아야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합니다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dirty="0">
                <a:latin typeface="맑은 고딕"/>
                <a:cs typeface="맑은 고딕"/>
              </a:rPr>
              <a:t>①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②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③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Calibri"/>
              <a:cs typeface="Calibri"/>
            </a:endParaRPr>
          </a:p>
          <a:p>
            <a:pPr marR="1338580" algn="ctr">
              <a:lnSpc>
                <a:spcPct val="100000"/>
              </a:lnSpc>
            </a:pPr>
            <a:r>
              <a:rPr sz="1600" b="1" spc="-5" dirty="0">
                <a:latin typeface="맑은 고딕"/>
                <a:cs typeface="맑은 고딕"/>
              </a:rPr>
              <a:t>①가로</a:t>
            </a:r>
            <a:r>
              <a:rPr sz="1600" b="1" spc="-195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픽셀</a:t>
            </a:r>
            <a:r>
              <a:rPr sz="1600" b="1" spc="-195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수</a:t>
            </a:r>
            <a:endParaRPr sz="1600">
              <a:latin typeface="맑은 고딕"/>
              <a:cs typeface="맑은 고딕"/>
            </a:endParaRPr>
          </a:p>
          <a:p>
            <a:pPr marR="1059180" algn="r">
              <a:lnSpc>
                <a:spcPct val="100000"/>
              </a:lnSpc>
              <a:spcBef>
                <a:spcPts val="1730"/>
              </a:spcBef>
            </a:pPr>
            <a:r>
              <a:rPr sz="1600" b="1" spc="-10" dirty="0">
                <a:latin typeface="맑은 고딕"/>
                <a:cs typeface="맑은 고딕"/>
              </a:rPr>
              <a:t>③칼라</a:t>
            </a:r>
            <a:r>
              <a:rPr sz="1600" b="1" spc="-10" dirty="0">
                <a:latin typeface="Calibri"/>
                <a:cs typeface="Calibri"/>
              </a:rPr>
              <a:t>(3),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흑백</a:t>
            </a:r>
            <a:r>
              <a:rPr sz="1600" b="1" spc="-10" dirty="0">
                <a:latin typeface="Calibri"/>
                <a:cs typeface="Calibri"/>
              </a:rPr>
              <a:t>(1)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3276" y="5063997"/>
            <a:ext cx="133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맑은 고딕"/>
                <a:cs typeface="맑은 고딕"/>
              </a:rPr>
              <a:t>②세로</a:t>
            </a:r>
            <a:r>
              <a:rPr sz="1600" b="1" spc="-195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픽셀</a:t>
            </a:r>
            <a:r>
              <a:rPr sz="1600" b="1" spc="-195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수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08283" y="4755832"/>
            <a:ext cx="1324345" cy="126206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913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1555" y="481711"/>
            <a:ext cx="4346575" cy="2305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310" dirty="0">
                <a:latin typeface="LG Smart UI Bold"/>
                <a:cs typeface="LG Smart UI Bold"/>
              </a:rPr>
              <a:t>과제</a:t>
            </a:r>
            <a:endParaRPr sz="2800">
              <a:latin typeface="LG Smart UI Bold"/>
              <a:cs typeface="LG Smart UI 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LG Smart UI Bold"/>
              <a:cs typeface="LG Smart UI Bold"/>
            </a:endParaRPr>
          </a:p>
          <a:p>
            <a:pPr marL="280670" indent="-252095">
              <a:lnSpc>
                <a:spcPct val="100000"/>
              </a:lnSpc>
              <a:buFont typeface="Wingdings"/>
              <a:buChar char=""/>
              <a:tabLst>
                <a:tab pos="281305" algn="l"/>
              </a:tabLst>
            </a:pPr>
            <a:r>
              <a:rPr sz="2400" b="1" spc="-5" dirty="0">
                <a:latin typeface="맑은 고딕"/>
                <a:cs typeface="맑은 고딕"/>
              </a:rPr>
              <a:t>개</a:t>
            </a:r>
            <a:r>
              <a:rPr sz="2400" b="1" dirty="0">
                <a:latin typeface="맑은 고딕"/>
                <a:cs typeface="맑은 고딕"/>
              </a:rPr>
              <a:t>와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고양</a:t>
            </a:r>
            <a:r>
              <a:rPr sz="2400" b="1" dirty="0">
                <a:latin typeface="맑은 고딕"/>
                <a:cs typeface="맑은 고딕"/>
              </a:rPr>
              <a:t>이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이미지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분류하기</a:t>
            </a:r>
            <a:endParaRPr sz="2400">
              <a:latin typeface="맑은 고딕"/>
              <a:cs typeface="맑은 고딕"/>
            </a:endParaRPr>
          </a:p>
          <a:p>
            <a:pPr marL="45910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59740" algn="l"/>
              </a:tabLst>
            </a:pPr>
            <a:r>
              <a:rPr sz="1800" dirty="0">
                <a:latin typeface="맑은 고딕"/>
                <a:cs typeface="맑은 고딕"/>
              </a:rPr>
              <a:t>이미지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6000</a:t>
            </a:r>
            <a:r>
              <a:rPr sz="1800" dirty="0">
                <a:latin typeface="맑은 고딕"/>
                <a:cs typeface="맑은 고딕"/>
              </a:rPr>
              <a:t>장을</a:t>
            </a:r>
            <a:r>
              <a:rPr sz="1800" spc="-2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가지고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모델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생성하기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Wingdings"/>
              <a:buChar char=""/>
            </a:pPr>
            <a:endParaRPr sz="1700">
              <a:latin typeface="맑은 고딕"/>
              <a:cs typeface="맑은 고딕"/>
            </a:endParaRPr>
          </a:p>
          <a:p>
            <a:pPr marL="280670" indent="-252095">
              <a:lnSpc>
                <a:spcPct val="100000"/>
              </a:lnSpc>
              <a:buFont typeface="Wingdings"/>
              <a:buChar char=""/>
              <a:tabLst>
                <a:tab pos="281305" algn="l"/>
              </a:tabLst>
            </a:pPr>
            <a:r>
              <a:rPr sz="2400" b="1" spc="-5" dirty="0">
                <a:latin typeface="맑은 고딕"/>
                <a:cs typeface="맑은 고딕"/>
              </a:rPr>
              <a:t>절차</a:t>
            </a:r>
            <a:endParaRPr sz="2400">
              <a:latin typeface="맑은 고딕"/>
              <a:cs typeface="맑은 고딕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12535" y="1159763"/>
            <a:ext cx="4093845" cy="5187950"/>
            <a:chOff x="5812535" y="1159763"/>
            <a:chExt cx="4093845" cy="518795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0731" y="1159763"/>
              <a:ext cx="2525268" cy="24002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2839" y="3819143"/>
              <a:ext cx="2423032" cy="25283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2535" y="2576539"/>
              <a:ext cx="2325623" cy="28702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98677" y="3043173"/>
            <a:ext cx="1992630" cy="1206500"/>
            <a:chOff x="598677" y="3043173"/>
            <a:chExt cx="1992630" cy="1206500"/>
          </a:xfrm>
        </p:grpSpPr>
        <p:sp>
          <p:nvSpPr>
            <p:cNvPr id="10" name="object 10"/>
            <p:cNvSpPr/>
            <p:nvPr/>
          </p:nvSpPr>
          <p:spPr>
            <a:xfrm>
              <a:off x="605027" y="3049523"/>
              <a:ext cx="1979930" cy="1193800"/>
            </a:xfrm>
            <a:custGeom>
              <a:avLst/>
              <a:gdLst/>
              <a:ahLst/>
              <a:cxnLst/>
              <a:rect l="l" t="t" r="r" b="b"/>
              <a:pathLst>
                <a:path w="1979930" h="1193800">
                  <a:moveTo>
                    <a:pt x="1878711" y="0"/>
                  </a:moveTo>
                  <a:lnTo>
                    <a:pt x="100952" y="0"/>
                  </a:lnTo>
                  <a:lnTo>
                    <a:pt x="61657" y="7935"/>
                  </a:lnTo>
                  <a:lnTo>
                    <a:pt x="29568" y="29575"/>
                  </a:lnTo>
                  <a:lnTo>
                    <a:pt x="7933" y="61668"/>
                  </a:lnTo>
                  <a:lnTo>
                    <a:pt x="0" y="100964"/>
                  </a:lnTo>
                  <a:lnTo>
                    <a:pt x="0" y="1092327"/>
                  </a:lnTo>
                  <a:lnTo>
                    <a:pt x="7933" y="1131623"/>
                  </a:lnTo>
                  <a:lnTo>
                    <a:pt x="29568" y="1163716"/>
                  </a:lnTo>
                  <a:lnTo>
                    <a:pt x="61657" y="1185356"/>
                  </a:lnTo>
                  <a:lnTo>
                    <a:pt x="100952" y="1193292"/>
                  </a:lnTo>
                  <a:lnTo>
                    <a:pt x="1878711" y="1193292"/>
                  </a:lnTo>
                  <a:lnTo>
                    <a:pt x="1918007" y="1185356"/>
                  </a:lnTo>
                  <a:lnTo>
                    <a:pt x="1950100" y="1163716"/>
                  </a:lnTo>
                  <a:lnTo>
                    <a:pt x="1971740" y="1131623"/>
                  </a:lnTo>
                  <a:lnTo>
                    <a:pt x="1979676" y="1092327"/>
                  </a:lnTo>
                  <a:lnTo>
                    <a:pt x="1979676" y="100964"/>
                  </a:lnTo>
                  <a:lnTo>
                    <a:pt x="1971740" y="61668"/>
                  </a:lnTo>
                  <a:lnTo>
                    <a:pt x="1950100" y="29575"/>
                  </a:lnTo>
                  <a:lnTo>
                    <a:pt x="1918007" y="7935"/>
                  </a:lnTo>
                  <a:lnTo>
                    <a:pt x="1878711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5027" y="3049523"/>
              <a:ext cx="1979930" cy="1193800"/>
            </a:xfrm>
            <a:custGeom>
              <a:avLst/>
              <a:gdLst/>
              <a:ahLst/>
              <a:cxnLst/>
              <a:rect l="l" t="t" r="r" b="b"/>
              <a:pathLst>
                <a:path w="1979930" h="1193800">
                  <a:moveTo>
                    <a:pt x="0" y="100964"/>
                  </a:moveTo>
                  <a:lnTo>
                    <a:pt x="7933" y="61668"/>
                  </a:lnTo>
                  <a:lnTo>
                    <a:pt x="29568" y="29575"/>
                  </a:lnTo>
                  <a:lnTo>
                    <a:pt x="61657" y="7935"/>
                  </a:lnTo>
                  <a:lnTo>
                    <a:pt x="100952" y="0"/>
                  </a:lnTo>
                  <a:lnTo>
                    <a:pt x="1878711" y="0"/>
                  </a:lnTo>
                  <a:lnTo>
                    <a:pt x="1918007" y="7935"/>
                  </a:lnTo>
                  <a:lnTo>
                    <a:pt x="1950100" y="29575"/>
                  </a:lnTo>
                  <a:lnTo>
                    <a:pt x="1971740" y="61668"/>
                  </a:lnTo>
                  <a:lnTo>
                    <a:pt x="1979676" y="100964"/>
                  </a:lnTo>
                  <a:lnTo>
                    <a:pt x="1979676" y="1092327"/>
                  </a:lnTo>
                  <a:lnTo>
                    <a:pt x="1971740" y="1131623"/>
                  </a:lnTo>
                  <a:lnTo>
                    <a:pt x="1950100" y="1163716"/>
                  </a:lnTo>
                  <a:lnTo>
                    <a:pt x="1918007" y="1185356"/>
                  </a:lnTo>
                  <a:lnTo>
                    <a:pt x="1878711" y="1193292"/>
                  </a:lnTo>
                  <a:lnTo>
                    <a:pt x="100952" y="1193292"/>
                  </a:lnTo>
                  <a:lnTo>
                    <a:pt x="61657" y="1185356"/>
                  </a:lnTo>
                  <a:lnTo>
                    <a:pt x="29568" y="1163716"/>
                  </a:lnTo>
                  <a:lnTo>
                    <a:pt x="7933" y="1131623"/>
                  </a:lnTo>
                  <a:lnTo>
                    <a:pt x="0" y="1092327"/>
                  </a:lnTo>
                  <a:lnTo>
                    <a:pt x="0" y="100964"/>
                  </a:lnTo>
                  <a:close/>
                </a:path>
              </a:pathLst>
            </a:custGeom>
            <a:ln w="12700">
              <a:solidFill>
                <a:srgbClr val="788E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39" y="3425964"/>
              <a:ext cx="1219961" cy="5112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1055" y="3425964"/>
              <a:ext cx="991362" cy="51128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56919" y="3484575"/>
            <a:ext cx="1677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맑은 고딕"/>
                <a:cs typeface="맑은 고딕"/>
              </a:rPr>
              <a:t>①이미</a:t>
            </a:r>
            <a:r>
              <a:rPr sz="1800" b="1" dirty="0">
                <a:solidFill>
                  <a:srgbClr val="FFFFFF"/>
                </a:solidFill>
                <a:latin typeface="맑은 고딕"/>
                <a:cs typeface="맑은 고딕"/>
              </a:rPr>
              <a:t>지</a:t>
            </a:r>
            <a:r>
              <a:rPr sz="1800" b="1" spc="-229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맑은 고딕"/>
                <a:cs typeface="맑은 고딕"/>
              </a:rPr>
              <a:t>전처리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06039" y="3054095"/>
            <a:ext cx="2825750" cy="1191895"/>
          </a:xfrm>
          <a:prstGeom prst="rect">
            <a:avLst/>
          </a:prstGeom>
          <a:ln w="12700">
            <a:solidFill>
              <a:srgbClr val="A4C248"/>
            </a:solidFill>
          </a:ln>
        </p:spPr>
        <p:txBody>
          <a:bodyPr vert="horz" wrap="square" lIns="0" tIns="107950" rIns="0" bIns="0" rtlCol="0">
            <a:spAutoFit/>
          </a:bodyPr>
          <a:lstStyle/>
          <a:p>
            <a:pPr marL="379095" indent="-287020">
              <a:lnSpc>
                <a:spcPct val="100000"/>
              </a:lnSpc>
              <a:spcBef>
                <a:spcPts val="850"/>
              </a:spcBef>
              <a:buFont typeface="Wingdings"/>
              <a:buChar char=""/>
              <a:tabLst>
                <a:tab pos="379095" algn="l"/>
                <a:tab pos="379730" algn="l"/>
              </a:tabLst>
            </a:pPr>
            <a:r>
              <a:rPr sz="1400" b="1" dirty="0">
                <a:latin typeface="Calibri"/>
                <a:cs typeface="Calibri"/>
              </a:rPr>
              <a:t>I</a:t>
            </a:r>
            <a:r>
              <a:rPr sz="1400" b="1" spc="-5" dirty="0">
                <a:latin typeface="Calibri"/>
                <a:cs typeface="Calibri"/>
              </a:rPr>
              <a:t>m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15" dirty="0">
                <a:latin typeface="Calibri"/>
                <a:cs typeface="Calibri"/>
              </a:rPr>
              <a:t>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들을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파이썬으로</a:t>
            </a:r>
            <a:r>
              <a:rPr sz="1400" b="1" spc="-204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읽어서</a:t>
            </a:r>
            <a:endParaRPr sz="1400">
              <a:latin typeface="맑은 고딕"/>
              <a:cs typeface="맑은 고딕"/>
            </a:endParaRPr>
          </a:p>
          <a:p>
            <a:pPr marL="379095" indent="-287020">
              <a:lnSpc>
                <a:spcPct val="100000"/>
              </a:lnSpc>
              <a:spcBef>
                <a:spcPts val="335"/>
              </a:spcBef>
              <a:buFont typeface="Wingdings"/>
              <a:buChar char=""/>
              <a:tabLst>
                <a:tab pos="379095" algn="l"/>
                <a:tab pos="379730" algn="l"/>
              </a:tabLst>
            </a:pPr>
            <a:r>
              <a:rPr sz="1400" b="1" dirty="0">
                <a:latin typeface="맑은 고딕"/>
                <a:cs typeface="맑은 고딕"/>
              </a:rPr>
              <a:t>크기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맞추기</a:t>
            </a:r>
            <a:endParaRPr sz="1400">
              <a:latin typeface="맑은 고딕"/>
              <a:cs typeface="맑은 고딕"/>
            </a:endParaRPr>
          </a:p>
          <a:p>
            <a:pPr marL="379095" indent="-287020">
              <a:lnSpc>
                <a:spcPct val="100000"/>
              </a:lnSpc>
              <a:spcBef>
                <a:spcPts val="340"/>
              </a:spcBef>
              <a:buFont typeface="Wingdings"/>
              <a:buChar char=""/>
              <a:tabLst>
                <a:tab pos="379095" algn="l"/>
                <a:tab pos="379730" algn="l"/>
              </a:tabLst>
            </a:pPr>
            <a:r>
              <a:rPr sz="1400" b="1" dirty="0">
                <a:latin typeface="맑은 고딕"/>
                <a:cs typeface="맑은 고딕"/>
              </a:rPr>
              <a:t>흑백으로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변환</a:t>
            </a:r>
            <a:endParaRPr sz="1400">
              <a:latin typeface="맑은 고딕"/>
              <a:cs typeface="맑은 고딕"/>
            </a:endParaRPr>
          </a:p>
          <a:p>
            <a:pPr marL="379095" indent="-287020">
              <a:lnSpc>
                <a:spcPct val="100000"/>
              </a:lnSpc>
              <a:spcBef>
                <a:spcPts val="335"/>
              </a:spcBef>
              <a:buFont typeface="Wingdings"/>
              <a:buChar char=""/>
              <a:tabLst>
                <a:tab pos="379095" algn="l"/>
                <a:tab pos="379730" algn="l"/>
              </a:tabLst>
            </a:pPr>
            <a:r>
              <a:rPr sz="1400" b="1" dirty="0">
                <a:latin typeface="맑은 고딕"/>
                <a:cs typeface="맑은 고딕"/>
              </a:rPr>
              <a:t>하나의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데이터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셋으로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만들기</a:t>
            </a:r>
            <a:endParaRPr sz="1400">
              <a:latin typeface="맑은 고딕"/>
              <a:cs typeface="맑은 고딕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8677" y="4315714"/>
            <a:ext cx="1992630" cy="575945"/>
            <a:chOff x="598677" y="4315714"/>
            <a:chExt cx="1992630" cy="575945"/>
          </a:xfrm>
        </p:grpSpPr>
        <p:sp>
          <p:nvSpPr>
            <p:cNvPr id="17" name="object 17"/>
            <p:cNvSpPr/>
            <p:nvPr/>
          </p:nvSpPr>
          <p:spPr>
            <a:xfrm>
              <a:off x="605027" y="4322064"/>
              <a:ext cx="1979930" cy="556260"/>
            </a:xfrm>
            <a:custGeom>
              <a:avLst/>
              <a:gdLst/>
              <a:ahLst/>
              <a:cxnLst/>
              <a:rect l="l" t="t" r="r" b="b"/>
              <a:pathLst>
                <a:path w="1979930" h="556260">
                  <a:moveTo>
                    <a:pt x="1911350" y="0"/>
                  </a:moveTo>
                  <a:lnTo>
                    <a:pt x="68300" y="0"/>
                  </a:lnTo>
                  <a:lnTo>
                    <a:pt x="41715" y="5371"/>
                  </a:lnTo>
                  <a:lnTo>
                    <a:pt x="20005" y="20018"/>
                  </a:lnTo>
                  <a:lnTo>
                    <a:pt x="5367" y="41737"/>
                  </a:lnTo>
                  <a:lnTo>
                    <a:pt x="0" y="68325"/>
                  </a:lnTo>
                  <a:lnTo>
                    <a:pt x="0" y="487934"/>
                  </a:lnTo>
                  <a:lnTo>
                    <a:pt x="5367" y="514522"/>
                  </a:lnTo>
                  <a:lnTo>
                    <a:pt x="20005" y="536241"/>
                  </a:lnTo>
                  <a:lnTo>
                    <a:pt x="41715" y="550888"/>
                  </a:lnTo>
                  <a:lnTo>
                    <a:pt x="68300" y="556260"/>
                  </a:lnTo>
                  <a:lnTo>
                    <a:pt x="1911350" y="556260"/>
                  </a:lnTo>
                  <a:lnTo>
                    <a:pt x="1937938" y="550888"/>
                  </a:lnTo>
                  <a:lnTo>
                    <a:pt x="1959657" y="536241"/>
                  </a:lnTo>
                  <a:lnTo>
                    <a:pt x="1974304" y="514522"/>
                  </a:lnTo>
                  <a:lnTo>
                    <a:pt x="1979676" y="487934"/>
                  </a:lnTo>
                  <a:lnTo>
                    <a:pt x="1979676" y="68325"/>
                  </a:lnTo>
                  <a:lnTo>
                    <a:pt x="1974304" y="41737"/>
                  </a:lnTo>
                  <a:lnTo>
                    <a:pt x="1959657" y="20018"/>
                  </a:lnTo>
                  <a:lnTo>
                    <a:pt x="1937938" y="5371"/>
                  </a:lnTo>
                  <a:lnTo>
                    <a:pt x="191135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5027" y="4322064"/>
              <a:ext cx="1979930" cy="556260"/>
            </a:xfrm>
            <a:custGeom>
              <a:avLst/>
              <a:gdLst/>
              <a:ahLst/>
              <a:cxnLst/>
              <a:rect l="l" t="t" r="r" b="b"/>
              <a:pathLst>
                <a:path w="1979930" h="556260">
                  <a:moveTo>
                    <a:pt x="0" y="68325"/>
                  </a:moveTo>
                  <a:lnTo>
                    <a:pt x="5367" y="41737"/>
                  </a:lnTo>
                  <a:lnTo>
                    <a:pt x="20005" y="20018"/>
                  </a:lnTo>
                  <a:lnTo>
                    <a:pt x="41715" y="5371"/>
                  </a:lnTo>
                  <a:lnTo>
                    <a:pt x="68300" y="0"/>
                  </a:lnTo>
                  <a:lnTo>
                    <a:pt x="1911350" y="0"/>
                  </a:lnTo>
                  <a:lnTo>
                    <a:pt x="1937938" y="5371"/>
                  </a:lnTo>
                  <a:lnTo>
                    <a:pt x="1959657" y="20018"/>
                  </a:lnTo>
                  <a:lnTo>
                    <a:pt x="1974304" y="41737"/>
                  </a:lnTo>
                  <a:lnTo>
                    <a:pt x="1979676" y="68325"/>
                  </a:lnTo>
                  <a:lnTo>
                    <a:pt x="1979676" y="487934"/>
                  </a:lnTo>
                  <a:lnTo>
                    <a:pt x="1974304" y="514522"/>
                  </a:lnTo>
                  <a:lnTo>
                    <a:pt x="1959657" y="536241"/>
                  </a:lnTo>
                  <a:lnTo>
                    <a:pt x="1937938" y="550888"/>
                  </a:lnTo>
                  <a:lnTo>
                    <a:pt x="1911350" y="556260"/>
                  </a:lnTo>
                  <a:lnTo>
                    <a:pt x="68300" y="556260"/>
                  </a:lnTo>
                  <a:lnTo>
                    <a:pt x="41715" y="550888"/>
                  </a:lnTo>
                  <a:lnTo>
                    <a:pt x="20005" y="536241"/>
                  </a:lnTo>
                  <a:lnTo>
                    <a:pt x="5367" y="514522"/>
                  </a:lnTo>
                  <a:lnTo>
                    <a:pt x="0" y="487934"/>
                  </a:lnTo>
                  <a:lnTo>
                    <a:pt x="0" y="68325"/>
                  </a:lnTo>
                  <a:close/>
                </a:path>
              </a:pathLst>
            </a:custGeom>
            <a:ln w="12700">
              <a:solidFill>
                <a:srgbClr val="788E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3647" y="4379988"/>
              <a:ext cx="1219962" cy="51128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25423" y="4439539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맑은 고딕"/>
                <a:cs typeface="맑은 고딕"/>
              </a:rPr>
              <a:t>②모델링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06039" y="4326635"/>
            <a:ext cx="2825750" cy="556260"/>
          </a:xfrm>
          <a:prstGeom prst="rect">
            <a:avLst/>
          </a:prstGeom>
          <a:ln w="12700">
            <a:solidFill>
              <a:srgbClr val="A4C248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379095" indent="-287020">
              <a:lnSpc>
                <a:spcPct val="100000"/>
              </a:lnSpc>
              <a:spcBef>
                <a:spcPts val="1275"/>
              </a:spcBef>
              <a:buFont typeface="Wingdings"/>
              <a:buChar char=""/>
              <a:tabLst>
                <a:tab pos="379095" algn="l"/>
                <a:tab pos="379730" algn="l"/>
              </a:tabLst>
            </a:pPr>
            <a:r>
              <a:rPr sz="1400" b="1" spc="-5" dirty="0">
                <a:latin typeface="Calibri"/>
                <a:cs typeface="Calibri"/>
              </a:rPr>
              <a:t>CN</a:t>
            </a:r>
            <a:r>
              <a:rPr sz="1400" b="1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모델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98677" y="4952746"/>
            <a:ext cx="1992630" cy="575945"/>
            <a:chOff x="598677" y="4952746"/>
            <a:chExt cx="1992630" cy="575945"/>
          </a:xfrm>
        </p:grpSpPr>
        <p:sp>
          <p:nvSpPr>
            <p:cNvPr id="23" name="object 23"/>
            <p:cNvSpPr/>
            <p:nvPr/>
          </p:nvSpPr>
          <p:spPr>
            <a:xfrm>
              <a:off x="605027" y="4959096"/>
              <a:ext cx="1979930" cy="556260"/>
            </a:xfrm>
            <a:custGeom>
              <a:avLst/>
              <a:gdLst/>
              <a:ahLst/>
              <a:cxnLst/>
              <a:rect l="l" t="t" r="r" b="b"/>
              <a:pathLst>
                <a:path w="1979930" h="556260">
                  <a:moveTo>
                    <a:pt x="1919859" y="0"/>
                  </a:moveTo>
                  <a:lnTo>
                    <a:pt x="59804" y="0"/>
                  </a:lnTo>
                  <a:lnTo>
                    <a:pt x="36524" y="4702"/>
                  </a:lnTo>
                  <a:lnTo>
                    <a:pt x="17514" y="17525"/>
                  </a:lnTo>
                  <a:lnTo>
                    <a:pt x="4699" y="36540"/>
                  </a:lnTo>
                  <a:lnTo>
                    <a:pt x="0" y="59816"/>
                  </a:lnTo>
                  <a:lnTo>
                    <a:pt x="0" y="496442"/>
                  </a:lnTo>
                  <a:lnTo>
                    <a:pt x="4699" y="519719"/>
                  </a:lnTo>
                  <a:lnTo>
                    <a:pt x="17514" y="538733"/>
                  </a:lnTo>
                  <a:lnTo>
                    <a:pt x="36524" y="551557"/>
                  </a:lnTo>
                  <a:lnTo>
                    <a:pt x="59804" y="556259"/>
                  </a:lnTo>
                  <a:lnTo>
                    <a:pt x="1919859" y="556259"/>
                  </a:lnTo>
                  <a:lnTo>
                    <a:pt x="1943135" y="551557"/>
                  </a:lnTo>
                  <a:lnTo>
                    <a:pt x="1962150" y="538733"/>
                  </a:lnTo>
                  <a:lnTo>
                    <a:pt x="1974973" y="519719"/>
                  </a:lnTo>
                  <a:lnTo>
                    <a:pt x="1979676" y="496442"/>
                  </a:lnTo>
                  <a:lnTo>
                    <a:pt x="1979676" y="59816"/>
                  </a:lnTo>
                  <a:lnTo>
                    <a:pt x="1974973" y="36540"/>
                  </a:lnTo>
                  <a:lnTo>
                    <a:pt x="1962150" y="17525"/>
                  </a:lnTo>
                  <a:lnTo>
                    <a:pt x="1943135" y="4702"/>
                  </a:lnTo>
                  <a:lnTo>
                    <a:pt x="1919859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5027" y="4959096"/>
              <a:ext cx="1979930" cy="556260"/>
            </a:xfrm>
            <a:custGeom>
              <a:avLst/>
              <a:gdLst/>
              <a:ahLst/>
              <a:cxnLst/>
              <a:rect l="l" t="t" r="r" b="b"/>
              <a:pathLst>
                <a:path w="1979930" h="556260">
                  <a:moveTo>
                    <a:pt x="0" y="59816"/>
                  </a:moveTo>
                  <a:lnTo>
                    <a:pt x="4699" y="36540"/>
                  </a:lnTo>
                  <a:lnTo>
                    <a:pt x="17514" y="17525"/>
                  </a:lnTo>
                  <a:lnTo>
                    <a:pt x="36524" y="4702"/>
                  </a:lnTo>
                  <a:lnTo>
                    <a:pt x="59804" y="0"/>
                  </a:lnTo>
                  <a:lnTo>
                    <a:pt x="1919859" y="0"/>
                  </a:lnTo>
                  <a:lnTo>
                    <a:pt x="1943135" y="4702"/>
                  </a:lnTo>
                  <a:lnTo>
                    <a:pt x="1962150" y="17525"/>
                  </a:lnTo>
                  <a:lnTo>
                    <a:pt x="1974973" y="36540"/>
                  </a:lnTo>
                  <a:lnTo>
                    <a:pt x="1979676" y="59816"/>
                  </a:lnTo>
                  <a:lnTo>
                    <a:pt x="1979676" y="496442"/>
                  </a:lnTo>
                  <a:lnTo>
                    <a:pt x="1974973" y="519719"/>
                  </a:lnTo>
                  <a:lnTo>
                    <a:pt x="1962150" y="538733"/>
                  </a:lnTo>
                  <a:lnTo>
                    <a:pt x="1943135" y="551557"/>
                  </a:lnTo>
                  <a:lnTo>
                    <a:pt x="1919859" y="556259"/>
                  </a:lnTo>
                  <a:lnTo>
                    <a:pt x="59804" y="556259"/>
                  </a:lnTo>
                  <a:lnTo>
                    <a:pt x="36524" y="551557"/>
                  </a:lnTo>
                  <a:lnTo>
                    <a:pt x="17514" y="538733"/>
                  </a:lnTo>
                  <a:lnTo>
                    <a:pt x="4699" y="519719"/>
                  </a:lnTo>
                  <a:lnTo>
                    <a:pt x="0" y="496442"/>
                  </a:lnTo>
                  <a:lnTo>
                    <a:pt x="0" y="59816"/>
                  </a:lnTo>
                  <a:close/>
                </a:path>
              </a:pathLst>
            </a:custGeom>
            <a:ln w="12700">
              <a:solidFill>
                <a:srgbClr val="788E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947" y="5017020"/>
              <a:ext cx="991362" cy="51128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38808" y="5076571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맑은 고딕"/>
                <a:cs typeface="맑은 고딕"/>
              </a:rPr>
              <a:t>③예측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06039" y="4962144"/>
            <a:ext cx="2825750" cy="558165"/>
          </a:xfrm>
          <a:prstGeom prst="rect">
            <a:avLst/>
          </a:prstGeom>
          <a:ln w="12700">
            <a:solidFill>
              <a:srgbClr val="A4C248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379095" indent="-287020">
              <a:lnSpc>
                <a:spcPct val="100000"/>
              </a:lnSpc>
              <a:spcBef>
                <a:spcPts val="445"/>
              </a:spcBef>
              <a:buFont typeface="Wingdings"/>
              <a:buChar char=""/>
              <a:tabLst>
                <a:tab pos="379095" algn="l"/>
                <a:tab pos="379730" algn="l"/>
              </a:tabLst>
            </a:pPr>
            <a:r>
              <a:rPr sz="1400" b="1" dirty="0">
                <a:latin typeface="맑은 고딕"/>
                <a:cs typeface="맑은 고딕"/>
              </a:rPr>
              <a:t>인터넷에서</a:t>
            </a:r>
            <a:r>
              <a:rPr sz="1400" b="1" spc="-204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새로운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Calibri"/>
                <a:cs typeface="Calibri"/>
              </a:rPr>
              <a:t>ima</a:t>
            </a:r>
            <a:r>
              <a:rPr sz="1400" b="1" spc="-15" dirty="0">
                <a:latin typeface="Calibri"/>
                <a:cs typeface="Calibri"/>
              </a:rPr>
              <a:t>g</a:t>
            </a:r>
            <a:r>
              <a:rPr sz="1400" b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79095">
              <a:lnSpc>
                <a:spcPct val="100000"/>
              </a:lnSpc>
            </a:pPr>
            <a:r>
              <a:rPr sz="1400" b="1" dirty="0">
                <a:latin typeface="맑은 고딕"/>
                <a:cs typeface="맑은 고딕"/>
              </a:rPr>
              <a:t>파일</a:t>
            </a:r>
            <a:r>
              <a:rPr sz="1400" b="1" spc="5" dirty="0">
                <a:latin typeface="맑은 고딕"/>
                <a:cs typeface="맑은 고딕"/>
              </a:rPr>
              <a:t>을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다운받</a:t>
            </a:r>
            <a:r>
              <a:rPr sz="1400" b="1" spc="5" dirty="0">
                <a:latin typeface="맑은 고딕"/>
                <a:cs typeface="맑은 고딕"/>
              </a:rPr>
              <a:t>아</a:t>
            </a:r>
            <a:r>
              <a:rPr sz="1400" b="1" spc="-1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예측해보기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149" y="6536580"/>
            <a:ext cx="4641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7657" y="2351277"/>
            <a:ext cx="9855200" cy="3035300"/>
            <a:chOff x="57657" y="2351277"/>
            <a:chExt cx="9855200" cy="3035300"/>
          </a:xfrm>
        </p:grpSpPr>
        <p:sp>
          <p:nvSpPr>
            <p:cNvPr id="5" name="object 5"/>
            <p:cNvSpPr/>
            <p:nvPr/>
          </p:nvSpPr>
          <p:spPr>
            <a:xfrm>
              <a:off x="4928616" y="2357627"/>
              <a:ext cx="4977765" cy="3022600"/>
            </a:xfrm>
            <a:custGeom>
              <a:avLst/>
              <a:gdLst/>
              <a:ahLst/>
              <a:cxnLst/>
              <a:rect l="l" t="t" r="r" b="b"/>
              <a:pathLst>
                <a:path w="4977765" h="3022600">
                  <a:moveTo>
                    <a:pt x="0" y="3022092"/>
                  </a:moveTo>
                  <a:lnTo>
                    <a:pt x="4977384" y="3022092"/>
                  </a:lnTo>
                  <a:lnTo>
                    <a:pt x="4977384" y="0"/>
                  </a:lnTo>
                  <a:lnTo>
                    <a:pt x="0" y="0"/>
                  </a:lnTo>
                  <a:lnTo>
                    <a:pt x="0" y="3022092"/>
                  </a:lnTo>
                  <a:close/>
                </a:path>
              </a:pathLst>
            </a:custGeom>
            <a:ln w="1270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007" y="2357627"/>
              <a:ext cx="4845050" cy="3022600"/>
            </a:xfrm>
            <a:custGeom>
              <a:avLst/>
              <a:gdLst/>
              <a:ahLst/>
              <a:cxnLst/>
              <a:rect l="l" t="t" r="r" b="b"/>
              <a:pathLst>
                <a:path w="4845050" h="3022600">
                  <a:moveTo>
                    <a:pt x="0" y="3022092"/>
                  </a:moveTo>
                  <a:lnTo>
                    <a:pt x="4844796" y="3022092"/>
                  </a:lnTo>
                  <a:lnTo>
                    <a:pt x="4844796" y="0"/>
                  </a:lnTo>
                  <a:lnTo>
                    <a:pt x="0" y="0"/>
                  </a:lnTo>
                  <a:lnTo>
                    <a:pt x="0" y="3022092"/>
                  </a:lnTo>
                  <a:close/>
                </a:path>
              </a:pathLst>
            </a:custGeom>
            <a:ln w="1270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23" y="2875787"/>
              <a:ext cx="4759452" cy="14431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2999" y="2875787"/>
              <a:ext cx="4922520" cy="90822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1555" y="478662"/>
            <a:ext cx="5070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latin typeface="Calibri Light"/>
                <a:cs typeface="Calibri Light"/>
              </a:rPr>
              <a:t>Linear</a:t>
            </a:r>
            <a:r>
              <a:rPr sz="2800" b="0" spc="-60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Regression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50" dirty="0">
                <a:latin typeface="Calibri Light"/>
                <a:cs typeface="Calibri Light"/>
              </a:rPr>
              <a:t>Vs.</a:t>
            </a:r>
            <a:r>
              <a:rPr sz="2800" b="0" spc="-55" dirty="0">
                <a:latin typeface="Calibri Light"/>
                <a:cs typeface="Calibri Light"/>
              </a:rPr>
              <a:t> </a:t>
            </a:r>
            <a:r>
              <a:rPr sz="2800" b="0" spc="-15" dirty="0">
                <a:latin typeface="Calibri Light"/>
                <a:cs typeface="Calibri Light"/>
              </a:rPr>
              <a:t>Deep</a:t>
            </a:r>
            <a:r>
              <a:rPr sz="2800" b="0" spc="-75" dirty="0">
                <a:latin typeface="Calibri Light"/>
                <a:cs typeface="Calibri Light"/>
              </a:rPr>
              <a:t> </a:t>
            </a:r>
            <a:r>
              <a:rPr sz="2800" b="0" spc="-20" dirty="0">
                <a:latin typeface="Calibri Light"/>
                <a:cs typeface="Calibri Light"/>
              </a:rPr>
              <a:t>Learning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2919" y="1316558"/>
            <a:ext cx="69303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0195" algn="l"/>
              </a:tabLst>
            </a:pPr>
            <a:r>
              <a:rPr sz="2400" spc="-5" dirty="0">
                <a:latin typeface="Cambria Math"/>
                <a:cs typeface="Cambria Math"/>
              </a:rPr>
              <a:t>𝑚𝑒𝑑𝑣</a:t>
            </a:r>
            <a:r>
              <a:rPr sz="2400" spc="18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625" spc="-75" baseline="-15873" dirty="0">
                <a:latin typeface="Cambria Math"/>
                <a:cs typeface="Cambria Math"/>
              </a:rPr>
              <a:t>1</a:t>
            </a:r>
            <a:r>
              <a:rPr sz="2625" spc="382" baseline="-15873" dirty="0">
                <a:latin typeface="Cambria Math"/>
                <a:cs typeface="Cambria Math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∙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𝑙𝑠𝑡𝑎𝑡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625" spc="-30" baseline="-15873" dirty="0">
                <a:latin typeface="Cambria Math"/>
                <a:cs typeface="Cambria Math"/>
              </a:rPr>
              <a:t>2</a:t>
            </a:r>
            <a:r>
              <a:rPr sz="2625" spc="359" baseline="-15873" dirty="0">
                <a:latin typeface="Cambria Math"/>
                <a:cs typeface="Cambria Math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∙</a:t>
            </a:r>
            <a:r>
              <a:rPr sz="24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𝑝𝑡𝑟𝑎𝑡𝑖𝑜</a:t>
            </a:r>
            <a:r>
              <a:rPr sz="2400" spc="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10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625" spc="-30" baseline="-15873" dirty="0">
                <a:latin typeface="Cambria Math"/>
                <a:cs typeface="Cambria Math"/>
              </a:rPr>
              <a:t>3</a:t>
            </a:r>
            <a:r>
              <a:rPr sz="2625" spc="382" baseline="-15873" dirty="0">
                <a:latin typeface="Cambria Math"/>
                <a:cs typeface="Cambria Math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∙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𝑐𝑟𝑖𝑚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625" spc="-30" baseline="-15873" dirty="0">
                <a:latin typeface="Cambria Math"/>
                <a:cs typeface="Cambria Math"/>
              </a:rPr>
              <a:t>0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357" y="2363470"/>
            <a:ext cx="484251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58750" algn="ctr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ambria Math"/>
                <a:cs typeface="Cambria Math"/>
              </a:rPr>
              <a:t>𝐿𝑖𝑛𝑒𝑎𝑟</a:t>
            </a:r>
            <a:r>
              <a:rPr sz="1950" spc="-15" dirty="0">
                <a:latin typeface="Cambria Math"/>
                <a:cs typeface="Cambria Math"/>
              </a:rPr>
              <a:t> </a:t>
            </a:r>
            <a:r>
              <a:rPr sz="1950" spc="-5" dirty="0">
                <a:latin typeface="Cambria Math"/>
                <a:cs typeface="Cambria Math"/>
              </a:rPr>
              <a:t>𝑅𝑒𝑔𝑟𝑒𝑠𝑠𝑖𝑜𝑛</a:t>
            </a:r>
            <a:endParaRPr sz="19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5059" y="2363470"/>
            <a:ext cx="497459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5"/>
              </a:spcBef>
            </a:pPr>
            <a:r>
              <a:rPr sz="1950" spc="-5" dirty="0">
                <a:latin typeface="Cambria Math"/>
                <a:cs typeface="Cambria Math"/>
              </a:rPr>
              <a:t>𝐷𝑒𝑒𝑝</a:t>
            </a:r>
            <a:r>
              <a:rPr sz="1950" spc="-20" dirty="0">
                <a:latin typeface="Cambria Math"/>
                <a:cs typeface="Cambria Math"/>
              </a:rPr>
              <a:t> </a:t>
            </a:r>
            <a:r>
              <a:rPr sz="1950" spc="-5" dirty="0">
                <a:latin typeface="Cambria Math"/>
                <a:cs typeface="Cambria Math"/>
              </a:rPr>
              <a:t>𝐿𝑒𝑎𝑟𝑛𝑖𝑛𝑔</a:t>
            </a:r>
            <a:endParaRPr sz="195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7373" y="4809235"/>
            <a:ext cx="9361170" cy="174625"/>
            <a:chOff x="217373" y="4809235"/>
            <a:chExt cx="9361170" cy="17462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373" y="4882236"/>
              <a:ext cx="115514" cy="124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695" y="4813934"/>
              <a:ext cx="187401" cy="13093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766" y="4921595"/>
              <a:ext cx="18939" cy="217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444" y="4813934"/>
              <a:ext cx="191354" cy="13093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0026" y="4875021"/>
              <a:ext cx="25501" cy="270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6274" y="4809362"/>
              <a:ext cx="392117" cy="1356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908" y="4882236"/>
              <a:ext cx="115514" cy="124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3026" y="4813934"/>
              <a:ext cx="181355" cy="1294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9909" y="4921595"/>
              <a:ext cx="18939" cy="2175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61485" y="4813934"/>
              <a:ext cx="190453" cy="1309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9757" y="4875021"/>
              <a:ext cx="25400" cy="270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03576" y="4816982"/>
              <a:ext cx="609473" cy="1667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5947" y="4882236"/>
              <a:ext cx="115514" cy="124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71494" y="4813934"/>
              <a:ext cx="78740" cy="1294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6269" y="4921595"/>
              <a:ext cx="18939" cy="2175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17845" y="4809235"/>
              <a:ext cx="186516" cy="1356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76116" y="4875021"/>
              <a:ext cx="25400" cy="270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67557" y="4816982"/>
              <a:ext cx="389763" cy="1280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21327" y="4828539"/>
              <a:ext cx="115443" cy="1206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8271" y="4813934"/>
              <a:ext cx="189102" cy="1309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8329" y="4921595"/>
              <a:ext cx="18940" cy="2175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61636" y="4814823"/>
              <a:ext cx="191897" cy="1292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3482" y="4882236"/>
              <a:ext cx="115514" cy="124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97881" y="4813934"/>
              <a:ext cx="187325" cy="1309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07939" y="4921595"/>
              <a:ext cx="18939" cy="2175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44515" y="4813934"/>
              <a:ext cx="193424" cy="13093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6134" y="4875021"/>
              <a:ext cx="25526" cy="2705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02401" y="4809362"/>
              <a:ext cx="392175" cy="1356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8965" y="4882236"/>
              <a:ext cx="115514" cy="1247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42861" y="4813934"/>
              <a:ext cx="85598" cy="13093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9414" y="4921595"/>
              <a:ext cx="18939" cy="2175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88149" y="4809235"/>
              <a:ext cx="189356" cy="13563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9135" y="4875021"/>
              <a:ext cx="25526" cy="2705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325" y="4882236"/>
              <a:ext cx="115514" cy="1247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33082" y="4816982"/>
              <a:ext cx="609473" cy="1667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96047" y="4814823"/>
              <a:ext cx="91948" cy="1285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5774" y="4921595"/>
              <a:ext cx="18939" cy="2175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48700" y="4813934"/>
              <a:ext cx="184023" cy="13093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5495" y="4875021"/>
              <a:ext cx="25526" cy="2705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97061" y="4816982"/>
              <a:ext cx="389636" cy="1280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50706" y="4828539"/>
              <a:ext cx="115570" cy="12065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7835" y="4921595"/>
              <a:ext cx="18939" cy="2175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37776" y="4813934"/>
              <a:ext cx="189356" cy="13093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90761" y="4813934"/>
              <a:ext cx="187325" cy="130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773" y="6536580"/>
            <a:ext cx="10131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137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이미지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전처리하기Ⓒ</a:t>
            </a:r>
            <a:r>
              <a:rPr sz="2800" spc="-120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-</a:t>
            </a:r>
            <a:r>
              <a:rPr sz="2800" b="0" spc="-40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이미지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읽기</a:t>
            </a:r>
            <a:endParaRPr sz="2800">
              <a:latin typeface="LG Smart UI Bold"/>
              <a:cs typeface="LG Smart UI 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9391" y="2759519"/>
            <a:ext cx="2804795" cy="2087245"/>
            <a:chOff x="469391" y="2759519"/>
            <a:chExt cx="2804795" cy="20872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571" y="2769108"/>
              <a:ext cx="2497836" cy="20680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1809" y="2764282"/>
              <a:ext cx="2507615" cy="2077720"/>
            </a:xfrm>
            <a:custGeom>
              <a:avLst/>
              <a:gdLst/>
              <a:ahLst/>
              <a:cxnLst/>
              <a:rect l="l" t="t" r="r" b="b"/>
              <a:pathLst>
                <a:path w="2507615" h="2077720">
                  <a:moveTo>
                    <a:pt x="0" y="2077593"/>
                  </a:moveTo>
                  <a:lnTo>
                    <a:pt x="2507361" y="2077593"/>
                  </a:lnTo>
                  <a:lnTo>
                    <a:pt x="2507361" y="0"/>
                  </a:lnTo>
                  <a:lnTo>
                    <a:pt x="0" y="0"/>
                  </a:lnTo>
                  <a:lnTo>
                    <a:pt x="0" y="2077593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7333" y="3259074"/>
              <a:ext cx="1649095" cy="1313815"/>
            </a:xfrm>
            <a:custGeom>
              <a:avLst/>
              <a:gdLst/>
              <a:ahLst/>
              <a:cxnLst/>
              <a:rect l="l" t="t" r="r" b="b"/>
              <a:pathLst>
                <a:path w="1649095" h="1313814">
                  <a:moveTo>
                    <a:pt x="0" y="1313688"/>
                  </a:moveTo>
                  <a:lnTo>
                    <a:pt x="361188" y="1313688"/>
                  </a:lnTo>
                  <a:lnTo>
                    <a:pt x="361188" y="912876"/>
                  </a:lnTo>
                  <a:lnTo>
                    <a:pt x="0" y="912876"/>
                  </a:lnTo>
                  <a:lnTo>
                    <a:pt x="0" y="1313688"/>
                  </a:lnTo>
                  <a:close/>
                </a:path>
                <a:path w="1649095" h="1313814">
                  <a:moveTo>
                    <a:pt x="1351788" y="301751"/>
                  </a:moveTo>
                  <a:lnTo>
                    <a:pt x="1648968" y="301751"/>
                  </a:lnTo>
                  <a:lnTo>
                    <a:pt x="1648968" y="0"/>
                  </a:lnTo>
                  <a:lnTo>
                    <a:pt x="1351788" y="0"/>
                  </a:lnTo>
                  <a:lnTo>
                    <a:pt x="1351788" y="301751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049" y="4248658"/>
              <a:ext cx="245872" cy="2458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391" y="4183380"/>
              <a:ext cx="374129" cy="45491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945635" y="2695955"/>
            <a:ext cx="3807460" cy="786765"/>
            <a:chOff x="3945635" y="2695955"/>
            <a:chExt cx="3807460" cy="78676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9079" y="2769107"/>
              <a:ext cx="3683508" cy="7132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81093" y="2843021"/>
              <a:ext cx="288290" cy="309880"/>
            </a:xfrm>
            <a:custGeom>
              <a:avLst/>
              <a:gdLst/>
              <a:ahLst/>
              <a:cxnLst/>
              <a:rect l="l" t="t" r="r" b="b"/>
              <a:pathLst>
                <a:path w="288289" h="309880">
                  <a:moveTo>
                    <a:pt x="0" y="309372"/>
                  </a:moveTo>
                  <a:lnTo>
                    <a:pt x="288036" y="309372"/>
                  </a:lnTo>
                  <a:lnTo>
                    <a:pt x="288036" y="0"/>
                  </a:lnTo>
                  <a:lnTo>
                    <a:pt x="0" y="0"/>
                  </a:lnTo>
                  <a:lnTo>
                    <a:pt x="0" y="309372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1769" y="2762757"/>
              <a:ext cx="245871" cy="2458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5635" y="2695955"/>
              <a:ext cx="374129" cy="45491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926663" y="3557015"/>
            <a:ext cx="5059045" cy="1144905"/>
            <a:chOff x="3926663" y="3557015"/>
            <a:chExt cx="5059045" cy="1144905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6663" y="3557015"/>
              <a:ext cx="5058840" cy="11445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077961" y="4432553"/>
              <a:ext cx="866140" cy="228600"/>
            </a:xfrm>
            <a:custGeom>
              <a:avLst/>
              <a:gdLst/>
              <a:ahLst/>
              <a:cxnLst/>
              <a:rect l="l" t="t" r="r" b="b"/>
              <a:pathLst>
                <a:path w="866140" h="228600">
                  <a:moveTo>
                    <a:pt x="0" y="228600"/>
                  </a:moveTo>
                  <a:lnTo>
                    <a:pt x="865631" y="228600"/>
                  </a:lnTo>
                  <a:lnTo>
                    <a:pt x="865631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0829" y="4247133"/>
              <a:ext cx="245872" cy="2458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53172" y="4181855"/>
              <a:ext cx="374129" cy="45491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453384" y="4804790"/>
            <a:ext cx="2647950" cy="1552575"/>
            <a:chOff x="3453384" y="4804790"/>
            <a:chExt cx="2647950" cy="1552575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69208" y="4865232"/>
              <a:ext cx="2522219" cy="142565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564382" y="4809553"/>
              <a:ext cx="2531745" cy="1543050"/>
            </a:xfrm>
            <a:custGeom>
              <a:avLst/>
              <a:gdLst/>
              <a:ahLst/>
              <a:cxnLst/>
              <a:rect l="l" t="t" r="r" b="b"/>
              <a:pathLst>
                <a:path w="2531745" h="1543050">
                  <a:moveTo>
                    <a:pt x="0" y="1542669"/>
                  </a:moveTo>
                  <a:lnTo>
                    <a:pt x="2531744" y="1542669"/>
                  </a:lnTo>
                  <a:lnTo>
                    <a:pt x="2531744" y="0"/>
                  </a:lnTo>
                  <a:lnTo>
                    <a:pt x="0" y="0"/>
                  </a:lnTo>
                  <a:lnTo>
                    <a:pt x="0" y="1542669"/>
                  </a:lnTo>
                  <a:close/>
                </a:path>
              </a:pathLst>
            </a:custGeom>
            <a:ln w="952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5878" y="5641085"/>
              <a:ext cx="2356485" cy="378460"/>
            </a:xfrm>
            <a:custGeom>
              <a:avLst/>
              <a:gdLst/>
              <a:ahLst/>
              <a:cxnLst/>
              <a:rect l="l" t="t" r="r" b="b"/>
              <a:pathLst>
                <a:path w="2356485" h="378460">
                  <a:moveTo>
                    <a:pt x="0" y="377951"/>
                  </a:moveTo>
                  <a:lnTo>
                    <a:pt x="2356104" y="377951"/>
                  </a:lnTo>
                  <a:lnTo>
                    <a:pt x="2356104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9518" y="5513577"/>
              <a:ext cx="247396" cy="2458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53384" y="5446775"/>
              <a:ext cx="374129" cy="45491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6171755" y="4798695"/>
            <a:ext cx="3163570" cy="1557020"/>
            <a:chOff x="6171755" y="4798695"/>
            <a:chExt cx="3163570" cy="1557020"/>
          </a:xfrm>
        </p:grpSpPr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8121" y="4932899"/>
              <a:ext cx="2983845" cy="135960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76517" y="4803457"/>
              <a:ext cx="3154045" cy="1547495"/>
            </a:xfrm>
            <a:custGeom>
              <a:avLst/>
              <a:gdLst/>
              <a:ahLst/>
              <a:cxnLst/>
              <a:rect l="l" t="t" r="r" b="b"/>
              <a:pathLst>
                <a:path w="3154045" h="1547495">
                  <a:moveTo>
                    <a:pt x="0" y="1547240"/>
                  </a:moveTo>
                  <a:lnTo>
                    <a:pt x="3153537" y="1547240"/>
                  </a:lnTo>
                  <a:lnTo>
                    <a:pt x="3153537" y="0"/>
                  </a:lnTo>
                  <a:lnTo>
                    <a:pt x="0" y="0"/>
                  </a:lnTo>
                  <a:lnTo>
                    <a:pt x="0" y="1547240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82305" y="6075426"/>
              <a:ext cx="1518285" cy="222885"/>
            </a:xfrm>
            <a:custGeom>
              <a:avLst/>
              <a:gdLst/>
              <a:ahLst/>
              <a:cxnLst/>
              <a:rect l="l" t="t" r="r" b="b"/>
              <a:pathLst>
                <a:path w="1518284" h="222885">
                  <a:moveTo>
                    <a:pt x="0" y="222504"/>
                  </a:moveTo>
                  <a:lnTo>
                    <a:pt x="1517903" y="222504"/>
                  </a:lnTo>
                  <a:lnTo>
                    <a:pt x="1517903" y="0"/>
                  </a:lnTo>
                  <a:lnTo>
                    <a:pt x="0" y="0"/>
                  </a:lnTo>
                  <a:lnTo>
                    <a:pt x="0" y="222504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76133" y="5946394"/>
              <a:ext cx="247396" cy="2458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20000" y="5879592"/>
              <a:ext cx="374129" cy="45491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85317" y="4225797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869948" y="3017520"/>
            <a:ext cx="374650" cy="455295"/>
            <a:chOff x="1869948" y="3017520"/>
            <a:chExt cx="374650" cy="455295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6082" y="3084322"/>
              <a:ext cx="245872" cy="2458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69948" y="3017520"/>
              <a:ext cx="374129" cy="45491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28319" y="1262905"/>
            <a:ext cx="7531100" cy="20669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구</a:t>
            </a:r>
            <a:r>
              <a:rPr sz="2400" b="1" dirty="0">
                <a:latin typeface="맑은 고딕"/>
                <a:cs typeface="맑은 고딕"/>
              </a:rPr>
              <a:t>글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드라이</a:t>
            </a:r>
            <a:r>
              <a:rPr sz="2400" b="1" dirty="0">
                <a:latin typeface="맑은 고딕"/>
                <a:cs typeface="맑은 고딕"/>
              </a:rPr>
              <a:t>브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연결</a:t>
            </a:r>
            <a:endParaRPr sz="24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왼쪽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메뉴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탭에서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[</a:t>
            </a:r>
            <a:r>
              <a:rPr sz="1800" dirty="0">
                <a:latin typeface="맑은 고딕"/>
                <a:cs typeface="맑은 고딕"/>
              </a:rPr>
              <a:t>파일</a:t>
            </a:r>
            <a:r>
              <a:rPr sz="1800" dirty="0">
                <a:latin typeface="Calibri"/>
                <a:cs typeface="Calibri"/>
              </a:rPr>
              <a:t>] </a:t>
            </a:r>
            <a:r>
              <a:rPr sz="1800" dirty="0">
                <a:latin typeface="맑은 고딕"/>
                <a:cs typeface="맑은 고딕"/>
              </a:rPr>
              <a:t>선택</a:t>
            </a:r>
            <a:r>
              <a:rPr sz="1800" dirty="0">
                <a:latin typeface="Calibri"/>
                <a:cs typeface="Calibri"/>
              </a:rPr>
              <a:t>,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구글드라이브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마운트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선택</a:t>
            </a:r>
            <a:endParaRPr sz="18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27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오른쪽과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같이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코드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셀이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추가됩니다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29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실행하</a:t>
            </a:r>
            <a:r>
              <a:rPr sz="1800" spc="-5" dirty="0">
                <a:latin typeface="맑은 고딕"/>
                <a:cs typeface="맑은 고딕"/>
              </a:rPr>
              <a:t>고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[</a:t>
            </a:r>
            <a:r>
              <a:rPr sz="1800" dirty="0">
                <a:latin typeface="맑은 고딕"/>
                <a:cs typeface="맑은 고딕"/>
              </a:rPr>
              <a:t>허용</a:t>
            </a:r>
            <a:r>
              <a:rPr sz="1800" dirty="0">
                <a:latin typeface="Calibri"/>
                <a:cs typeface="Calibri"/>
              </a:rPr>
              <a:t>] </a:t>
            </a:r>
            <a:r>
              <a:rPr sz="1800" dirty="0">
                <a:latin typeface="맑은 고딕"/>
                <a:cs typeface="맑은 고딕"/>
              </a:rPr>
              <a:t>버튼을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누르면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자신의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구글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드라이브와</a:t>
            </a:r>
            <a:r>
              <a:rPr sz="1800" spc="-2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마운트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됩니다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R="329565" algn="ctr">
              <a:lnSpc>
                <a:spcPct val="100000"/>
              </a:lnSpc>
              <a:spcBef>
                <a:spcPts val="93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 marR="4480560" algn="ctr">
              <a:lnSpc>
                <a:spcPct val="100000"/>
              </a:lnSpc>
              <a:spcBef>
                <a:spcPts val="61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79265" y="3552190"/>
            <a:ext cx="5211445" cy="1154430"/>
          </a:xfrm>
          <a:prstGeom prst="rect">
            <a:avLst/>
          </a:prstGeom>
          <a:ln w="9525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R="896619" algn="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69334" y="5490768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81280" y="5923584"/>
            <a:ext cx="3144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61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913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47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이미지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전처리하기Ⓒ</a:t>
            </a:r>
            <a:r>
              <a:rPr sz="2800" spc="-120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-</a:t>
            </a:r>
            <a:r>
              <a:rPr sz="2800" b="0" spc="-40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이미지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전처리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26357"/>
            <a:ext cx="7101840" cy="94106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82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이미지들</a:t>
            </a:r>
            <a:r>
              <a:rPr sz="2400" b="1" dirty="0">
                <a:latin typeface="맑은 고딕"/>
                <a:cs typeface="맑은 고딕"/>
              </a:rPr>
              <a:t>은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다양한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크기</a:t>
            </a:r>
            <a:r>
              <a:rPr sz="2400" b="1" dirty="0">
                <a:latin typeface="맑은 고딕"/>
                <a:cs typeface="맑은 고딕"/>
              </a:rPr>
              <a:t>로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존재합니다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학습하기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위해서는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이미지의</a:t>
            </a:r>
            <a:r>
              <a:rPr sz="2400" b="1" spc="-31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크기를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맞춰야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합니다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7819" y="3307079"/>
            <a:ext cx="1872995" cy="23530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1796" y="3514344"/>
            <a:ext cx="1440179" cy="19385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01055" y="3429000"/>
            <a:ext cx="3116579" cy="223113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913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137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이미지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전처리하기Ⓒ</a:t>
            </a:r>
            <a:r>
              <a:rPr sz="2800" spc="-120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-</a:t>
            </a:r>
            <a:r>
              <a:rPr sz="2800" b="0" spc="-40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이미지</a:t>
            </a:r>
            <a:r>
              <a:rPr sz="2800" spc="-14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변환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905"/>
            <a:ext cx="7518400" cy="13830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두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가</a:t>
            </a:r>
            <a:r>
              <a:rPr sz="2400" b="1" dirty="0">
                <a:latin typeface="맑은 고딕"/>
                <a:cs typeface="맑은 고딕"/>
              </a:rPr>
              <a:t>지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작업</a:t>
            </a:r>
            <a:r>
              <a:rPr sz="2400" b="1" dirty="0">
                <a:latin typeface="맑은 고딕"/>
                <a:cs typeface="맑은 고딕"/>
              </a:rPr>
              <a:t>을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합니다</a:t>
            </a:r>
            <a:endParaRPr sz="2400">
              <a:latin typeface="맑은 고딕"/>
              <a:cs typeface="맑은 고딕"/>
            </a:endParaRPr>
          </a:p>
          <a:p>
            <a:pPr marL="264160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latin typeface="맑은 고딕"/>
                <a:cs typeface="맑은 고딕"/>
              </a:rPr>
              <a:t>①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칼라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이미지를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흑백으로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읽어서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dirty="0">
                <a:latin typeface="맑은 고딕"/>
                <a:cs typeface="맑은 고딕"/>
              </a:rPr>
              <a:t>실습에서는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데이터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크기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줄이기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위해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264160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맑은 고딕"/>
                <a:cs typeface="맑은 고딕"/>
              </a:rPr>
              <a:t>②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크기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150 *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150 </a:t>
            </a:r>
            <a:r>
              <a:rPr sz="1800" dirty="0">
                <a:latin typeface="맑은 고딕"/>
                <a:cs typeface="맑은 고딕"/>
              </a:rPr>
              <a:t>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변환하여</a:t>
            </a:r>
            <a:endParaRPr sz="1800">
              <a:latin typeface="맑은 고딕"/>
              <a:cs typeface="맑은 고딕"/>
            </a:endParaRPr>
          </a:p>
          <a:p>
            <a:pPr marL="264160">
              <a:lnSpc>
                <a:spcPct val="100000"/>
              </a:lnSpc>
              <a:spcBef>
                <a:spcPts val="290"/>
              </a:spcBef>
            </a:pPr>
            <a:r>
              <a:rPr sz="1800" dirty="0">
                <a:latin typeface="맑은 고딕"/>
                <a:cs typeface="맑은 고딕"/>
              </a:rPr>
              <a:t>③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다시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저장하기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09216" y="3057144"/>
            <a:ext cx="5439410" cy="2992120"/>
            <a:chOff x="2109216" y="3057144"/>
            <a:chExt cx="5439410" cy="29921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9216" y="3057144"/>
              <a:ext cx="5439156" cy="29916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97074" y="4898898"/>
              <a:ext cx="4442460" cy="923925"/>
            </a:xfrm>
            <a:custGeom>
              <a:avLst/>
              <a:gdLst/>
              <a:ahLst/>
              <a:cxnLst/>
              <a:rect l="l" t="t" r="r" b="b"/>
              <a:pathLst>
                <a:path w="4442459" h="923925">
                  <a:moveTo>
                    <a:pt x="597407" y="225551"/>
                  </a:moveTo>
                  <a:lnTo>
                    <a:pt x="4442459" y="225551"/>
                  </a:lnTo>
                  <a:lnTo>
                    <a:pt x="4442459" y="0"/>
                  </a:lnTo>
                  <a:lnTo>
                    <a:pt x="597407" y="0"/>
                  </a:lnTo>
                  <a:lnTo>
                    <a:pt x="597407" y="225551"/>
                  </a:lnTo>
                  <a:close/>
                </a:path>
                <a:path w="4442459" h="923925">
                  <a:moveTo>
                    <a:pt x="597407" y="457199"/>
                  </a:moveTo>
                  <a:lnTo>
                    <a:pt x="4442459" y="457199"/>
                  </a:lnTo>
                  <a:lnTo>
                    <a:pt x="4442459" y="231647"/>
                  </a:lnTo>
                  <a:lnTo>
                    <a:pt x="597407" y="231647"/>
                  </a:lnTo>
                  <a:lnTo>
                    <a:pt x="597407" y="457199"/>
                  </a:lnTo>
                  <a:close/>
                </a:path>
                <a:path w="4442459" h="923925">
                  <a:moveTo>
                    <a:pt x="0" y="923543"/>
                  </a:moveTo>
                  <a:lnTo>
                    <a:pt x="2394204" y="923543"/>
                  </a:lnTo>
                  <a:lnTo>
                    <a:pt x="2394204" y="697991"/>
                  </a:lnTo>
                  <a:lnTo>
                    <a:pt x="0" y="697991"/>
                  </a:lnTo>
                  <a:lnTo>
                    <a:pt x="0" y="923543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38772" y="4888992"/>
              <a:ext cx="233679" cy="233679"/>
            </a:xfrm>
            <a:custGeom>
              <a:avLst/>
              <a:gdLst/>
              <a:ahLst/>
              <a:cxnLst/>
              <a:rect l="l" t="t" r="r" b="b"/>
              <a:pathLst>
                <a:path w="233679" h="233679">
                  <a:moveTo>
                    <a:pt x="116585" y="0"/>
                  </a:moveTo>
                  <a:lnTo>
                    <a:pt x="71205" y="9161"/>
                  </a:lnTo>
                  <a:lnTo>
                    <a:pt x="34147" y="34147"/>
                  </a:lnTo>
                  <a:lnTo>
                    <a:pt x="9161" y="71205"/>
                  </a:lnTo>
                  <a:lnTo>
                    <a:pt x="0" y="116585"/>
                  </a:lnTo>
                  <a:lnTo>
                    <a:pt x="9161" y="161966"/>
                  </a:lnTo>
                  <a:lnTo>
                    <a:pt x="34147" y="199024"/>
                  </a:lnTo>
                  <a:lnTo>
                    <a:pt x="71205" y="224010"/>
                  </a:lnTo>
                  <a:lnTo>
                    <a:pt x="116585" y="233171"/>
                  </a:lnTo>
                  <a:lnTo>
                    <a:pt x="161966" y="224010"/>
                  </a:lnTo>
                  <a:lnTo>
                    <a:pt x="199024" y="199024"/>
                  </a:lnTo>
                  <a:lnTo>
                    <a:pt x="224010" y="161966"/>
                  </a:lnTo>
                  <a:lnTo>
                    <a:pt x="233172" y="116585"/>
                  </a:lnTo>
                  <a:lnTo>
                    <a:pt x="224010" y="71205"/>
                  </a:lnTo>
                  <a:lnTo>
                    <a:pt x="199024" y="34147"/>
                  </a:lnTo>
                  <a:lnTo>
                    <a:pt x="161966" y="9161"/>
                  </a:lnTo>
                  <a:lnTo>
                    <a:pt x="11658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38772" y="4888992"/>
              <a:ext cx="233679" cy="233679"/>
            </a:xfrm>
            <a:custGeom>
              <a:avLst/>
              <a:gdLst/>
              <a:ahLst/>
              <a:cxnLst/>
              <a:rect l="l" t="t" r="r" b="b"/>
              <a:pathLst>
                <a:path w="233679" h="233679">
                  <a:moveTo>
                    <a:pt x="0" y="116585"/>
                  </a:moveTo>
                  <a:lnTo>
                    <a:pt x="9161" y="71205"/>
                  </a:lnTo>
                  <a:lnTo>
                    <a:pt x="34147" y="34147"/>
                  </a:lnTo>
                  <a:lnTo>
                    <a:pt x="71205" y="9161"/>
                  </a:lnTo>
                  <a:lnTo>
                    <a:pt x="116585" y="0"/>
                  </a:lnTo>
                  <a:lnTo>
                    <a:pt x="161966" y="9161"/>
                  </a:lnTo>
                  <a:lnTo>
                    <a:pt x="199024" y="34147"/>
                  </a:lnTo>
                  <a:lnTo>
                    <a:pt x="224010" y="71205"/>
                  </a:lnTo>
                  <a:lnTo>
                    <a:pt x="233172" y="116585"/>
                  </a:lnTo>
                  <a:lnTo>
                    <a:pt x="224010" y="161966"/>
                  </a:lnTo>
                  <a:lnTo>
                    <a:pt x="199024" y="199024"/>
                  </a:lnTo>
                  <a:lnTo>
                    <a:pt x="161966" y="224010"/>
                  </a:lnTo>
                  <a:lnTo>
                    <a:pt x="116585" y="233171"/>
                  </a:lnTo>
                  <a:lnTo>
                    <a:pt x="71205" y="224010"/>
                  </a:lnTo>
                  <a:lnTo>
                    <a:pt x="34147" y="199024"/>
                  </a:lnTo>
                  <a:lnTo>
                    <a:pt x="9161" y="161966"/>
                  </a:lnTo>
                  <a:lnTo>
                    <a:pt x="0" y="116585"/>
                  </a:lnTo>
                  <a:close/>
                </a:path>
              </a:pathLst>
            </a:custGeom>
            <a:ln w="127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38772" y="5129783"/>
              <a:ext cx="233679" cy="233679"/>
            </a:xfrm>
            <a:custGeom>
              <a:avLst/>
              <a:gdLst/>
              <a:ahLst/>
              <a:cxnLst/>
              <a:rect l="l" t="t" r="r" b="b"/>
              <a:pathLst>
                <a:path w="233679" h="233679">
                  <a:moveTo>
                    <a:pt x="116585" y="0"/>
                  </a:moveTo>
                  <a:lnTo>
                    <a:pt x="71205" y="9161"/>
                  </a:lnTo>
                  <a:lnTo>
                    <a:pt x="34147" y="34147"/>
                  </a:lnTo>
                  <a:lnTo>
                    <a:pt x="9161" y="71205"/>
                  </a:lnTo>
                  <a:lnTo>
                    <a:pt x="0" y="116586"/>
                  </a:lnTo>
                  <a:lnTo>
                    <a:pt x="9161" y="161966"/>
                  </a:lnTo>
                  <a:lnTo>
                    <a:pt x="34147" y="199024"/>
                  </a:lnTo>
                  <a:lnTo>
                    <a:pt x="71205" y="224010"/>
                  </a:lnTo>
                  <a:lnTo>
                    <a:pt x="116585" y="233172"/>
                  </a:lnTo>
                  <a:lnTo>
                    <a:pt x="161966" y="224010"/>
                  </a:lnTo>
                  <a:lnTo>
                    <a:pt x="199024" y="199024"/>
                  </a:lnTo>
                  <a:lnTo>
                    <a:pt x="224010" y="161966"/>
                  </a:lnTo>
                  <a:lnTo>
                    <a:pt x="233172" y="116586"/>
                  </a:lnTo>
                  <a:lnTo>
                    <a:pt x="224010" y="71205"/>
                  </a:lnTo>
                  <a:lnTo>
                    <a:pt x="199024" y="34147"/>
                  </a:lnTo>
                  <a:lnTo>
                    <a:pt x="161966" y="9161"/>
                  </a:lnTo>
                  <a:lnTo>
                    <a:pt x="11658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38772" y="5129783"/>
              <a:ext cx="233679" cy="233679"/>
            </a:xfrm>
            <a:custGeom>
              <a:avLst/>
              <a:gdLst/>
              <a:ahLst/>
              <a:cxnLst/>
              <a:rect l="l" t="t" r="r" b="b"/>
              <a:pathLst>
                <a:path w="233679" h="233679">
                  <a:moveTo>
                    <a:pt x="0" y="116586"/>
                  </a:moveTo>
                  <a:lnTo>
                    <a:pt x="9161" y="71205"/>
                  </a:lnTo>
                  <a:lnTo>
                    <a:pt x="34147" y="34147"/>
                  </a:lnTo>
                  <a:lnTo>
                    <a:pt x="71205" y="9161"/>
                  </a:lnTo>
                  <a:lnTo>
                    <a:pt x="116585" y="0"/>
                  </a:lnTo>
                  <a:lnTo>
                    <a:pt x="161966" y="9161"/>
                  </a:lnTo>
                  <a:lnTo>
                    <a:pt x="199024" y="34147"/>
                  </a:lnTo>
                  <a:lnTo>
                    <a:pt x="224010" y="71205"/>
                  </a:lnTo>
                  <a:lnTo>
                    <a:pt x="233172" y="116586"/>
                  </a:lnTo>
                  <a:lnTo>
                    <a:pt x="224010" y="161966"/>
                  </a:lnTo>
                  <a:lnTo>
                    <a:pt x="199024" y="199024"/>
                  </a:lnTo>
                  <a:lnTo>
                    <a:pt x="161966" y="224010"/>
                  </a:lnTo>
                  <a:lnTo>
                    <a:pt x="116585" y="233172"/>
                  </a:lnTo>
                  <a:lnTo>
                    <a:pt x="71205" y="224010"/>
                  </a:lnTo>
                  <a:lnTo>
                    <a:pt x="34147" y="199024"/>
                  </a:lnTo>
                  <a:lnTo>
                    <a:pt x="9161" y="161966"/>
                  </a:lnTo>
                  <a:lnTo>
                    <a:pt x="0" y="116586"/>
                  </a:lnTo>
                  <a:close/>
                </a:path>
              </a:pathLst>
            </a:custGeom>
            <a:ln w="127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3310" y="5588254"/>
              <a:ext cx="245872" cy="2458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7176" y="5521451"/>
              <a:ext cx="374129" cy="45491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876288" y="4815840"/>
            <a:ext cx="374650" cy="697230"/>
            <a:chOff x="6876288" y="4815840"/>
            <a:chExt cx="374650" cy="69723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6288" y="4815840"/>
              <a:ext cx="374129" cy="454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6288" y="5058156"/>
              <a:ext cx="374129" cy="45491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104517" y="3052381"/>
            <a:ext cx="5448935" cy="3001645"/>
          </a:xfrm>
          <a:prstGeom prst="rect">
            <a:avLst/>
          </a:prstGeom>
          <a:ln w="9525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4900930">
              <a:lnSpc>
                <a:spcPts val="191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marL="4900930">
              <a:lnSpc>
                <a:spcPts val="191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alibri"/>
              <a:cs typeface="Calibri"/>
            </a:endParaRPr>
          </a:p>
          <a:p>
            <a:pPr marL="375285"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844" y="6536580"/>
            <a:ext cx="98194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5805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이미지</a:t>
            </a:r>
            <a:r>
              <a:rPr sz="2800" spc="-16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전처리하기Ⓒ</a:t>
            </a:r>
            <a:r>
              <a:rPr sz="2800" spc="-120" dirty="0">
                <a:latin typeface="LG Smart UI Bold"/>
                <a:cs typeface="LG Smart UI Bold"/>
              </a:rPr>
              <a:t> </a:t>
            </a:r>
            <a:r>
              <a:rPr sz="2800" b="0" spc="-5" dirty="0">
                <a:latin typeface="Calibri Light"/>
                <a:cs typeface="Calibri Light"/>
              </a:rPr>
              <a:t>-</a:t>
            </a:r>
            <a:r>
              <a:rPr sz="2800" b="0" spc="-40" dirty="0">
                <a:latin typeface="Calibri Light"/>
                <a:cs typeface="Calibri Light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데이터셋</a:t>
            </a:r>
            <a:r>
              <a:rPr sz="2800" spc="-14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만들기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905"/>
            <a:ext cx="8390255" cy="10718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변환</a:t>
            </a:r>
            <a:r>
              <a:rPr sz="2400" b="1" dirty="0">
                <a:latin typeface="맑은 고딕"/>
                <a:cs typeface="맑은 고딕"/>
              </a:rPr>
              <a:t>된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이미지</a:t>
            </a:r>
            <a:r>
              <a:rPr sz="2400" b="1" dirty="0">
                <a:latin typeface="맑은 고딕"/>
                <a:cs typeface="맑은 고딕"/>
              </a:rPr>
              <a:t>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다</a:t>
            </a:r>
            <a:r>
              <a:rPr sz="2400" b="1" dirty="0">
                <a:latin typeface="맑은 고딕"/>
                <a:cs typeface="맑은 고딕"/>
              </a:rPr>
              <a:t>시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읽어</a:t>
            </a:r>
            <a:r>
              <a:rPr sz="2400" b="1" dirty="0">
                <a:latin typeface="맑은 고딕"/>
                <a:cs typeface="맑은 고딕"/>
              </a:rPr>
              <a:t>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하나</a:t>
            </a:r>
            <a:r>
              <a:rPr sz="2400" b="1" dirty="0">
                <a:latin typeface="맑은 고딕"/>
                <a:cs typeface="맑은 고딕"/>
              </a:rPr>
              <a:t>의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데이터셋으</a:t>
            </a:r>
            <a:r>
              <a:rPr sz="2400" b="1" dirty="0">
                <a:latin typeface="맑은 고딕"/>
                <a:cs typeface="맑은 고딕"/>
              </a:rPr>
              <a:t>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만듭니</a:t>
            </a:r>
            <a:r>
              <a:rPr sz="2400" b="1" spc="-10" dirty="0">
                <a:latin typeface="맑은 고딕"/>
                <a:cs typeface="맑은 고딕"/>
              </a:rPr>
              <a:t>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64160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latin typeface="맑은 고딕"/>
                <a:cs typeface="맑은 고딕"/>
              </a:rPr>
              <a:t>①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변환된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이미지를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읽어서</a:t>
            </a:r>
            <a:endParaRPr sz="1800">
              <a:latin typeface="맑은 고딕"/>
              <a:cs typeface="맑은 고딕"/>
            </a:endParaRPr>
          </a:p>
          <a:p>
            <a:pPr marL="264160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맑은 고딕"/>
                <a:cs typeface="맑은 고딕"/>
              </a:rPr>
              <a:t>②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하나의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y ar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y</a:t>
            </a:r>
            <a:r>
              <a:rPr sz="1800" dirty="0">
                <a:latin typeface="맑은 고딕"/>
                <a:cs typeface="맑은 고딕"/>
              </a:rPr>
              <a:t>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만들기</a:t>
            </a:r>
            <a:endParaRPr sz="1800">
              <a:latin typeface="맑은 고딕"/>
              <a:cs typeface="맑은 고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85416" y="2999232"/>
            <a:ext cx="5789295" cy="2952115"/>
            <a:chOff x="2185416" y="2999232"/>
            <a:chExt cx="5789295" cy="29521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5416" y="2999232"/>
              <a:ext cx="5535167" cy="29367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65654" y="4449318"/>
              <a:ext cx="5156200" cy="1487805"/>
            </a:xfrm>
            <a:custGeom>
              <a:avLst/>
              <a:gdLst/>
              <a:ahLst/>
              <a:cxnLst/>
              <a:rect l="l" t="t" r="r" b="b"/>
              <a:pathLst>
                <a:path w="5156200" h="1487804">
                  <a:moveTo>
                    <a:pt x="489203" y="225551"/>
                  </a:moveTo>
                  <a:lnTo>
                    <a:pt x="4335780" y="225551"/>
                  </a:lnTo>
                  <a:lnTo>
                    <a:pt x="4335780" y="0"/>
                  </a:lnTo>
                  <a:lnTo>
                    <a:pt x="489203" y="0"/>
                  </a:lnTo>
                  <a:lnTo>
                    <a:pt x="489203" y="225551"/>
                  </a:lnTo>
                  <a:close/>
                </a:path>
                <a:path w="5156200" h="1487804">
                  <a:moveTo>
                    <a:pt x="0" y="1487423"/>
                  </a:moveTo>
                  <a:lnTo>
                    <a:pt x="5155692" y="1487423"/>
                  </a:lnTo>
                  <a:lnTo>
                    <a:pt x="5155692" y="225551"/>
                  </a:lnTo>
                  <a:lnTo>
                    <a:pt x="0" y="225551"/>
                  </a:lnTo>
                  <a:lnTo>
                    <a:pt x="0" y="1487423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4322" y="4428490"/>
              <a:ext cx="245872" cy="2473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6663" y="4363212"/>
              <a:ext cx="374129" cy="4549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7845" y="4675377"/>
              <a:ext cx="245872" cy="2458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0187" y="4610100"/>
              <a:ext cx="374129" cy="45491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953757" y="4406646"/>
            <a:ext cx="892175" cy="5149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marL="775970">
              <a:lnSpc>
                <a:spcPct val="100000"/>
              </a:lnSpc>
              <a:spcBef>
                <a:spcPts val="2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773" y="6536580"/>
            <a:ext cx="10131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360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학습하기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26357"/>
            <a:ext cx="6606540" cy="346837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82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데이</a:t>
            </a:r>
            <a:r>
              <a:rPr sz="2400" b="1" dirty="0">
                <a:latin typeface="맑은 고딕"/>
                <a:cs typeface="맑은 고딕"/>
              </a:rPr>
              <a:t>터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분할</a:t>
            </a:r>
            <a:endParaRPr sz="2400">
              <a:latin typeface="맑은 고딕"/>
              <a:cs typeface="맑은 고딕"/>
            </a:endParaRPr>
          </a:p>
          <a:p>
            <a:pPr marL="264160" indent="-252095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데이터셋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크기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맞추기</a:t>
            </a:r>
            <a:endParaRPr sz="24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10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이미지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데이터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분석단위는</a:t>
            </a:r>
            <a:r>
              <a:rPr sz="1800" spc="-23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기본적으로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Calibri"/>
                <a:cs typeface="Calibri"/>
              </a:rPr>
              <a:t>3</a:t>
            </a:r>
            <a:r>
              <a:rPr sz="1800" dirty="0">
                <a:latin typeface="맑은 고딕"/>
                <a:cs typeface="맑은 고딕"/>
              </a:rPr>
              <a:t>차원</a:t>
            </a:r>
            <a:endParaRPr sz="1800">
              <a:latin typeface="맑은 고딕"/>
              <a:cs typeface="맑은 고딕"/>
            </a:endParaRPr>
          </a:p>
          <a:p>
            <a:pPr marL="645160" lvl="2" indent="-18669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45795" algn="l"/>
                <a:tab pos="4536440" algn="l"/>
              </a:tabLst>
            </a:pPr>
            <a:r>
              <a:rPr sz="1600" spc="-5" dirty="0">
                <a:latin typeface="맑은 고딕"/>
                <a:cs typeface="맑은 고딕"/>
              </a:rPr>
              <a:t>칼라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이미지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가로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픽셀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세로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픽셀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컬</a:t>
            </a:r>
            <a:r>
              <a:rPr sz="1600" spc="-10" dirty="0">
                <a:latin typeface="맑은 고딕"/>
                <a:cs typeface="맑은 고딕"/>
              </a:rPr>
              <a:t>러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15" dirty="0">
                <a:latin typeface="Calibri"/>
                <a:cs typeface="Calibri"/>
              </a:rPr>
              <a:t>3</a:t>
            </a:r>
            <a:r>
              <a:rPr sz="1600" spc="-5" dirty="0">
                <a:latin typeface="Calibri"/>
                <a:cs typeface="Calibri"/>
              </a:rPr>
              <a:t>)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5" dirty="0">
                <a:latin typeface="맑은 고딕"/>
                <a:cs typeface="맑은 고딕"/>
              </a:rPr>
              <a:t>컬러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ed,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een,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Blue)</a:t>
            </a:r>
            <a:endParaRPr sz="160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45795" algn="l"/>
              </a:tabLst>
            </a:pPr>
            <a:r>
              <a:rPr sz="1600" spc="-5" dirty="0">
                <a:latin typeface="맑은 고딕"/>
                <a:cs typeface="맑은 고딕"/>
              </a:rPr>
              <a:t>흑백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이미지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가로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픽셀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세로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픽셀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흑</a:t>
            </a:r>
            <a:r>
              <a:rPr sz="1600" spc="-10" dirty="0">
                <a:latin typeface="맑은 고딕"/>
                <a:cs typeface="맑은 고딕"/>
              </a:rPr>
              <a:t>백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15" dirty="0">
                <a:latin typeface="Calibri"/>
                <a:cs typeface="Calibri"/>
              </a:rPr>
              <a:t>1</a:t>
            </a:r>
            <a:r>
              <a:rPr sz="1600" spc="-5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모델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설계</a:t>
            </a:r>
            <a:endParaRPr sz="2400">
              <a:latin typeface="맑은 고딕"/>
              <a:cs typeface="맑은 고딕"/>
            </a:endParaRPr>
          </a:p>
          <a:p>
            <a:pPr marL="264160" indent="-252095">
              <a:lnSpc>
                <a:spcPct val="100000"/>
              </a:lnSpc>
              <a:spcBef>
                <a:spcPts val="70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학습</a:t>
            </a:r>
            <a:endParaRPr sz="2400">
              <a:latin typeface="맑은 고딕"/>
              <a:cs typeface="맑은 고딕"/>
            </a:endParaRPr>
          </a:p>
          <a:p>
            <a:pPr marL="264160" indent="-252095">
              <a:lnSpc>
                <a:spcPct val="100000"/>
              </a:lnSpc>
              <a:spcBef>
                <a:spcPts val="71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예측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및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검증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5" y="2612135"/>
            <a:ext cx="2844545" cy="9151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986" y="1899920"/>
            <a:ext cx="1422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40" dirty="0">
                <a:solidFill>
                  <a:srgbClr val="01BCB6"/>
                </a:solidFill>
                <a:latin typeface="Arial"/>
                <a:cs typeface="Arial"/>
              </a:rPr>
              <a:t>Chapter</a:t>
            </a:r>
            <a:r>
              <a:rPr sz="2000" b="0" spc="-80" dirty="0">
                <a:solidFill>
                  <a:srgbClr val="01BCB6"/>
                </a:solidFill>
                <a:latin typeface="Arial"/>
                <a:cs typeface="Arial"/>
              </a:rPr>
              <a:t> </a:t>
            </a:r>
            <a:r>
              <a:rPr sz="2000" b="0" spc="85" dirty="0">
                <a:solidFill>
                  <a:srgbClr val="01BCB6"/>
                </a:solidFill>
                <a:latin typeface="Arial"/>
                <a:cs typeface="Arial"/>
              </a:rPr>
              <a:t>11.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877" y="2480310"/>
            <a:ext cx="0" cy="1159510"/>
          </a:xfrm>
          <a:custGeom>
            <a:avLst/>
            <a:gdLst/>
            <a:ahLst/>
            <a:cxnLst/>
            <a:rect l="l" t="t" r="r" b="b"/>
            <a:pathLst>
              <a:path h="1159510">
                <a:moveTo>
                  <a:pt x="0" y="0"/>
                </a:moveTo>
                <a:lnTo>
                  <a:pt x="0" y="1159128"/>
                </a:lnTo>
              </a:path>
            </a:pathLst>
          </a:custGeom>
          <a:ln w="28575">
            <a:solidFill>
              <a:srgbClr val="01BC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773" y="6536580"/>
            <a:ext cx="10131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1670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 Light"/>
                <a:cs typeface="Calibri Light"/>
              </a:rPr>
              <a:t>Opencv</a:t>
            </a:r>
            <a:r>
              <a:rPr sz="2800" b="0" spc="-130" dirty="0">
                <a:latin typeface="Calibri Light"/>
                <a:cs typeface="Calibri Light"/>
              </a:rPr>
              <a:t> </a:t>
            </a:r>
            <a:r>
              <a:rPr sz="2800" spc="150" dirty="0">
                <a:latin typeface="LG Smart UI Bold"/>
                <a:cs typeface="LG Smart UI Bold"/>
              </a:rPr>
              <a:t>란</a:t>
            </a:r>
            <a:r>
              <a:rPr sz="2800" b="0" spc="150" dirty="0">
                <a:latin typeface="Calibri Light"/>
                <a:cs typeface="Calibri Light"/>
              </a:rPr>
              <a:t>?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593" y="1430274"/>
            <a:ext cx="5496560" cy="36322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64160" indent="-251460">
              <a:lnSpc>
                <a:spcPct val="100000"/>
              </a:lnSpc>
              <a:spcBef>
                <a:spcPts val="840"/>
              </a:spcBef>
              <a:buFont typeface="Wingdings"/>
              <a:buChar char=""/>
              <a:tabLst>
                <a:tab pos="264160" algn="l"/>
              </a:tabLst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Open </a:t>
            </a:r>
            <a:r>
              <a:rPr sz="2400" b="1" spc="-10" dirty="0">
                <a:latin typeface="Calibri"/>
                <a:cs typeface="Calibri"/>
              </a:rPr>
              <a:t>Source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omputer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b="1" spc="-5" dirty="0">
                <a:latin typeface="Calibri"/>
                <a:cs typeface="Calibri"/>
              </a:rPr>
              <a:t>ision</a:t>
            </a:r>
            <a:endParaRPr sz="2400">
              <a:latin typeface="Calibri"/>
              <a:cs typeface="Calibri"/>
            </a:endParaRPr>
          </a:p>
          <a:p>
            <a:pPr marL="263525" marR="73660" indent="-251460" algn="just">
              <a:lnSpc>
                <a:spcPts val="2590"/>
              </a:lnSpc>
              <a:spcBef>
                <a:spcPts val="1075"/>
              </a:spcBef>
              <a:buFont typeface="Wingdings"/>
              <a:buChar char=""/>
              <a:tabLst>
                <a:tab pos="264160" algn="l"/>
              </a:tabLst>
            </a:pPr>
            <a:r>
              <a:rPr sz="2400" b="1" dirty="0">
                <a:latin typeface="맑은 고딕"/>
                <a:cs typeface="맑은 고딕"/>
              </a:rPr>
              <a:t>다양한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이미지나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동영상을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처리하는데  </a:t>
            </a:r>
            <a:r>
              <a:rPr sz="2400" b="1" spc="-5" dirty="0">
                <a:latin typeface="맑은 고딕"/>
                <a:cs typeface="맑은 고딕"/>
              </a:rPr>
              <a:t>사용</a:t>
            </a:r>
            <a:r>
              <a:rPr sz="2400" b="1" dirty="0">
                <a:latin typeface="맑은 고딕"/>
                <a:cs typeface="맑은 고딕"/>
              </a:rPr>
              <a:t>할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수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있</a:t>
            </a:r>
            <a:r>
              <a:rPr sz="2400" b="1" dirty="0">
                <a:latin typeface="맑은 고딕"/>
                <a:cs typeface="맑은 고딕"/>
              </a:rPr>
              <a:t>는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오픈소스</a:t>
            </a:r>
            <a:r>
              <a:rPr sz="2400" b="1" spc="-31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라이브러리입  </a:t>
            </a:r>
            <a:r>
              <a:rPr sz="2400" b="1" dirty="0">
                <a:latin typeface="맑은 고딕"/>
                <a:cs typeface="맑은 고딕"/>
              </a:rPr>
              <a:t>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63525" marR="5080" indent="-251460" algn="just">
              <a:lnSpc>
                <a:spcPts val="2590"/>
              </a:lnSpc>
              <a:spcBef>
                <a:spcPts val="1005"/>
              </a:spcBef>
              <a:buFont typeface="Wingdings"/>
              <a:buChar char=""/>
              <a:tabLst>
                <a:tab pos="264160" algn="l"/>
              </a:tabLst>
            </a:pPr>
            <a:r>
              <a:rPr sz="2400" b="1" dirty="0">
                <a:latin typeface="맑은 고딕"/>
                <a:cs typeface="맑은 고딕"/>
              </a:rPr>
              <a:t>이미지나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동영상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편집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뿐만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아니라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인공  </a:t>
            </a:r>
            <a:r>
              <a:rPr sz="2400" b="1" spc="-5" dirty="0">
                <a:latin typeface="맑은 고딕"/>
                <a:cs typeface="맑은 고딕"/>
              </a:rPr>
              <a:t>지</a:t>
            </a:r>
            <a:r>
              <a:rPr sz="2400" b="1" dirty="0">
                <a:latin typeface="맑은 고딕"/>
                <a:cs typeface="맑은 고딕"/>
              </a:rPr>
              <a:t>능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기능</a:t>
            </a:r>
            <a:r>
              <a:rPr sz="2400" b="1" dirty="0">
                <a:latin typeface="맑은 고딕"/>
                <a:cs typeface="맑은 고딕"/>
              </a:rPr>
              <a:t>도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추가되</a:t>
            </a:r>
            <a:r>
              <a:rPr sz="2400" b="1" dirty="0">
                <a:latin typeface="맑은 고딕"/>
                <a:cs typeface="맑은 고딕"/>
              </a:rPr>
              <a:t>어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있습니다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"/>
            </a:pPr>
            <a:endParaRPr sz="3750">
              <a:latin typeface="Calibri"/>
              <a:cs typeface="Calibri"/>
            </a:endParaRPr>
          </a:p>
          <a:p>
            <a:pPr marL="263525" marR="71755" indent="-251460" algn="just">
              <a:lnSpc>
                <a:spcPts val="2590"/>
              </a:lnSpc>
              <a:spcBef>
                <a:spcPts val="5"/>
              </a:spcBef>
              <a:buFont typeface="Wingdings"/>
              <a:buChar char=""/>
              <a:tabLst>
                <a:tab pos="264160" algn="l"/>
              </a:tabLst>
            </a:pPr>
            <a:r>
              <a:rPr sz="2400" b="1" dirty="0">
                <a:latin typeface="맑은 고딕"/>
                <a:cs typeface="맑은 고딕"/>
              </a:rPr>
              <a:t>여기서는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Calibri"/>
                <a:cs typeface="Calibri"/>
              </a:rPr>
              <a:t>openc</a:t>
            </a:r>
            <a:r>
              <a:rPr sz="2400" b="1" spc="5" dirty="0">
                <a:latin typeface="Calibri"/>
                <a:cs typeface="Calibri"/>
              </a:rPr>
              <a:t>v</a:t>
            </a:r>
            <a:r>
              <a:rPr sz="2400" b="1" dirty="0">
                <a:latin typeface="맑은 고딕"/>
                <a:cs typeface="맑은 고딕"/>
              </a:rPr>
              <a:t>를</a:t>
            </a:r>
            <a:r>
              <a:rPr sz="2400" b="1" spc="-31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이용하여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간단한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이  미지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편집을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해보겠습니다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2222" y="1658111"/>
            <a:ext cx="2410526" cy="297942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913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194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이미지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읽고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조회하기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318082"/>
            <a:ext cx="2480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맑은 고딕"/>
                <a:cs typeface="맑은 고딕"/>
              </a:rPr>
              <a:t>라이브러</a:t>
            </a:r>
            <a:r>
              <a:rPr sz="2400" b="1" dirty="0">
                <a:latin typeface="맑은 고딕"/>
                <a:cs typeface="맑은 고딕"/>
              </a:rPr>
              <a:t>리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로딩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319" y="2632709"/>
            <a:ext cx="4444365" cy="16389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dirty="0">
                <a:latin typeface="맑은 고딕"/>
                <a:cs typeface="맑은 고딕"/>
              </a:rPr>
              <a:t>이미지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파일을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읽어서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보여주기</a:t>
            </a:r>
            <a:endParaRPr sz="2400">
              <a:latin typeface="맑은 고딕"/>
              <a:cs typeface="맑은 고딕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읽기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v2.im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ea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dirty="0">
                <a:latin typeface="맑은 고딕"/>
                <a:cs typeface="맑은 고딕"/>
              </a:rPr>
              <a:t>파일이름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27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보여주기</a:t>
            </a:r>
            <a:endParaRPr sz="1800">
              <a:latin typeface="맑은 고딕"/>
              <a:cs typeface="맑은 고딕"/>
            </a:endParaRPr>
          </a:p>
          <a:p>
            <a:pPr marL="645160" lvl="2" indent="-18669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45795" algn="l"/>
              </a:tabLst>
            </a:pPr>
            <a:r>
              <a:rPr sz="1600" spc="-5" dirty="0">
                <a:latin typeface="맑은 고딕"/>
                <a:cs typeface="맑은 고딕"/>
              </a:rPr>
              <a:t>주피터노트북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cv2</a:t>
            </a:r>
            <a:r>
              <a:rPr sz="1600" dirty="0">
                <a:latin typeface="Calibri"/>
                <a:cs typeface="Calibri"/>
              </a:rPr>
              <a:t>.</a:t>
            </a:r>
            <a:r>
              <a:rPr sz="1600" spc="-5" dirty="0">
                <a:latin typeface="Calibri"/>
                <a:cs typeface="Calibri"/>
              </a:rPr>
              <a:t>ims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20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w</a:t>
            </a:r>
            <a:endParaRPr sz="1600">
              <a:latin typeface="Calibri"/>
              <a:cs typeface="Calibri"/>
            </a:endParaRPr>
          </a:p>
          <a:p>
            <a:pPr marL="645160" lvl="2" indent="-18669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45795" algn="l"/>
              </a:tabLst>
            </a:pPr>
            <a:r>
              <a:rPr sz="1600" spc="-10" dirty="0">
                <a:latin typeface="맑은 고딕"/>
                <a:cs typeface="맑은 고딕"/>
              </a:rPr>
              <a:t>콜</a:t>
            </a:r>
            <a:r>
              <a:rPr sz="1600" spc="-5" dirty="0">
                <a:latin typeface="맑은 고딕"/>
                <a:cs typeface="맑은 고딕"/>
              </a:rPr>
              <a:t>랩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Calibri"/>
                <a:cs typeface="Calibri"/>
              </a:rPr>
              <a:t>: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spc="-15" dirty="0">
                <a:latin typeface="Calibri"/>
                <a:cs typeface="Calibri"/>
              </a:rPr>
              <a:t>v2</a:t>
            </a:r>
            <a:r>
              <a:rPr sz="1600" spc="-10" dirty="0">
                <a:latin typeface="Calibri"/>
                <a:cs typeface="Calibri"/>
              </a:rPr>
              <a:t>_im</a:t>
            </a:r>
            <a:r>
              <a:rPr sz="1600" spc="-1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spc="-20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w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19175" y="4512119"/>
            <a:ext cx="3201670" cy="1060450"/>
            <a:chOff x="1019175" y="4512119"/>
            <a:chExt cx="3201670" cy="10604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4521708"/>
              <a:ext cx="3182112" cy="10408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3937" y="4516882"/>
              <a:ext cx="3192145" cy="1050925"/>
            </a:xfrm>
            <a:custGeom>
              <a:avLst/>
              <a:gdLst/>
              <a:ahLst/>
              <a:cxnLst/>
              <a:rect l="l" t="t" r="r" b="b"/>
              <a:pathLst>
                <a:path w="3192145" h="1050925">
                  <a:moveTo>
                    <a:pt x="0" y="1050416"/>
                  </a:moveTo>
                  <a:lnTo>
                    <a:pt x="3191637" y="1050416"/>
                  </a:lnTo>
                  <a:lnTo>
                    <a:pt x="3191637" y="0"/>
                  </a:lnTo>
                  <a:lnTo>
                    <a:pt x="0" y="0"/>
                  </a:lnTo>
                  <a:lnTo>
                    <a:pt x="0" y="1050416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4415" y="2703652"/>
            <a:ext cx="3529584" cy="364380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97611" y="1730819"/>
            <a:ext cx="6076950" cy="756920"/>
            <a:chOff x="697611" y="1730819"/>
            <a:chExt cx="6076950" cy="75692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136" y="1740408"/>
              <a:ext cx="6057899" cy="7376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2373" y="1735582"/>
              <a:ext cx="6067425" cy="747395"/>
            </a:xfrm>
            <a:custGeom>
              <a:avLst/>
              <a:gdLst/>
              <a:ahLst/>
              <a:cxnLst/>
              <a:rect l="l" t="t" r="r" b="b"/>
              <a:pathLst>
                <a:path w="6067425" h="747394">
                  <a:moveTo>
                    <a:pt x="0" y="747140"/>
                  </a:moveTo>
                  <a:lnTo>
                    <a:pt x="6067424" y="747140"/>
                  </a:lnTo>
                  <a:lnTo>
                    <a:pt x="6067424" y="0"/>
                  </a:lnTo>
                  <a:lnTo>
                    <a:pt x="0" y="0"/>
                  </a:lnTo>
                  <a:lnTo>
                    <a:pt x="0" y="747140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773" y="6536580"/>
            <a:ext cx="101312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194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이미지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읽고</a:t>
            </a:r>
            <a:r>
              <a:rPr sz="2800" spc="-17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조회하기</a:t>
            </a:r>
            <a:endParaRPr sz="2800">
              <a:latin typeface="LG Smart UI Bold"/>
              <a:cs typeface="LG Smart UI 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22621" y="1751076"/>
            <a:ext cx="4476750" cy="4678680"/>
            <a:chOff x="4722621" y="1751076"/>
            <a:chExt cx="4476750" cy="46786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7447" y="1751076"/>
              <a:ext cx="4471415" cy="467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2621" y="1941322"/>
              <a:ext cx="70612" cy="706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8319" y="1262905"/>
            <a:ext cx="7743825" cy="167893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dirty="0">
                <a:latin typeface="Calibri"/>
                <a:cs typeface="Calibri"/>
              </a:rPr>
              <a:t>v2</a:t>
            </a:r>
            <a:r>
              <a:rPr sz="2400" b="1" spc="-15" dirty="0">
                <a:latin typeface="Calibri"/>
                <a:cs typeface="Calibri"/>
              </a:rPr>
              <a:t>.</a:t>
            </a:r>
            <a:r>
              <a:rPr sz="2400" b="1" dirty="0">
                <a:latin typeface="Calibri"/>
                <a:cs typeface="Calibri"/>
              </a:rPr>
              <a:t>im</a:t>
            </a:r>
            <a:r>
              <a:rPr sz="2400" b="1" spc="-25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ead</a:t>
            </a:r>
            <a:r>
              <a:rPr sz="2400" b="1" dirty="0">
                <a:latin typeface="맑은 고딕"/>
                <a:cs typeface="맑은 고딕"/>
              </a:rPr>
              <a:t>로</a:t>
            </a:r>
            <a:r>
              <a:rPr sz="2400" b="1" spc="-33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읽어</a:t>
            </a:r>
            <a:r>
              <a:rPr sz="2400" b="1" dirty="0">
                <a:latin typeface="맑은 고딕"/>
                <a:cs typeface="맑은 고딕"/>
              </a:rPr>
              <a:t>서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저장</a:t>
            </a:r>
            <a:r>
              <a:rPr sz="2400" b="1" dirty="0">
                <a:latin typeface="맑은 고딕"/>
                <a:cs typeface="맑은 고딕"/>
              </a:rPr>
              <a:t>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이미지</a:t>
            </a:r>
            <a:r>
              <a:rPr sz="2400" b="1" dirty="0">
                <a:latin typeface="맑은 고딕"/>
                <a:cs typeface="맑은 고딕"/>
              </a:rPr>
              <a:t>는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3</a:t>
            </a:r>
            <a:r>
              <a:rPr sz="2400" b="1" dirty="0">
                <a:latin typeface="맑은 고딕"/>
                <a:cs typeface="맑은 고딕"/>
              </a:rPr>
              <a:t>차원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배열입니다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맑은 고딕"/>
                <a:cs typeface="맑은 고딕"/>
              </a:rPr>
              <a:t>높이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픽셀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폭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픽셀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칼라채널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Wingdings"/>
              <a:buChar char=""/>
            </a:pPr>
            <a:endParaRPr sz="35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buFont typeface="Wingdings"/>
              <a:buChar char=""/>
              <a:tabLst>
                <a:tab pos="264795" algn="l"/>
                <a:tab pos="2795905" algn="l"/>
              </a:tabLst>
            </a:pPr>
            <a:r>
              <a:rPr sz="3600" b="1" spc="-7" baseline="1157" dirty="0">
                <a:latin typeface="맑은 고딕"/>
                <a:cs typeface="맑은 고딕"/>
              </a:rPr>
              <a:t>픽셀</a:t>
            </a:r>
            <a:r>
              <a:rPr sz="3600" b="1" spc="-457" baseline="1157" dirty="0">
                <a:latin typeface="맑은 고딕"/>
                <a:cs typeface="맑은 고딕"/>
              </a:rPr>
              <a:t> </a:t>
            </a:r>
            <a:r>
              <a:rPr sz="3600" b="1" spc="-7" baseline="1157" dirty="0">
                <a:latin typeface="맑은 고딕"/>
                <a:cs typeface="맑은 고딕"/>
              </a:rPr>
              <a:t>시작</a:t>
            </a:r>
            <a:r>
              <a:rPr sz="3600" b="1" spc="-450" baseline="1157" dirty="0">
                <a:latin typeface="맑은 고딕"/>
                <a:cs typeface="맑은 고딕"/>
              </a:rPr>
              <a:t> </a:t>
            </a:r>
            <a:r>
              <a:rPr sz="3600" b="1" baseline="1157" dirty="0">
                <a:latin typeface="맑은 고딕"/>
                <a:cs typeface="맑은 고딕"/>
              </a:rPr>
              <a:t>값</a:t>
            </a:r>
            <a:r>
              <a:rPr sz="3600" b="1" spc="-472" baseline="1157" dirty="0">
                <a:latin typeface="맑은 고딕"/>
                <a:cs typeface="맑은 고딕"/>
              </a:rPr>
              <a:t> </a:t>
            </a:r>
            <a:r>
              <a:rPr sz="3600" b="1" spc="-7" baseline="1157" dirty="0">
                <a:latin typeface="맑은 고딕"/>
                <a:cs typeface="맑은 고딕"/>
              </a:rPr>
              <a:t>위치	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(0,</a:t>
            </a:r>
            <a:r>
              <a:rPr sz="24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0)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58920" y="1977389"/>
            <a:ext cx="670560" cy="800100"/>
          </a:xfrm>
          <a:custGeom>
            <a:avLst/>
            <a:gdLst/>
            <a:ahLst/>
            <a:cxnLst/>
            <a:rect l="l" t="t" r="r" b="b"/>
            <a:pathLst>
              <a:path w="670560" h="800100">
                <a:moveTo>
                  <a:pt x="604141" y="56686"/>
                </a:moveTo>
                <a:lnTo>
                  <a:pt x="0" y="781431"/>
                </a:lnTo>
                <a:lnTo>
                  <a:pt x="21843" y="799719"/>
                </a:lnTo>
                <a:lnTo>
                  <a:pt x="626090" y="74998"/>
                </a:lnTo>
                <a:lnTo>
                  <a:pt x="604141" y="56686"/>
                </a:lnTo>
                <a:close/>
              </a:path>
              <a:path w="670560" h="800100">
                <a:moveTo>
                  <a:pt x="659290" y="45720"/>
                </a:moveTo>
                <a:lnTo>
                  <a:pt x="613282" y="45720"/>
                </a:lnTo>
                <a:lnTo>
                  <a:pt x="635253" y="64008"/>
                </a:lnTo>
                <a:lnTo>
                  <a:pt x="626090" y="74998"/>
                </a:lnTo>
                <a:lnTo>
                  <a:pt x="648080" y="93345"/>
                </a:lnTo>
                <a:lnTo>
                  <a:pt x="659290" y="45720"/>
                </a:lnTo>
                <a:close/>
              </a:path>
              <a:path w="670560" h="800100">
                <a:moveTo>
                  <a:pt x="613282" y="45720"/>
                </a:moveTo>
                <a:lnTo>
                  <a:pt x="604141" y="56686"/>
                </a:lnTo>
                <a:lnTo>
                  <a:pt x="626090" y="74998"/>
                </a:lnTo>
                <a:lnTo>
                  <a:pt x="635253" y="64008"/>
                </a:lnTo>
                <a:lnTo>
                  <a:pt x="613282" y="45720"/>
                </a:lnTo>
                <a:close/>
              </a:path>
              <a:path w="670560" h="800100">
                <a:moveTo>
                  <a:pt x="670051" y="0"/>
                </a:moveTo>
                <a:lnTo>
                  <a:pt x="582167" y="38354"/>
                </a:lnTo>
                <a:lnTo>
                  <a:pt x="604141" y="56686"/>
                </a:lnTo>
                <a:lnTo>
                  <a:pt x="613282" y="45720"/>
                </a:lnTo>
                <a:lnTo>
                  <a:pt x="659290" y="45720"/>
                </a:lnTo>
                <a:lnTo>
                  <a:pt x="6700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9913" y="6536580"/>
            <a:ext cx="99648" cy="707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19671"/>
            <a:ext cx="995934" cy="118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555" y="481711"/>
            <a:ext cx="35293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10" dirty="0">
                <a:latin typeface="LG Smart UI Bold"/>
                <a:cs typeface="LG Smart UI Bold"/>
              </a:rPr>
              <a:t>이미지</a:t>
            </a:r>
            <a:r>
              <a:rPr sz="2800" spc="-180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사이즈</a:t>
            </a:r>
            <a:r>
              <a:rPr sz="2800" spc="-165" dirty="0">
                <a:latin typeface="LG Smart UI Bold"/>
                <a:cs typeface="LG Smart UI Bold"/>
              </a:rPr>
              <a:t> </a:t>
            </a:r>
            <a:r>
              <a:rPr sz="2800" spc="310" dirty="0">
                <a:latin typeface="LG Smart UI Bold"/>
                <a:cs typeface="LG Smart UI Bold"/>
              </a:rPr>
              <a:t>조절하기</a:t>
            </a:r>
            <a:endParaRPr sz="2800">
              <a:latin typeface="LG Smart UI Bold"/>
              <a:cs typeface="LG Smart UI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19" y="1262905"/>
            <a:ext cx="8703945" cy="18389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535"/>
              </a:spcBef>
              <a:buFont typeface="Wingdings"/>
              <a:buChar char=""/>
              <a:tabLst>
                <a:tab pos="264795" algn="l"/>
              </a:tabLst>
            </a:pP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dirty="0">
                <a:latin typeface="Calibri"/>
                <a:cs typeface="Calibri"/>
              </a:rPr>
              <a:t>v2</a:t>
            </a:r>
            <a:r>
              <a:rPr sz="2400" b="1" spc="-15" dirty="0">
                <a:latin typeface="Calibri"/>
                <a:cs typeface="Calibri"/>
              </a:rPr>
              <a:t>.</a:t>
            </a:r>
            <a:r>
              <a:rPr sz="2400" b="1" dirty="0">
                <a:latin typeface="Calibri"/>
                <a:cs typeface="Calibri"/>
              </a:rPr>
              <a:t>im</a:t>
            </a:r>
            <a:r>
              <a:rPr sz="2400" b="1" spc="-25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ead</a:t>
            </a:r>
            <a:r>
              <a:rPr sz="2400" b="1" dirty="0">
                <a:latin typeface="맑은 고딕"/>
                <a:cs typeface="맑은 고딕"/>
              </a:rPr>
              <a:t>로</a:t>
            </a:r>
            <a:r>
              <a:rPr sz="2400" b="1" spc="-33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읽어</a:t>
            </a:r>
            <a:r>
              <a:rPr sz="2400" b="1" dirty="0">
                <a:latin typeface="맑은 고딕"/>
                <a:cs typeface="맑은 고딕"/>
              </a:rPr>
              <a:t>서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저장</a:t>
            </a:r>
            <a:r>
              <a:rPr sz="2400" b="1" dirty="0">
                <a:latin typeface="맑은 고딕"/>
                <a:cs typeface="맑은 고딕"/>
              </a:rPr>
              <a:t>한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이미지</a:t>
            </a:r>
            <a:r>
              <a:rPr sz="2400" b="1" dirty="0">
                <a:latin typeface="맑은 고딕"/>
                <a:cs typeface="맑은 고딕"/>
              </a:rPr>
              <a:t>는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3</a:t>
            </a:r>
            <a:r>
              <a:rPr sz="2400" b="1" dirty="0">
                <a:latin typeface="맑은 고딕"/>
                <a:cs typeface="맑은 고딕"/>
              </a:rPr>
              <a:t>차원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배열입니다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2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맑은 고딕"/>
                <a:cs typeface="맑은 고딕"/>
              </a:rPr>
              <a:t>높이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픽셀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폭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픽셀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칼라채널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25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buFont typeface="Wingdings"/>
              <a:buChar char=""/>
              <a:tabLst>
                <a:tab pos="264795" algn="l"/>
              </a:tabLst>
            </a:pPr>
            <a:r>
              <a:rPr sz="2400" b="1" spc="-10" dirty="0">
                <a:latin typeface="Calibri"/>
                <a:cs typeface="Calibri"/>
              </a:rPr>
              <a:t>cv2.resize(</a:t>
            </a:r>
            <a:r>
              <a:rPr sz="2400" b="1" spc="-10" dirty="0">
                <a:latin typeface="맑은 고딕"/>
                <a:cs typeface="맑은 고딕"/>
              </a:rPr>
              <a:t>이미지</a:t>
            </a:r>
            <a:r>
              <a:rPr sz="2400" b="1" spc="-10" dirty="0">
                <a:latin typeface="Calibri"/>
                <a:cs typeface="Calibri"/>
              </a:rPr>
              <a:t>, </a:t>
            </a:r>
            <a:r>
              <a:rPr sz="2400" b="1" spc="-5" dirty="0">
                <a:latin typeface="Calibri"/>
                <a:cs typeface="Calibri"/>
              </a:rPr>
              <a:t>(</a:t>
            </a:r>
            <a:r>
              <a:rPr sz="2400" b="1" spc="-5" dirty="0">
                <a:latin typeface="맑은 고딕"/>
                <a:cs typeface="맑은 고딕"/>
              </a:rPr>
              <a:t>높이</a:t>
            </a:r>
            <a:r>
              <a:rPr sz="2400" b="1" spc="-5" dirty="0">
                <a:latin typeface="Calibri"/>
                <a:cs typeface="Calibri"/>
              </a:rPr>
              <a:t>,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폭</a:t>
            </a:r>
            <a:r>
              <a:rPr sz="2400" b="1" spc="-5" dirty="0">
                <a:latin typeface="Calibri"/>
                <a:cs typeface="Calibri"/>
              </a:rPr>
              <a:t>))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으로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사이즈를</a:t>
            </a:r>
            <a:r>
              <a:rPr sz="2400" b="1" spc="-305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조절할</a:t>
            </a:r>
            <a:r>
              <a:rPr sz="2400" b="1" spc="-31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수</a:t>
            </a:r>
            <a:r>
              <a:rPr sz="2400" b="1" spc="-320" dirty="0">
                <a:latin typeface="맑은 고딕"/>
                <a:cs typeface="맑은 고딕"/>
              </a:rPr>
              <a:t> </a:t>
            </a:r>
            <a:r>
              <a:rPr sz="2400" b="1" dirty="0">
                <a:latin typeface="맑은 고딕"/>
                <a:cs typeface="맑은 고딕"/>
              </a:rPr>
              <a:t>있습니다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42595" lvl="1" indent="-179070">
              <a:lnSpc>
                <a:spcPct val="100000"/>
              </a:lnSpc>
              <a:spcBef>
                <a:spcPts val="315"/>
              </a:spcBef>
              <a:buFont typeface="Wingdings"/>
              <a:buChar char=""/>
              <a:tabLst>
                <a:tab pos="443230" algn="l"/>
              </a:tabLst>
            </a:pPr>
            <a:r>
              <a:rPr sz="1800" dirty="0">
                <a:latin typeface="맑은 고딕"/>
                <a:cs typeface="맑은 고딕"/>
              </a:rPr>
              <a:t>튜플</a:t>
            </a:r>
            <a:r>
              <a:rPr sz="1800" spc="-229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형태로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값을</a:t>
            </a:r>
            <a:r>
              <a:rPr sz="1800" spc="-2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입력</a:t>
            </a:r>
            <a:r>
              <a:rPr sz="1800" spc="-215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맑은 고딕"/>
                <a:cs typeface="맑은 고딕"/>
              </a:rPr>
              <a:t>높이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맑은 고딕"/>
                <a:cs typeface="맑은 고딕"/>
              </a:rPr>
              <a:t>폭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92683" y="3716591"/>
            <a:ext cx="4171950" cy="1296670"/>
            <a:chOff x="892683" y="3716591"/>
            <a:chExt cx="4171950" cy="12966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208" y="3726179"/>
              <a:ext cx="4152900" cy="12771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7445" y="3721353"/>
              <a:ext cx="4162425" cy="1287145"/>
            </a:xfrm>
            <a:custGeom>
              <a:avLst/>
              <a:gdLst/>
              <a:ahLst/>
              <a:cxnLst/>
              <a:rect l="l" t="t" r="r" b="b"/>
              <a:pathLst>
                <a:path w="4162425" h="1287145">
                  <a:moveTo>
                    <a:pt x="0" y="1286637"/>
                  </a:moveTo>
                  <a:lnTo>
                    <a:pt x="4162425" y="1286637"/>
                  </a:lnTo>
                  <a:lnTo>
                    <a:pt x="4162425" y="0"/>
                  </a:lnTo>
                  <a:lnTo>
                    <a:pt x="0" y="0"/>
                  </a:lnTo>
                  <a:lnTo>
                    <a:pt x="0" y="1286637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33744" y="3587496"/>
            <a:ext cx="2048255" cy="23804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4379</TotalTime>
  <Words>4544</Words>
  <Application>Microsoft Office PowerPoint</Application>
  <PresentationFormat>A4 용지(210x297mm)</PresentationFormat>
  <Paragraphs>980</Paragraphs>
  <Slides>126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40" baseType="lpstr">
      <vt:lpstr>Apple SD Gothic Neo</vt:lpstr>
      <vt:lpstr>LG Smart UI Bold</vt:lpstr>
      <vt:lpstr>Spoqa Han Sans Neo</vt:lpstr>
      <vt:lpstr>맑은 고딕</vt:lpstr>
      <vt:lpstr>바탕</vt:lpstr>
      <vt:lpstr>Arial</vt:lpstr>
      <vt:lpstr>Arial Rounded MT Bold</vt:lpstr>
      <vt:lpstr>Calibri</vt:lpstr>
      <vt:lpstr>Calibri Light</vt:lpstr>
      <vt:lpstr>Cambria Math</vt:lpstr>
      <vt:lpstr>Gill Sans MT</vt:lpstr>
      <vt:lpstr>Times New Roman</vt:lpstr>
      <vt:lpstr>Wingdings</vt:lpstr>
      <vt:lpstr>Office Theme</vt:lpstr>
      <vt:lpstr>PowerPoint 프레젠테이션</vt:lpstr>
      <vt:lpstr>PowerPoint 프레젠테이션</vt:lpstr>
      <vt:lpstr>Chapter 1.</vt:lpstr>
      <vt:lpstr>코드 순서</vt:lpstr>
      <vt:lpstr>Regression - 코드 구조</vt:lpstr>
      <vt:lpstr>Classification - 코드 구조</vt:lpstr>
      <vt:lpstr>Chapter 2.</vt:lpstr>
      <vt:lpstr>Linear Regression</vt:lpstr>
      <vt:lpstr>Linear Regression Vs. Deep Learning</vt:lpstr>
      <vt:lpstr>딥러닝 구조</vt:lpstr>
      <vt:lpstr>Neural Net 구조</vt:lpstr>
      <vt:lpstr>Regression 코드 이해Ⓒ</vt:lpstr>
      <vt:lpstr>Regression 코드 이해Ⓒ</vt:lpstr>
      <vt:lpstr>Regression 코드 이해Ⓒ</vt:lpstr>
      <vt:lpstr>Regression 코드 이해④</vt:lpstr>
      <vt:lpstr>Hidden Layer</vt:lpstr>
      <vt:lpstr>Chapter 3.</vt:lpstr>
      <vt:lpstr>종합실습#1 : Car Seat 예측</vt:lpstr>
      <vt:lpstr>종합실습#1 : Car Seat 예측</vt:lpstr>
      <vt:lpstr>Chapter 4.</vt:lpstr>
      <vt:lpstr>모델, 모델링</vt:lpstr>
      <vt:lpstr>Neuron &amp; Neural Network</vt:lpstr>
      <vt:lpstr>Neuron</vt:lpstr>
      <vt:lpstr>PowerPoint 프레젠테이션</vt:lpstr>
      <vt:lpstr>신호</vt:lpstr>
      <vt:lpstr>Ⓒ 신호의 합</vt:lpstr>
      <vt:lpstr>Ⓒ 임계값 보다 크면 다음 뉴런에게 신호 전달</vt:lpstr>
      <vt:lpstr>Ⓒ 임계값 보다 크면 다음 뉴런에게 신호 전달</vt:lpstr>
      <vt:lpstr>Activation Function</vt:lpstr>
      <vt:lpstr>라고 부릅니다.</vt:lpstr>
      <vt:lpstr>Neural Network</vt:lpstr>
      <vt:lpstr>Neural Net의 학습</vt:lpstr>
      <vt:lpstr>Ⓒ 예측값(𝑦ො) 과 정답(𝑦) 사이의 오차를 계산</vt:lpstr>
      <vt:lpstr>Ⓒ 오차의 합이 최소화 되도록, 파라미터를 조정</vt:lpstr>
      <vt:lpstr>Ⓒ 오차의 합이 최소화 되도록, 파라미터를 조정</vt:lpstr>
      <vt:lpstr>Ⓒ 오차의 합이 최소화 되도록, 파라미터를 조정</vt:lpstr>
      <vt:lpstr>Ⓒ 오차의 합이 최소화 되도록, 파라미터를 조정</vt:lpstr>
      <vt:lpstr>Ⓒ 오차의 합이 최소화 되도록, 파라미터를 조정</vt:lpstr>
      <vt:lpstr>Optimizer</vt:lpstr>
      <vt:lpstr>정리하면…</vt:lpstr>
      <vt:lpstr>Chapter 5.</vt:lpstr>
      <vt:lpstr>Logistic Regression</vt:lpstr>
      <vt:lpstr>Logistic Regression Vs. Deep Learning</vt:lpstr>
      <vt:lpstr>Classification코드 이해(2-Class) Ⓒ</vt:lpstr>
      <vt:lpstr>Classification 코드 이해(2-Class) Ⓒ</vt:lpstr>
      <vt:lpstr>Chapter 6.</vt:lpstr>
      <vt:lpstr>Classification 코드 이해 : Multi-Class Ⓒ</vt:lpstr>
      <vt:lpstr>Classification 코드 이해 : Multi-Class Ⓒ</vt:lpstr>
      <vt:lpstr>Classification 코드 이해 : Multi-Class Ⓒ</vt:lpstr>
      <vt:lpstr>코딩 스타일</vt:lpstr>
      <vt:lpstr>모델 저장하기</vt:lpstr>
      <vt:lpstr>[추가]Callback</vt:lpstr>
      <vt:lpstr>Regression &amp; Classification 코드를 정리하면</vt:lpstr>
      <vt:lpstr>Chapter 7.</vt:lpstr>
      <vt:lpstr>실습#1 : 서울시 공유자전거 수요량 예측</vt:lpstr>
      <vt:lpstr>실습#2 : MNIST</vt:lpstr>
      <vt:lpstr>실습#2 : MNIST</vt:lpstr>
      <vt:lpstr>Chapter 8.</vt:lpstr>
      <vt:lpstr>Hidden Layer에서 무슨 일이 일어나는가?</vt:lpstr>
      <vt:lpstr>Hidden Layer에서 무슨 일이 일어나는가?</vt:lpstr>
      <vt:lpstr>Hidden Layer에서 무슨 일이 일어나는가?</vt:lpstr>
      <vt:lpstr>Hidden Layer에서 무슨 일이 일어나는가?</vt:lpstr>
      <vt:lpstr>Hidden Layer에서 무슨 일이 일어나는가?</vt:lpstr>
      <vt:lpstr>Hidden Layer에서 무슨 일이 일어나는가?</vt:lpstr>
      <vt:lpstr>Hidden Layer에서 무슨 일이 일어나는가?</vt:lpstr>
      <vt:lpstr>Hidden Layer에서 무슨 일이 일어나는가?</vt:lpstr>
      <vt:lpstr>Feature Representation</vt:lpstr>
      <vt:lpstr>Chapter 9.</vt:lpstr>
      <vt:lpstr>CNN 무작정 따라하기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ConvNetⒸ</vt:lpstr>
      <vt:lpstr>ConvNetⒸ</vt:lpstr>
      <vt:lpstr>ConvNetⒸ</vt:lpstr>
      <vt:lpstr>MaxPooling</vt:lpstr>
      <vt:lpstr>Flatten과 Dense Layer</vt:lpstr>
      <vt:lpstr>Convolutional Neural Network-Review</vt:lpstr>
      <vt:lpstr>실습#1 : MNIST</vt:lpstr>
      <vt:lpstr>실습 : MNIST</vt:lpstr>
      <vt:lpstr>실습 : MNIST</vt:lpstr>
      <vt:lpstr>실습 : MNIST</vt:lpstr>
      <vt:lpstr>실습 : MNIST</vt:lpstr>
      <vt:lpstr>[추가]실습 : Fashion-MNIST</vt:lpstr>
      <vt:lpstr>Chapter 10.</vt:lpstr>
      <vt:lpstr>CNN을 위한 데이터 준비</vt:lpstr>
      <vt:lpstr>PowerPoint 프레젠테이션</vt:lpstr>
      <vt:lpstr>이미지 전처리하기Ⓒ - 이미지 읽기</vt:lpstr>
      <vt:lpstr>이미지 전처리하기Ⓒ - 이미지 전처리</vt:lpstr>
      <vt:lpstr>이미지 전처리하기Ⓒ - 이미지 변환</vt:lpstr>
      <vt:lpstr>이미지 전처리하기Ⓒ - 데이터셋 만들기</vt:lpstr>
      <vt:lpstr>학습하기</vt:lpstr>
      <vt:lpstr>Chapter 11.</vt:lpstr>
      <vt:lpstr>Opencv 란?</vt:lpstr>
      <vt:lpstr>이미지 읽고 조회하기</vt:lpstr>
      <vt:lpstr>이미지 읽고 조회하기</vt:lpstr>
      <vt:lpstr>이미지 사이즈 조절하기</vt:lpstr>
      <vt:lpstr>이미지 대칭</vt:lpstr>
      <vt:lpstr>이미지 자르기</vt:lpstr>
      <vt:lpstr>이미지 흐리게</vt:lpstr>
      <vt:lpstr>이미지 blending</vt:lpstr>
      <vt:lpstr>opencv로 할 수 있는 것들</vt:lpstr>
      <vt:lpstr>Chapter 12.</vt:lpstr>
      <vt:lpstr>Sequential Data</vt:lpstr>
      <vt:lpstr>RNN 무작정 따라하기</vt:lpstr>
      <vt:lpstr>Recurrent Neural Networks?</vt:lpstr>
      <vt:lpstr>Recurrent Neural Networks</vt:lpstr>
      <vt:lpstr>Recurrent Neural Networks</vt:lpstr>
      <vt:lpstr>RNN을 위한 데이터 준비</vt:lpstr>
      <vt:lpstr>RNN을 위한 데이터 준비</vt:lpstr>
      <vt:lpstr>RNN을 위한 데이터 준비</vt:lpstr>
      <vt:lpstr>RNN을 위한 데이터 준비</vt:lpstr>
      <vt:lpstr>RNN을 위한 데이터 준비</vt:lpstr>
      <vt:lpstr>1. Simple RNN</vt:lpstr>
      <vt:lpstr>2. Deep RNN</vt:lpstr>
      <vt:lpstr>2. Deep RNN</vt:lpstr>
      <vt:lpstr>return_sequences</vt:lpstr>
      <vt:lpstr>2. Deep RNN</vt:lpstr>
      <vt:lpstr>실습 : 서울시 기온 예측</vt:lpstr>
      <vt:lpstr>Chapter 13.</vt:lpstr>
      <vt:lpstr>따릉이 수요 예측하기</vt:lpstr>
      <vt:lpstr>따릉이 수요 예측하기</vt:lpstr>
      <vt:lpstr>따릉이 수요 예측하기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sangmi</dc:creator>
  <cp:lastModifiedBy>조해원</cp:lastModifiedBy>
  <cp:revision>70</cp:revision>
  <dcterms:created xsi:type="dcterms:W3CDTF">2022-09-15T02:54:40Z</dcterms:created>
  <dcterms:modified xsi:type="dcterms:W3CDTF">2022-09-24T14:33:45Z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2022-09-07T00:00:00Z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2022-09-15T00:00:00Z</vt:filetime>
  </property>
</Properties>
</file>